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89" r:id="rId3"/>
    <p:sldId id="275" r:id="rId4"/>
    <p:sldId id="276" r:id="rId5"/>
    <p:sldId id="277" r:id="rId6"/>
    <p:sldId id="278" r:id="rId7"/>
    <p:sldId id="271" r:id="rId8"/>
    <p:sldId id="284" r:id="rId9"/>
    <p:sldId id="287" r:id="rId10"/>
    <p:sldId id="280" r:id="rId11"/>
    <p:sldId id="291" r:id="rId12"/>
    <p:sldId id="292" r:id="rId13"/>
    <p:sldId id="293" r:id="rId14"/>
    <p:sldId id="290" r:id="rId15"/>
    <p:sldId id="294" r:id="rId16"/>
    <p:sldId id="295" r:id="rId17"/>
    <p:sldId id="29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34" autoAdjust="0"/>
    <p:restoredTop sz="99233" autoAdjust="0"/>
  </p:normalViewPr>
  <p:slideViewPr>
    <p:cSldViewPr>
      <p:cViewPr varScale="1">
        <p:scale>
          <a:sx n="115" d="100"/>
          <a:sy n="115" d="100"/>
        </p:scale>
        <p:origin x="-114" y="-6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omniran-14-0048-03-00TG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53-00-00TG-omniran-july-14-status-and-objectives.pptx" TargetMode="External"/><Relationship Id="rId2" Type="http://schemas.openxmlformats.org/officeDocument/2006/relationships/hyperlink" Target="https://mentor.ieee.org/omniran/dcn/14/omniran-14-0047-00-00TG-july-2nd-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4/omniran-14-0056-00-00TG-draft-response-to-itu-t-ls114-letter.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4/omniran-14-0050-00-CF00-mif-problem-in-omniran.docx" TargetMode="External"/><Relationship Id="rId2" Type="http://schemas.openxmlformats.org/officeDocument/2006/relationships/hyperlink" Target="https://mentor.ieee.org/omniran/dcn/14/omniran-14-0044-00-CF00-toc-refinement-suggestions.pptx" TargetMode="External"/><Relationship Id="rId1" Type="http://schemas.openxmlformats.org/officeDocument/2006/relationships/slideLayout" Target="../slideLayouts/slideLayout2.xml"/><Relationship Id="rId6" Type="http://schemas.openxmlformats.org/officeDocument/2006/relationships/hyperlink" Target="https://mentor.ieee.org/omniran/dcn/14/omniran-14-0052-00-CF00-omniran-network-reference-model-with-heterogeneous-link-aggregation.pdf" TargetMode="External"/><Relationship Id="rId5" Type="http://schemas.openxmlformats.org/officeDocument/2006/relationships/hyperlink" Target="https://mentor.ieee.org/omniran/dcn/14/omniran-14-0051-00-CF00-omniran-network-reference-model-with-backhaul.pdf" TargetMode="External"/><Relationship Id="rId4" Type="http://schemas.openxmlformats.org/officeDocument/2006/relationships/hyperlink" Target="https://mentor.ieee.org/omniran/dcn/14/omniran-14-0055-00-CF00-proposed-text-for-an-setup.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4/omniran-14-0058-00-00TG-jul-2014-status-report-to-802-wg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eee802.org/1/files/public/docs2014/liaison-ieee802response-ITUTSG15-LS114-v1.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tinyurl.com/SDN201407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2014 F2F Meeting</a:t>
            </a:r>
            <a:endParaRPr lang="en-US" dirty="0"/>
          </a:p>
        </p:txBody>
      </p:sp>
      <p:sp>
        <p:nvSpPr>
          <p:cNvPr id="3" name="Subtitle 2"/>
          <p:cNvSpPr>
            <a:spLocks noGrp="1"/>
          </p:cNvSpPr>
          <p:nvPr>
            <p:ph type="subTitle" idx="1"/>
          </p:nvPr>
        </p:nvSpPr>
        <p:spPr/>
        <p:txBody>
          <a:bodyPr/>
          <a:lstStyle/>
          <a:p>
            <a:r>
              <a:rPr lang="en-US" smtClean="0"/>
              <a:t>2014-07-16</a:t>
            </a:r>
            <a:endParaRPr lang="en-US" dirty="0" smtClean="0"/>
          </a:p>
          <a:p>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July ‘14 session</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Approval of minutes</a:t>
            </a:r>
          </a:p>
          <a:p>
            <a:r>
              <a:rPr lang="en-US" dirty="0" smtClean="0"/>
              <a:t>Reports</a:t>
            </a:r>
          </a:p>
          <a:p>
            <a:r>
              <a:rPr lang="en-US" dirty="0"/>
              <a:t>ITU-T Liaison response</a:t>
            </a:r>
          </a:p>
          <a:p>
            <a:r>
              <a:rPr lang="en-US" dirty="0" smtClean="0"/>
              <a:t>P802.1CF contributions</a:t>
            </a:r>
          </a:p>
          <a:p>
            <a:pPr lvl="1"/>
            <a:r>
              <a:rPr lang="en-US" dirty="0" err="1" smtClean="0"/>
              <a:t>ToC</a:t>
            </a:r>
            <a:endParaRPr lang="en-US" dirty="0" smtClean="0"/>
          </a:p>
          <a:p>
            <a:pPr lvl="1"/>
            <a:r>
              <a:rPr lang="en-US" dirty="0"/>
              <a:t>Functional design and decomposition</a:t>
            </a:r>
          </a:p>
          <a:p>
            <a:pPr lvl="1"/>
            <a:r>
              <a:rPr lang="en-US" dirty="0" smtClean="0"/>
              <a:t>Network reference model</a:t>
            </a:r>
          </a:p>
          <a:p>
            <a:pPr lvl="1"/>
            <a:r>
              <a:rPr lang="en-US" dirty="0" smtClean="0"/>
              <a:t>SDN Abstraction</a:t>
            </a:r>
          </a:p>
          <a:p>
            <a:r>
              <a:rPr lang="en-US" dirty="0" smtClean="0"/>
              <a:t>OmniRAN organizational issues</a:t>
            </a:r>
          </a:p>
          <a:p>
            <a:r>
              <a:rPr lang="en-US" dirty="0" smtClean="0"/>
              <a:t>Location of September 2014 interim meeting</a:t>
            </a:r>
          </a:p>
          <a:p>
            <a:r>
              <a:rPr lang="en-US" dirty="0" smtClean="0"/>
              <a:t>Conference calls until Nov 2014 session</a:t>
            </a:r>
          </a:p>
          <a:p>
            <a:r>
              <a:rPr lang="en-US" dirty="0" smtClean="0"/>
              <a:t>Status report to IEEE 802 WGs</a:t>
            </a:r>
          </a:p>
          <a:p>
            <a:r>
              <a:rPr lang="en-US" dirty="0" smtClean="0"/>
              <a:t>Motions to the 802.1 closing plenary</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14:05 PT</a:t>
            </a:r>
          </a:p>
          <a:p>
            <a:r>
              <a:rPr lang="en-GB" sz="2400" dirty="0" smtClean="0"/>
              <a:t>Minutes taker:</a:t>
            </a:r>
          </a:p>
          <a:p>
            <a:pPr lvl="1"/>
            <a:r>
              <a:rPr lang="en-GB" sz="2000" dirty="0" smtClean="0"/>
              <a:t> Juan Carlos Zuniga volunteered.</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709336034"/>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Ilan Yerushalmi</a:t>
                      </a:r>
                    </a:p>
                  </a:txBody>
                  <a:tcPr/>
                </a:tc>
                <a:tc>
                  <a:txBody>
                    <a:bodyPr/>
                    <a:lstStyle/>
                    <a:p>
                      <a:r>
                        <a:rPr lang="en-US" sz="1400" dirty="0">
                          <a:solidFill>
                            <a:srgbClr val="000000"/>
                          </a:solidFill>
                        </a:rPr>
                        <a:t>Marvell</a:t>
                      </a: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Glenn Parsons</a:t>
                      </a:r>
                    </a:p>
                  </a:txBody>
                  <a:tcPr/>
                </a:tc>
                <a:tc>
                  <a:txBody>
                    <a:bodyPr/>
                    <a:lstStyle/>
                    <a:p>
                      <a:r>
                        <a:rPr lang="en-US" sz="1400" dirty="0">
                          <a:solidFill>
                            <a:srgbClr val="000000"/>
                          </a:solidFill>
                        </a:rPr>
                        <a:t>Ericsson</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Ludwig Winkel</a:t>
                      </a:r>
                    </a:p>
                  </a:txBody>
                  <a:tcPr/>
                </a:tc>
                <a:tc>
                  <a:txBody>
                    <a:bodyPr/>
                    <a:lstStyle/>
                    <a:p>
                      <a:r>
                        <a:rPr lang="en-US" sz="1400" dirty="0">
                          <a:solidFill>
                            <a:srgbClr val="000000"/>
                          </a:solidFill>
                        </a:rPr>
                        <a:t>Siemens</a:t>
                      </a:r>
                    </a:p>
                  </a:txBody>
                  <a:tcPr/>
                </a:tc>
              </a:tr>
              <a:tr h="292100">
                <a:tc>
                  <a:txBody>
                    <a:bodyPr/>
                    <a:lstStyle/>
                    <a:p>
                      <a:r>
                        <a:rPr lang="en-US" sz="1400" dirty="0">
                          <a:solidFill>
                            <a:schemeClr val="tx1"/>
                          </a:solidFill>
                        </a:rPr>
                        <a:t>Yonggang Fang</a:t>
                      </a:r>
                    </a:p>
                  </a:txBody>
                  <a:tcPr/>
                </a:tc>
                <a:tc>
                  <a:txBody>
                    <a:bodyPr/>
                    <a:lstStyle/>
                    <a:p>
                      <a:r>
                        <a:rPr lang="en-US" sz="1400" dirty="0">
                          <a:solidFill>
                            <a:schemeClr val="tx1"/>
                          </a:solidFill>
                        </a:rPr>
                        <a:t>ZTE</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Lu Huang</a:t>
                      </a:r>
                    </a:p>
                  </a:txBody>
                  <a:tcPr/>
                </a:tc>
                <a:tc>
                  <a:txBody>
                    <a:bodyPr/>
                    <a:lstStyle/>
                    <a:p>
                      <a:r>
                        <a:rPr lang="en-US" sz="1400" dirty="0">
                          <a:solidFill>
                            <a:srgbClr val="000000"/>
                          </a:solidFill>
                        </a:rPr>
                        <a:t>China Mobile</a:t>
                      </a:r>
                    </a:p>
                  </a:txBody>
                  <a:tcPr/>
                </a:tc>
              </a:tr>
              <a:tr h="292100">
                <a:tc>
                  <a:txBody>
                    <a:bodyPr/>
                    <a:lstStyle/>
                    <a:p>
                      <a:r>
                        <a:rPr lang="en-US" sz="1400" dirty="0">
                          <a:solidFill>
                            <a:schemeClr val="tx1"/>
                          </a:solidFill>
                        </a:rPr>
                        <a:t>Jouni Korhonen</a:t>
                      </a:r>
                    </a:p>
                  </a:txBody>
                  <a:tcPr/>
                </a:tc>
                <a:tc>
                  <a:txBody>
                    <a:bodyPr/>
                    <a:lstStyle/>
                    <a:p>
                      <a:r>
                        <a:rPr lang="en-US" sz="1400" dirty="0">
                          <a:solidFill>
                            <a:schemeClr val="tx1"/>
                          </a:solidFill>
                        </a:rPr>
                        <a:t>Broadcom</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Roger Marks</a:t>
                      </a:r>
                    </a:p>
                  </a:txBody>
                  <a:tcPr/>
                </a:tc>
                <a:tc>
                  <a:txBody>
                    <a:bodyPr/>
                    <a:lstStyle/>
                    <a:p>
                      <a:r>
                        <a:rPr lang="en-US" sz="1400" dirty="0">
                          <a:solidFill>
                            <a:srgbClr val="000000"/>
                          </a:solidFill>
                        </a:rPr>
                        <a:t>EthAirNet/ETRI</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Jim Welch</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INEOQUEST</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rgbClr val="000000"/>
                          </a:solidFill>
                        </a:rPr>
                        <a:t>Ching-Tarng Hsieh</a:t>
                      </a:r>
                    </a:p>
                  </a:txBody>
                  <a:tcPr/>
                </a:tc>
                <a:tc>
                  <a:txBody>
                    <a:bodyPr/>
                    <a:lstStyle/>
                    <a:p>
                      <a:r>
                        <a:rPr lang="en-US" sz="1400" dirty="0">
                          <a:solidFill>
                            <a:srgbClr val="000000"/>
                          </a:solidFill>
                        </a:rPr>
                        <a:t>ITRI</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Bottorff</a:t>
                      </a:r>
                    </a:p>
                  </a:txBody>
                  <a:tcPr/>
                </a:tc>
                <a:tc>
                  <a:txBody>
                    <a:bodyPr/>
                    <a:lstStyle/>
                    <a:p>
                      <a:r>
                        <a:rPr lang="en-US" sz="1400" dirty="0">
                          <a:solidFill>
                            <a:schemeClr val="tx1"/>
                          </a:solidFill>
                        </a:rPr>
                        <a:t>HP</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Business#2</a:t>
            </a:r>
          </a:p>
        </p:txBody>
      </p:sp>
      <p:sp>
        <p:nvSpPr>
          <p:cNvPr id="3" name="Content Placeholder 2"/>
          <p:cNvSpPr>
            <a:spLocks noGrp="1"/>
          </p:cNvSpPr>
          <p:nvPr>
            <p:ph idx="1"/>
          </p:nvPr>
        </p:nvSpPr>
        <p:spPr/>
        <p:txBody>
          <a:bodyPr>
            <a:normAutofit fontScale="62500" lnSpcReduction="20000"/>
          </a:bodyPr>
          <a:lstStyle/>
          <a:p>
            <a:r>
              <a:rPr lang="en-US" dirty="0" smtClean="0"/>
              <a:t>Review </a:t>
            </a:r>
            <a:r>
              <a:rPr lang="en-US" dirty="0"/>
              <a:t>of minutes</a:t>
            </a:r>
          </a:p>
          <a:p>
            <a:pPr lvl="1"/>
            <a:r>
              <a:rPr lang="en-US" dirty="0"/>
              <a:t>Minutes of July 2</a:t>
            </a:r>
            <a:r>
              <a:rPr lang="en-US" baseline="30000" dirty="0"/>
              <a:t>nd</a:t>
            </a:r>
            <a:r>
              <a:rPr lang="en-US" dirty="0"/>
              <a:t> conference call</a:t>
            </a:r>
            <a:endParaRPr lang="en-US" dirty="0">
              <a:hlinkClick r:id="rId2"/>
            </a:endParaRPr>
          </a:p>
          <a:p>
            <a:pPr lvl="2"/>
            <a:r>
              <a:rPr lang="en-US" dirty="0">
                <a:hlinkClick r:id="rId2"/>
              </a:rPr>
              <a:t>https://</a:t>
            </a:r>
            <a:r>
              <a:rPr lang="en-US" dirty="0" smtClean="0">
                <a:hlinkClick r:id="rId2"/>
              </a:rPr>
              <a:t>mentor.ieee.org/omniran/dcn/14/omniran-14-0047-00-00TG-july-2nd-meeting-minutes.docx</a:t>
            </a:r>
            <a:endParaRPr lang="en-US" dirty="0" smtClean="0"/>
          </a:p>
          <a:p>
            <a:pPr lvl="2"/>
            <a:r>
              <a:rPr lang="en-US" dirty="0" smtClean="0"/>
              <a:t>No issues were mentioned</a:t>
            </a:r>
            <a:endParaRPr lang="en-US" dirty="0"/>
          </a:p>
          <a:p>
            <a:r>
              <a:rPr lang="en-US" dirty="0"/>
              <a:t>Reports	</a:t>
            </a:r>
          </a:p>
          <a:p>
            <a:pPr lvl="1"/>
            <a:r>
              <a:rPr lang="en-US" dirty="0"/>
              <a:t>Slides prepared for IEEE 802.1 opening plenary</a:t>
            </a:r>
          </a:p>
          <a:p>
            <a:pPr lvl="2"/>
            <a:r>
              <a:rPr lang="en-US" dirty="0">
                <a:hlinkClick r:id="rId3"/>
              </a:rPr>
              <a:t>https://mentor.ieee.org/omniran/dcn/14/omniran-14-0053-00-00TG-omniran-july-14-status-and-objectives.pptx</a:t>
            </a:r>
            <a:endParaRPr lang="en-US" dirty="0"/>
          </a:p>
          <a:p>
            <a:pPr lvl="1"/>
            <a:r>
              <a:rPr lang="en-US" dirty="0"/>
              <a:t>Others</a:t>
            </a:r>
          </a:p>
          <a:p>
            <a:pPr lvl="2"/>
            <a:r>
              <a:rPr lang="en-US" dirty="0"/>
              <a:t>Meeting of ITU-T JCA-SDN</a:t>
            </a:r>
          </a:p>
          <a:p>
            <a:pPr lvl="3"/>
            <a:r>
              <a:rPr lang="en-US" dirty="0"/>
              <a:t>Report prepared for Wireless SDN </a:t>
            </a:r>
            <a:r>
              <a:rPr lang="en-US" dirty="0" err="1"/>
              <a:t>BoF</a:t>
            </a:r>
            <a:r>
              <a:rPr lang="en-US" dirty="0"/>
              <a:t> proposing submission of IEEE 802 activities</a:t>
            </a:r>
          </a:p>
          <a:p>
            <a:r>
              <a:rPr lang="en-US" dirty="0"/>
              <a:t>ITU-T Liaison response</a:t>
            </a:r>
          </a:p>
          <a:p>
            <a:pPr lvl="1"/>
            <a:r>
              <a:rPr lang="en-US" dirty="0">
                <a:hlinkClick r:id="rId4"/>
              </a:rPr>
              <a:t>https://mentor.ieee.org/omniran/dcn/14/omniran-14-0056-00-00TG-draft-response-to-itu-t-ls114-letter.docx</a:t>
            </a:r>
            <a:endParaRPr lang="en-US" dirty="0"/>
          </a:p>
          <a:p>
            <a:pPr lvl="2"/>
            <a:r>
              <a:rPr lang="en-US" dirty="0"/>
              <a:t>Update created and send out on the 802.1-L reflector for review until approval in closing plenary</a:t>
            </a:r>
          </a:p>
          <a:p>
            <a:pPr lvl="3"/>
            <a:endParaRPr lang="en-US" dirty="0"/>
          </a:p>
        </p:txBody>
      </p:sp>
    </p:spTree>
    <p:extLst>
      <p:ext uri="{BB962C8B-B14F-4D97-AF65-F5344CB8AC3E}">
        <p14:creationId xmlns:p14="http://schemas.microsoft.com/office/powerpoint/2010/main" xmlns="" val="1732709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Business#3</a:t>
            </a:r>
          </a:p>
        </p:txBody>
      </p:sp>
      <p:sp>
        <p:nvSpPr>
          <p:cNvPr id="3" name="Content Placeholder 2"/>
          <p:cNvSpPr>
            <a:spLocks noGrp="1"/>
          </p:cNvSpPr>
          <p:nvPr>
            <p:ph idx="1"/>
          </p:nvPr>
        </p:nvSpPr>
        <p:spPr/>
        <p:txBody>
          <a:bodyPr>
            <a:normAutofit fontScale="55000" lnSpcReduction="20000"/>
          </a:bodyPr>
          <a:lstStyle/>
          <a:p>
            <a:r>
              <a:rPr lang="en-US" dirty="0"/>
              <a:t>P802.1CF contributions</a:t>
            </a:r>
          </a:p>
          <a:p>
            <a:pPr lvl="1"/>
            <a:r>
              <a:rPr lang="en-US" dirty="0" err="1"/>
              <a:t>ToC</a:t>
            </a:r>
          </a:p>
          <a:p>
            <a:pPr lvl="2"/>
            <a:r>
              <a:rPr lang="en-US" dirty="0">
                <a:hlinkClick r:id="rId2"/>
              </a:rPr>
              <a:t>https://mentor.ieee.org/omniran/dcn/14/omniran-14-0044-00-CF00-toc-refinement-suggestions.pptx</a:t>
            </a:r>
            <a:endParaRPr lang="en-US" dirty="0"/>
          </a:p>
          <a:p>
            <a:pPr lvl="2"/>
            <a:endParaRPr lang="en-US" dirty="0"/>
          </a:p>
          <a:p>
            <a:pPr lvl="1"/>
            <a:r>
              <a:rPr lang="en-US" dirty="0"/>
              <a:t>Functional design and decomposition</a:t>
            </a:r>
          </a:p>
          <a:p>
            <a:pPr lvl="2"/>
            <a:r>
              <a:rPr lang="en-US" dirty="0">
                <a:hlinkClick r:id="rId3"/>
              </a:rPr>
              <a:t>https://mentor.ieee.org/omniran/dcn/14/omniran-14-0049-00-CF00-point-to-point-link-establishment.docx</a:t>
            </a:r>
          </a:p>
          <a:p>
            <a:pPr lvl="2"/>
            <a:r>
              <a:rPr lang="en-US" dirty="0">
                <a:hlinkClick r:id="rId3"/>
              </a:rPr>
              <a:t>https://mentor.ieee.org/omniran/dcn/14/omniran-14-0050-00-CF00-mif-problem-in-omniran.docx</a:t>
            </a:r>
            <a:endParaRPr lang="en-US" dirty="0"/>
          </a:p>
          <a:p>
            <a:pPr lvl="2"/>
            <a:r>
              <a:rPr lang="en-US" dirty="0">
                <a:hlinkClick r:id="rId4"/>
              </a:rPr>
              <a:t>https://mentor.ieee.org/omniran/dcn/14/omniran-14-0055-00-CF00-proposed-text-for-an-setup.docx</a:t>
            </a:r>
            <a:endParaRPr lang="en-US" dirty="0"/>
          </a:p>
          <a:p>
            <a:pPr lvl="2"/>
            <a:endParaRPr lang="en-US" dirty="0"/>
          </a:p>
          <a:p>
            <a:pPr lvl="1"/>
            <a:r>
              <a:rPr lang="en-US" dirty="0"/>
              <a:t>Network reference model</a:t>
            </a:r>
          </a:p>
          <a:p>
            <a:pPr lvl="2"/>
            <a:r>
              <a:rPr lang="en-US" dirty="0">
                <a:hlinkClick r:id="rId5"/>
              </a:rPr>
              <a:t>https://mentor.ieee.org/omniran/dcn/14/omniran-14-0057-00-CF00-logical-interface-in-ietf-netext.pptx</a:t>
            </a:r>
          </a:p>
          <a:p>
            <a:pPr lvl="2"/>
            <a:r>
              <a:rPr lang="en-US" dirty="0">
                <a:hlinkClick r:id="rId5"/>
              </a:rPr>
              <a:t>https://mentor.ieee.org/omniran/dcn/14/omniran-14-0051-00-CF00-omniran-network-reference-model-with-backhaul.pdf</a:t>
            </a:r>
            <a:endParaRPr lang="en-US" dirty="0"/>
          </a:p>
          <a:p>
            <a:pPr lvl="2"/>
            <a:r>
              <a:rPr lang="en-US" dirty="0">
                <a:hlinkClick r:id="rId6"/>
              </a:rPr>
              <a:t>https://mentor.ieee.org/omniran/dcn/14/omniran-14-0052-00-CF00-omniran-network-reference-model-with-heterogeneous-link-aggregation.pdf</a:t>
            </a:r>
            <a:endParaRPr lang="en-US" dirty="0"/>
          </a:p>
          <a:p>
            <a:pPr lvl="2"/>
            <a:endParaRPr lang="en-US" dirty="0"/>
          </a:p>
          <a:p>
            <a:pPr lvl="1"/>
            <a:r>
              <a:rPr lang="en-US" dirty="0"/>
              <a:t>SDN Abstraction</a:t>
            </a:r>
          </a:p>
          <a:p>
            <a:pPr lvl="2"/>
            <a:r>
              <a:rPr lang="en-US" dirty="0"/>
              <a:t>No contribution received</a:t>
            </a:r>
          </a:p>
        </p:txBody>
      </p:sp>
    </p:spTree>
    <p:extLst>
      <p:ext uri="{BB962C8B-B14F-4D97-AF65-F5344CB8AC3E}">
        <p14:creationId xmlns:p14="http://schemas.microsoft.com/office/powerpoint/2010/main" xmlns="" val="1436098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Business#4</a:t>
            </a:r>
          </a:p>
        </p:txBody>
      </p:sp>
      <p:sp>
        <p:nvSpPr>
          <p:cNvPr id="3" name="Content Placeholder 2"/>
          <p:cNvSpPr>
            <a:spLocks noGrp="1"/>
          </p:cNvSpPr>
          <p:nvPr>
            <p:ph idx="1"/>
          </p:nvPr>
        </p:nvSpPr>
        <p:spPr>
          <a:xfrm>
            <a:off x="457200" y="1447800"/>
            <a:ext cx="8229600" cy="4953000"/>
          </a:xfrm>
        </p:spPr>
        <p:txBody>
          <a:bodyPr>
            <a:normAutofit fontScale="62500" lnSpcReduction="20000"/>
          </a:bodyPr>
          <a:lstStyle/>
          <a:p>
            <a:r>
              <a:rPr lang="en-US" dirty="0"/>
              <a:t>OmniRAN organizational issues</a:t>
            </a:r>
          </a:p>
          <a:p>
            <a:pPr lvl="1"/>
            <a:r>
              <a:rPr lang="en-US" dirty="0"/>
              <a:t>Schedule in future meetings on Tuesday afternoon, Wednesday afternoon and Thursday morning</a:t>
            </a:r>
          </a:p>
          <a:p>
            <a:r>
              <a:rPr lang="en-US" dirty="0"/>
              <a:t>Location of September 2014 interim meeting</a:t>
            </a:r>
          </a:p>
          <a:p>
            <a:pPr lvl="1"/>
            <a:r>
              <a:rPr lang="en-US" dirty="0"/>
              <a:t>OmniRAN strongly prefers to meet in Athens together with the wireless WGs (4/1/2)</a:t>
            </a:r>
          </a:p>
          <a:p>
            <a:r>
              <a:rPr lang="en-US" dirty="0"/>
              <a:t>Conference calls until Nov 2014 session</a:t>
            </a:r>
          </a:p>
          <a:p>
            <a:pPr lvl="1"/>
            <a:r>
              <a:rPr lang="en-US" dirty="0"/>
              <a:t>September 4</a:t>
            </a:r>
            <a:r>
              <a:rPr lang="en-US" baseline="30000" dirty="0"/>
              <a:t>th</a:t>
            </a:r>
            <a:r>
              <a:rPr lang="en-US" dirty="0"/>
              <a:t>, October 21</a:t>
            </a:r>
            <a:r>
              <a:rPr lang="en-US" baseline="30000" dirty="0"/>
              <a:t>st</a:t>
            </a:r>
            <a:r>
              <a:rPr lang="en-US" dirty="0"/>
              <a:t>, 10:00 AM</a:t>
            </a:r>
          </a:p>
          <a:p>
            <a:r>
              <a:rPr lang="en-US" dirty="0"/>
              <a:t>Status report to IEEE 802 WGs</a:t>
            </a:r>
          </a:p>
          <a:p>
            <a:pPr lvl="1"/>
            <a:r>
              <a:rPr lang="en-US" dirty="0"/>
              <a:t>Proposal created and presented</a:t>
            </a:r>
          </a:p>
          <a:p>
            <a:pPr lvl="1"/>
            <a:r>
              <a:rPr lang="en-US" dirty="0">
                <a:hlinkClick r:id="rId2"/>
              </a:rPr>
              <a:t>https://mentor.ieee.org/omniran/dcn/14/omniran-14-0058-00-00TG-jul-2014-status-report-to-802-wgs.pptx</a:t>
            </a:r>
            <a:endParaRPr lang="en-US" dirty="0"/>
          </a:p>
          <a:p>
            <a:r>
              <a:rPr lang="en-US" dirty="0"/>
              <a:t>Motions to the 802.1 closing plenary</a:t>
            </a:r>
          </a:p>
          <a:p>
            <a:pPr lvl="1"/>
            <a:r>
              <a:rPr lang="en-US" dirty="0"/>
              <a:t>3 motions on the following slides</a:t>
            </a:r>
          </a:p>
          <a:p>
            <a:r>
              <a:rPr lang="en-US" dirty="0"/>
              <a:t>AOB</a:t>
            </a:r>
          </a:p>
          <a:p>
            <a:pPr lvl="1"/>
            <a:r>
              <a:rPr lang="en-US" dirty="0"/>
              <a:t>Wireless SDN BoF is following in the same room</a:t>
            </a:r>
          </a:p>
          <a:p>
            <a:r>
              <a:rPr lang="en-US" dirty="0"/>
              <a:t>Adjourned at 15:34</a:t>
            </a:r>
          </a:p>
        </p:txBody>
      </p:sp>
    </p:spTree>
    <p:extLst>
      <p:ext uri="{BB962C8B-B14F-4D97-AF65-F5344CB8AC3E}">
        <p14:creationId xmlns:p14="http://schemas.microsoft.com/office/powerpoint/2010/main" xmlns="" val="422204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#1</a:t>
            </a:r>
          </a:p>
        </p:txBody>
      </p:sp>
      <p:sp>
        <p:nvSpPr>
          <p:cNvPr id="3" name="Content Placeholder 2"/>
          <p:cNvSpPr>
            <a:spLocks noGrp="1"/>
          </p:cNvSpPr>
          <p:nvPr>
            <p:ph idx="1"/>
          </p:nvPr>
        </p:nvSpPr>
        <p:spPr/>
        <p:txBody>
          <a:bodyPr>
            <a:normAutofit fontScale="92500" lnSpcReduction="10000"/>
          </a:bodyPr>
          <a:lstStyle/>
          <a:p>
            <a:r>
              <a:rPr lang="en-US"/>
              <a:t>To approve proposed text in document </a:t>
            </a:r>
            <a:r>
              <a:rPr lang="en-US">
                <a:hlinkClick r:id="rId2"/>
              </a:rPr>
              <a:t>http://www.ieee802.org/1/files/public/docs2014/liaison-ieee802response-ITUTSG15-LS114-v1.docx</a:t>
            </a:r>
            <a:r>
              <a:rPr lang="en-US"/>
              <a:t>  with final editorial clean-up by the IEEE 802.1 chair for response to the liaison LS114 from ITU-T SG 15</a:t>
            </a:r>
          </a:p>
          <a:p>
            <a:pPr lvl="1"/>
            <a:endParaRPr lang="en-US"/>
          </a:p>
          <a:p>
            <a:pPr lvl="1"/>
            <a:r>
              <a:rPr lang="en-US"/>
              <a:t>Moved:</a:t>
            </a:r>
          </a:p>
          <a:p>
            <a:pPr lvl="1"/>
            <a:r>
              <a:rPr lang="en-US"/>
              <a:t>Second:</a:t>
            </a:r>
          </a:p>
          <a:p>
            <a:pPr lvl="2"/>
            <a:r>
              <a:rPr lang="en-US"/>
              <a:t>Voting:</a:t>
            </a:r>
          </a:p>
          <a:p>
            <a:pPr lvl="1"/>
            <a:endParaRPr lang="en-US"/>
          </a:p>
          <a:p>
            <a:pPr lvl="2"/>
            <a:endParaRPr lang="en-US"/>
          </a:p>
        </p:txBody>
      </p:sp>
    </p:spTree>
    <p:extLst>
      <p:ext uri="{BB962C8B-B14F-4D97-AF65-F5344CB8AC3E}">
        <p14:creationId xmlns:p14="http://schemas.microsoft.com/office/powerpoint/2010/main" xmlns="" val="1051781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normAutofit fontScale="92500" lnSpcReduction="10000"/>
          </a:bodyPr>
          <a:lstStyle/>
          <a:p>
            <a:r>
              <a:rPr lang="en-US" dirty="0"/>
              <a:t>To approve that OmniRAN TG is holding its September 2014 interim meeting at the IEEE 802 Wireless Interim meeting in Athens, Greece on September 15-18</a:t>
            </a:r>
            <a:r>
              <a:rPr lang="en-US" baseline="30000" dirty="0"/>
              <a:t>th</a:t>
            </a:r>
            <a:r>
              <a:rPr lang="en-US" dirty="0"/>
              <a:t>, 2014</a:t>
            </a:r>
          </a:p>
          <a:p>
            <a:pPr lvl="1"/>
            <a:r>
              <a:rPr lang="en-US" dirty="0"/>
              <a:t>FYI: OmniRAN TG </a:t>
            </a:r>
            <a:r>
              <a:rPr lang="en-US" dirty="0" smtClean="0"/>
              <a:t>straw poll</a:t>
            </a:r>
            <a:endParaRPr lang="en-US" dirty="0"/>
          </a:p>
          <a:p>
            <a:pPr lvl="3"/>
            <a:r>
              <a:rPr lang="en-US" dirty="0"/>
              <a:t>Moved: Juan Carlos Zuniga</a:t>
            </a:r>
          </a:p>
          <a:p>
            <a:pPr lvl="3"/>
            <a:r>
              <a:rPr lang="en-US" dirty="0"/>
              <a:t>Second: </a:t>
            </a:r>
            <a:r>
              <a:rPr lang="en-US" dirty="0" err="1"/>
              <a:t>Behcet</a:t>
            </a:r>
            <a:r>
              <a:rPr lang="en-US" dirty="0"/>
              <a:t> </a:t>
            </a:r>
            <a:r>
              <a:rPr lang="en-US" dirty="0" err="1"/>
              <a:t>Sarikaya</a:t>
            </a:r>
            <a:endParaRPr lang="en-US" dirty="0"/>
          </a:p>
          <a:p>
            <a:pPr lvl="4"/>
            <a:r>
              <a:rPr lang="en-US" dirty="0"/>
              <a:t>Straw poll: 4/1/2</a:t>
            </a:r>
          </a:p>
          <a:p>
            <a:pPr lvl="1"/>
            <a:r>
              <a:rPr lang="en-US" dirty="0"/>
              <a:t>Moved:</a:t>
            </a:r>
          </a:p>
          <a:p>
            <a:pPr lvl="1"/>
            <a:r>
              <a:rPr lang="en-US" dirty="0"/>
              <a:t>Second:</a:t>
            </a:r>
          </a:p>
          <a:p>
            <a:pPr lvl="2"/>
            <a:r>
              <a:rPr lang="en-US" dirty="0"/>
              <a:t>Voting:</a:t>
            </a:r>
          </a:p>
        </p:txBody>
      </p:sp>
    </p:spTree>
    <p:extLst>
      <p:ext uri="{BB962C8B-B14F-4D97-AF65-F5344CB8AC3E}">
        <p14:creationId xmlns:p14="http://schemas.microsoft.com/office/powerpoint/2010/main" xmlns="" val="2465567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#3</a:t>
            </a:r>
          </a:p>
        </p:txBody>
      </p:sp>
      <p:sp>
        <p:nvSpPr>
          <p:cNvPr id="3" name="Content Placeholder 2"/>
          <p:cNvSpPr>
            <a:spLocks noGrp="1"/>
          </p:cNvSpPr>
          <p:nvPr>
            <p:ph idx="1"/>
          </p:nvPr>
        </p:nvSpPr>
        <p:spPr/>
        <p:txBody>
          <a:bodyPr>
            <a:normAutofit lnSpcReduction="10000"/>
          </a:bodyPr>
          <a:lstStyle/>
          <a:p>
            <a:r>
              <a:rPr lang="en-US"/>
              <a:t>To approve that OmniRAN TG is holding conference calls on </a:t>
            </a:r>
          </a:p>
          <a:p>
            <a:pPr lvl="1"/>
            <a:r>
              <a:rPr lang="en-US"/>
              <a:t>Thursday, September 4</a:t>
            </a:r>
            <a:r>
              <a:rPr lang="en-US" baseline="30000"/>
              <a:t>th</a:t>
            </a:r>
            <a:r>
              <a:rPr lang="en-US"/>
              <a:t>, 10:00AM ET, and</a:t>
            </a:r>
          </a:p>
          <a:p>
            <a:pPr lvl="1"/>
            <a:r>
              <a:rPr lang="en-US"/>
              <a:t>Tuesday, October 21</a:t>
            </a:r>
            <a:r>
              <a:rPr lang="en-US" baseline="30000"/>
              <a:t>st</a:t>
            </a:r>
            <a:r>
              <a:rPr lang="en-US"/>
              <a:t>, 10:00AM.</a:t>
            </a:r>
          </a:p>
          <a:p>
            <a:endParaRPr lang="en-US"/>
          </a:p>
          <a:p>
            <a:endParaRPr lang="en-US"/>
          </a:p>
          <a:p>
            <a:pPr lvl="1"/>
            <a:r>
              <a:rPr lang="en-US"/>
              <a:t>Moved:</a:t>
            </a:r>
          </a:p>
          <a:p>
            <a:pPr lvl="1"/>
            <a:r>
              <a:rPr lang="en-US"/>
              <a:t>Second:</a:t>
            </a:r>
          </a:p>
          <a:p>
            <a:pPr lvl="2"/>
            <a:r>
              <a:rPr lang="en-US"/>
              <a:t>Voting:</a:t>
            </a:r>
          </a:p>
        </p:txBody>
      </p:sp>
    </p:spTree>
    <p:extLst>
      <p:ext uri="{BB962C8B-B14F-4D97-AF65-F5344CB8AC3E}">
        <p14:creationId xmlns:p14="http://schemas.microsoft.com/office/powerpoint/2010/main" xmlns="" val="273453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July </a:t>
            </a:r>
            <a:r>
              <a:rPr lang="en-GB" dirty="0"/>
              <a:t>2014 F2F Meeting</a:t>
            </a:r>
          </a:p>
        </p:txBody>
      </p:sp>
      <p:sp>
        <p:nvSpPr>
          <p:cNvPr id="3078" name="Rectangle 3"/>
          <p:cNvSpPr>
            <a:spLocks noGrp="1" noChangeArrowheads="1"/>
          </p:cNvSpPr>
          <p:nvPr>
            <p:ph type="body" idx="1"/>
          </p:nvPr>
        </p:nvSpPr>
        <p:spPr/>
        <p:txBody>
          <a:bodyPr>
            <a:normAutofit/>
          </a:bodyPr>
          <a:lstStyle/>
          <a:p>
            <a:r>
              <a:rPr lang="en-GB" dirty="0"/>
              <a:t>Schedule:</a:t>
            </a:r>
          </a:p>
          <a:p>
            <a:pPr lvl="1"/>
            <a:r>
              <a:rPr lang="en-US" dirty="0" smtClean="0"/>
              <a:t>July </a:t>
            </a:r>
            <a:r>
              <a:rPr lang="en-US" dirty="0"/>
              <a:t>14th, 2014, 2pm - </a:t>
            </a:r>
            <a:r>
              <a:rPr lang="en-US" dirty="0" smtClean="0"/>
              <a:t>6pm</a:t>
            </a:r>
            <a:endParaRPr lang="en-US" dirty="0"/>
          </a:p>
          <a:p>
            <a:pPr lvl="2"/>
            <a:r>
              <a:rPr lang="en-US" dirty="0" err="1" smtClean="0"/>
              <a:t>Gaslamp</a:t>
            </a:r>
            <a:r>
              <a:rPr lang="en-US" dirty="0" smtClean="0"/>
              <a:t> B (2</a:t>
            </a:r>
            <a:r>
              <a:rPr lang="en-US" baseline="30000" dirty="0" smtClean="0"/>
              <a:t>nd</a:t>
            </a:r>
            <a:r>
              <a:rPr lang="en-US" dirty="0" smtClean="0"/>
              <a:t> floor</a:t>
            </a:r>
            <a:r>
              <a:rPr lang="en-US" dirty="0"/>
              <a:t>)</a:t>
            </a:r>
          </a:p>
          <a:p>
            <a:pPr lvl="1"/>
            <a:r>
              <a:rPr lang="en-US" dirty="0" smtClean="0"/>
              <a:t>July </a:t>
            </a:r>
            <a:r>
              <a:rPr lang="en-US" dirty="0"/>
              <a:t>15th, 2014, 9am - </a:t>
            </a:r>
            <a:r>
              <a:rPr lang="en-US" dirty="0" smtClean="0"/>
              <a:t>6pm</a:t>
            </a:r>
            <a:endParaRPr lang="en-US" dirty="0"/>
          </a:p>
          <a:p>
            <a:pPr lvl="2"/>
            <a:r>
              <a:rPr lang="en-US" dirty="0" err="1" smtClean="0"/>
              <a:t>Gaslamp</a:t>
            </a:r>
            <a:r>
              <a:rPr lang="en-US" dirty="0" smtClean="0"/>
              <a:t> CD (2</a:t>
            </a:r>
            <a:r>
              <a:rPr lang="en-US" baseline="30000" dirty="0" smtClean="0"/>
              <a:t>nd</a:t>
            </a:r>
            <a:r>
              <a:rPr lang="en-US" dirty="0" smtClean="0"/>
              <a:t> floor)</a:t>
            </a:r>
            <a:br>
              <a:rPr lang="en-US" dirty="0" smtClean="0"/>
            </a:br>
            <a:endParaRPr lang="en-US" dirty="0"/>
          </a:p>
          <a:p>
            <a:r>
              <a:rPr lang="en-US" dirty="0" err="1"/>
              <a:t>Attendence</a:t>
            </a:r>
            <a:r>
              <a:rPr lang="en-US" dirty="0"/>
              <a:t>:</a:t>
            </a:r>
          </a:p>
          <a:p>
            <a:pPr lvl="1"/>
            <a:r>
              <a:rPr lang="en-US" dirty="0">
                <a:hlinkClick r:id="rId3"/>
              </a:rPr>
              <a:t>https://</a:t>
            </a:r>
            <a:r>
              <a:rPr lang="en-US" dirty="0" smtClean="0">
                <a:hlinkClick r:id="rId3"/>
              </a:rPr>
              <a:t>imat.ieee.org/attendance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65414934"/>
              </p:ext>
            </p:extLst>
          </p:nvPr>
        </p:nvGraphicFramePr>
        <p:xfrm>
          <a:off x="381000" y="1294825"/>
          <a:ext cx="8305800" cy="5334575"/>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7/18</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en-US" sz="1200" dirty="0" smtClean="0"/>
                        <a:t>EC Opening Plenary</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507453">
                <a:tc vMerge="1">
                  <a:txBody>
                    <a:bodyPr/>
                    <a:lstStyle/>
                    <a:p>
                      <a:endParaRPr lang="en-US"/>
                    </a:p>
                  </a:txBody>
                  <a:tcPr/>
                </a:tc>
                <a:tc vMerge="1">
                  <a:txBody>
                    <a:bodyPr/>
                    <a:lstStyle/>
                    <a:p>
                      <a:endParaRPr lang="en-US"/>
                    </a:p>
                  </a:txBody>
                  <a:tcPr/>
                </a:tc>
                <a:tc>
                  <a:txBody>
                    <a:bodyPr/>
                    <a:lstStyle/>
                    <a:p>
                      <a:r>
                        <a:rPr lang="en-US" sz="1200" dirty="0"/>
                        <a:t>AN set-up</a:t>
                      </a:r>
                    </a:p>
                    <a:p>
                      <a:r>
                        <a:rPr lang="en-US" sz="1200" dirty="0"/>
                        <a:t>MIF</a:t>
                      </a:r>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679">
                <a:tc rowSpan="2">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200" dirty="0"/>
                        <a:t>Network</a:t>
                      </a:r>
                      <a:r>
                        <a:rPr lang="en-US" sz="1200" baseline="0" dirty="0"/>
                        <a:t> Reference Model</a:t>
                      </a:r>
                    </a:p>
                    <a:p>
                      <a:pPr marL="171450" indent="-171450">
                        <a:buFontTx/>
                        <a:buChar char="-"/>
                      </a:pPr>
                      <a:r>
                        <a:rPr lang="en-US" sz="1200" baseline="0" dirty="0"/>
                        <a:t>Juan Carlos</a:t>
                      </a:r>
                    </a:p>
                    <a:p>
                      <a:pPr marL="171450" indent="-171450">
                        <a:buFontTx/>
                        <a:buChar char="-"/>
                      </a:pPr>
                      <a:r>
                        <a:rPr lang="en-US" sz="1200" baseline="0" dirty="0"/>
                        <a:t>Roger</a:t>
                      </a: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bg1"/>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683887">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accent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9721">
                <a:tc rowSpan="3">
                  <a:txBody>
                    <a:bodyPr/>
                    <a:lstStyle/>
                    <a:p>
                      <a:pPr algn="ctr"/>
                      <a:endParaRPr lang="en-US" sz="15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85000"/>
                      </a:schemeClr>
                    </a:solidFill>
                  </a:tcPr>
                </a:tc>
              </a:tr>
              <a:tr h="205906">
                <a:tc rowSpan="2">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itchFamily="34" charset="0"/>
                        <a:buNone/>
                      </a:pPr>
                      <a:r>
                        <a:rPr lang="en-US" sz="1200" dirty="0"/>
                        <a:t>Sept Interim</a:t>
                      </a:r>
                    </a:p>
                    <a:p>
                      <a:pPr marL="85725" indent="-85725">
                        <a:buFont typeface="Arial" pitchFamily="34" charset="0"/>
                        <a:buNone/>
                      </a:pPr>
                      <a:r>
                        <a:rPr lang="en-US" sz="1200" dirty="0"/>
                        <a:t>ConfCall</a:t>
                      </a:r>
                    </a:p>
                    <a:p>
                      <a:pPr marL="85725" indent="-85725">
                        <a:buFont typeface="Arial" pitchFamily="34" charset="0"/>
                        <a:buNone/>
                      </a:pPr>
                      <a:r>
                        <a:rPr lang="en-US" sz="1200" dirty="0"/>
                        <a:t>Status</a:t>
                      </a:r>
                      <a:r>
                        <a:rPr lang="en-US" sz="1200" baseline="0" dirty="0"/>
                        <a:t> Report</a:t>
                      </a:r>
                    </a:p>
                    <a:p>
                      <a:pPr marL="85725" indent="-85725">
                        <a:buFont typeface="Arial" pitchFamily="34" charset="0"/>
                        <a:buNone/>
                      </a:pPr>
                      <a:r>
                        <a:rPr lang="en-US" sz="1200" baseline="0" dirty="0"/>
                        <a:t>Motions</a:t>
                      </a: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noFill/>
                  </a:tcPr>
                </a:tc>
                <a:tc rowSpan="4">
                  <a:txBody>
                    <a:bodyPr/>
                    <a:lstStyle/>
                    <a:p>
                      <a:r>
                        <a:rPr lang="en-US" sz="1200" dirty="0" smtClean="0"/>
                        <a:t>802.1 Closing Plenary</a:t>
                      </a:r>
                      <a:endParaRPr lang="en-US" sz="1200" dirty="0"/>
                    </a:p>
                  </a:txBody>
                  <a:tcPr marL="36000" marR="36000" marT="36000" marB="36000">
                    <a:solidFill>
                      <a:schemeClr val="accent1"/>
                    </a:solidFill>
                  </a:tcPr>
                </a:tc>
                <a:tc vMerge="1">
                  <a:txBody>
                    <a:bodyPr/>
                    <a:lstStyle/>
                    <a:p>
                      <a:endParaRPr lang="en-US" sz="1200" dirty="0"/>
                    </a:p>
                  </a:txBody>
                  <a:tcPr marL="36000" marR="36000" marT="36000" marB="36000">
                    <a:solidFill>
                      <a:schemeClr val="bg2">
                        <a:lumMod val="75000"/>
                      </a:schemeClr>
                    </a:solidFill>
                  </a:tcPr>
                </a:tc>
              </a:tr>
              <a:tr h="462911">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p>
                    <a:p>
                      <a:r>
                        <a:rPr lang="en-US" sz="1200" dirty="0"/>
                        <a:t>Opening + Reports</a:t>
                      </a:r>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86754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a:t>ITU-T Liaison</a:t>
                      </a:r>
                      <a:r>
                        <a:rPr lang="en-US" sz="1200" baseline="0" dirty="0"/>
                        <a:t> response</a:t>
                      </a:r>
                    </a:p>
                    <a:p>
                      <a:r>
                        <a:rPr lang="en-US" sz="1200" dirty="0"/>
                        <a:t>ToC</a:t>
                      </a:r>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Wireless SDN </a:t>
                      </a:r>
                      <a:r>
                        <a:rPr lang="en-US" sz="1200" dirty="0" err="1" smtClean="0"/>
                        <a:t>BoF</a:t>
                      </a:r>
                      <a:endParaRPr lang="en-US" sz="1200" dirty="0" smtClean="0"/>
                    </a:p>
                    <a:p>
                      <a:r>
                        <a:rPr lang="en-US" sz="1200" dirty="0" smtClean="0"/>
                        <a:t>(joint</a:t>
                      </a:r>
                      <a:r>
                        <a:rPr lang="en-US" sz="1200" baseline="0" dirty="0" smtClean="0"/>
                        <a:t> with 802.16)</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Tutorials</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Emerging Applications</a:t>
                      </a:r>
                      <a:r>
                        <a:rPr lang="en-US" sz="1200" baseline="0" dirty="0" smtClean="0"/>
                        <a:t> </a:t>
                      </a:r>
                      <a:r>
                        <a:rPr lang="en-US" sz="1200" baseline="0" dirty="0" err="1" smtClean="0"/>
                        <a:t>BoF</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Wireless SDN </a:t>
            </a:r>
            <a:r>
              <a:rPr lang="en-US" dirty="0" err="1" smtClean="0"/>
              <a:t>BoF</a:t>
            </a:r>
            <a:r>
              <a:rPr lang="en-US" dirty="0" smtClean="0"/>
              <a:t/>
            </a:r>
            <a:br>
              <a:rPr lang="en-US" dirty="0" smtClean="0"/>
            </a:br>
            <a:r>
              <a:rPr lang="en-US" sz="2400" dirty="0" smtClean="0"/>
              <a:t>Tuesday, July 15</a:t>
            </a:r>
            <a:r>
              <a:rPr lang="en-US" sz="2400" baseline="30000" dirty="0" smtClean="0"/>
              <a:t>th</a:t>
            </a:r>
            <a:r>
              <a:rPr lang="en-US" sz="2400" dirty="0" smtClean="0"/>
              <a:t>, 16:00-18:00, Room: </a:t>
            </a:r>
            <a:r>
              <a:rPr lang="en-US" sz="2400" dirty="0" err="1" smtClean="0"/>
              <a:t>Gaslamp</a:t>
            </a:r>
            <a:r>
              <a:rPr lang="en-US" sz="2400" dirty="0" smtClean="0"/>
              <a:t> CD </a:t>
            </a:r>
            <a:endParaRPr lang="en-US" dirty="0"/>
          </a:p>
        </p:txBody>
      </p:sp>
      <p:sp>
        <p:nvSpPr>
          <p:cNvPr id="4" name="Content Placeholder 3"/>
          <p:cNvSpPr>
            <a:spLocks noGrp="1"/>
          </p:cNvSpPr>
          <p:nvPr>
            <p:ph idx="1"/>
          </p:nvPr>
        </p:nvSpPr>
        <p:spPr/>
        <p:txBody>
          <a:bodyPr>
            <a:normAutofit fontScale="62500" lnSpcReduction="20000"/>
          </a:bodyPr>
          <a:lstStyle/>
          <a:p>
            <a:r>
              <a:rPr lang="en-US" dirty="0" smtClean="0"/>
              <a:t>Following the "Wireless SDN" </a:t>
            </a:r>
            <a:r>
              <a:rPr lang="en-US" dirty="0" err="1" smtClean="0"/>
              <a:t>BoF</a:t>
            </a:r>
            <a:r>
              <a:rPr lang="en-US" dirty="0" smtClean="0"/>
              <a:t> meeting at the January Wireless Interim, and its successor at the March 802 Plenary, we are organizing yet another such meeting for the July 802 Plenary. This will be a joint meeting of the IEEE 802.1 OmniRAN TG and the IEEE 802.16 WG, held in one two-hour slot. Contributions are welcome, as are further discussions on this list regarding the subject matter. You may submit contributions via the Mentor server facility of either OmniRAN or IEEE 802.16. For more information, contact:</a:t>
            </a:r>
            <a:br>
              <a:rPr lang="en-US" dirty="0" smtClean="0"/>
            </a:br>
            <a:r>
              <a:rPr lang="en-US" dirty="0" smtClean="0"/>
              <a:t/>
            </a:r>
            <a:br>
              <a:rPr lang="en-US" dirty="0" smtClean="0"/>
            </a:br>
            <a:r>
              <a:rPr lang="en-US" dirty="0" smtClean="0"/>
              <a:t>Max Riegel, Chair, OmniRAN TG</a:t>
            </a:r>
            <a:br>
              <a:rPr lang="en-US" dirty="0" smtClean="0"/>
            </a:br>
            <a:r>
              <a:rPr lang="en-US" dirty="0" smtClean="0"/>
              <a:t>Roger Marks, Chair, 802.16 WG</a:t>
            </a:r>
          </a:p>
          <a:p>
            <a:endParaRPr lang="en-US" dirty="0" smtClean="0"/>
          </a:p>
          <a:p>
            <a:r>
              <a:rPr lang="en-US" dirty="0" smtClean="0"/>
              <a:t>Please upload contributions to the OmniRAN file space on mentor tagged by ‘Wireless SDN </a:t>
            </a:r>
            <a:r>
              <a:rPr lang="en-US" dirty="0" err="1" smtClean="0"/>
              <a:t>BoF</a:t>
            </a:r>
            <a:r>
              <a:rPr lang="en-US" dirty="0" smtClean="0"/>
              <a:t>’</a:t>
            </a:r>
            <a:br>
              <a:rPr lang="en-US" dirty="0" smtClean="0"/>
            </a:br>
            <a:endParaRPr lang="en-US" dirty="0" smtClean="0"/>
          </a:p>
          <a:p>
            <a:r>
              <a:rPr lang="en-US" dirty="0"/>
              <a:t>Draft agenda: </a:t>
            </a:r>
            <a:r>
              <a:rPr lang="en-US" u="sng">
                <a:hlinkClick r:id="rId2"/>
              </a:rPr>
              <a:t>&lt;http://tinyurl.com/SDN20140715&gt;</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1218</Words>
  <Application>Microsoft Office PowerPoint</Application>
  <PresentationFormat>On-screen Show (4:3)</PresentationFormat>
  <Paragraphs>235</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IEEE 802.1 OmniRAN TG July 2014 F2F Meeting</vt:lpstr>
      <vt:lpstr>July 2014 F2F Meeting</vt:lpstr>
      <vt:lpstr>Participants, Patents, and Duty to Inform</vt:lpstr>
      <vt:lpstr>Patent Related Links</vt:lpstr>
      <vt:lpstr>Call for Potentially Essential Patents</vt:lpstr>
      <vt:lpstr>Other Guidelines for IEEE WG Meetings</vt:lpstr>
      <vt:lpstr>Resources – URLs</vt:lpstr>
      <vt:lpstr>July 2014 Agenda Graphics</vt:lpstr>
      <vt:lpstr>Wireless SDN BoF Tuesday, July 15th, 16:00-18:00, Room: Gaslamp CD </vt:lpstr>
      <vt:lpstr>Agenda for July ‘14 session</vt:lpstr>
      <vt:lpstr>Business#1</vt:lpstr>
      <vt:lpstr>Business#2</vt:lpstr>
      <vt:lpstr>Business#3</vt:lpstr>
      <vt:lpstr>Business#4</vt:lpstr>
      <vt:lpstr>Motion #1</vt:lpstr>
      <vt:lpstr>Motion #2</vt:lpstr>
      <vt:lpstr>Motion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192</cp:revision>
  <cp:lastPrinted>1998-02-10T13:28:06Z</cp:lastPrinted>
  <dcterms:created xsi:type="dcterms:W3CDTF">2011-12-30T17:06:23Z</dcterms:created>
  <dcterms:modified xsi:type="dcterms:W3CDTF">2014-07-28T13:08:44Z</dcterms:modified>
</cp:coreProperties>
</file>