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89" r:id="rId3"/>
    <p:sldId id="275" r:id="rId4"/>
    <p:sldId id="276" r:id="rId5"/>
    <p:sldId id="277" r:id="rId6"/>
    <p:sldId id="278" r:id="rId7"/>
    <p:sldId id="271" r:id="rId8"/>
    <p:sldId id="284" r:id="rId9"/>
    <p:sldId id="287" r:id="rId10"/>
    <p:sldId id="280" r:id="rId11"/>
    <p:sldId id="291" r:id="rId12"/>
    <p:sldId id="292" r:id="rId13"/>
    <p:sldId id="293" r:id="rId14"/>
    <p:sldId id="290" r:id="rId15"/>
    <p:sldId id="294" r:id="rId16"/>
    <p:sldId id="295" r:id="rId17"/>
    <p:sldId id="29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4" autoAdjust="0"/>
    <p:restoredTop sz="99233" autoAdjust="0"/>
  </p:normalViewPr>
  <p:slideViewPr>
    <p:cSldViewPr>
      <p:cViewPr varScale="1">
        <p:scale>
          <a:sx n="99" d="100"/>
          <a:sy n="99" d="100"/>
        </p:scale>
        <p:origin x="-1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omniran-14-0048-02-00TG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53-00-00TG-omniran-july-14-status-and-objectives.pptx" TargetMode="External"/><Relationship Id="rId4" Type="http://schemas.openxmlformats.org/officeDocument/2006/relationships/hyperlink" Target="https://mentor.ieee.org/omniran/dcn/14/omniran-14-0056-00-00TG-draft-response-to-itu-t-ls114-letter.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47-00-00TG-july-2nd-meeting-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50-00-CF00-mif-problem-in-omniran.docx" TargetMode="External"/><Relationship Id="rId4" Type="http://schemas.openxmlformats.org/officeDocument/2006/relationships/hyperlink" Target="https://mentor.ieee.org/omniran/dcn/14/omniran-14-0055-00-CF00-proposed-text-for-an-setup.docx" TargetMode="External"/><Relationship Id="rId5" Type="http://schemas.openxmlformats.org/officeDocument/2006/relationships/hyperlink" Target="https://mentor.ieee.org/omniran/dcn/14/omniran-14-0051-00-CF00-omniran-network-reference-model-with-backhaul.pdf" TargetMode="External"/><Relationship Id="rId6" Type="http://schemas.openxmlformats.org/officeDocument/2006/relationships/hyperlink" Target="https://mentor.ieee.org/omniran/dcn/14/omniran-14-0052-00-CF00-omniran-network-reference-model-with-heterogeneous-link-aggregation.pdf"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44-00-CF00-toc-refinement-suggestion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58-00-00TG-jul-2014-status-report-to-802-wgs.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files/public/docs2014/liaison-ieee802response-ITUTSG15-LS114-v1.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imat.ieee.org/attendan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inyurl.com/SDN201407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2014 F2F Meeting</a:t>
            </a:r>
            <a:endParaRPr lang="en-US" dirty="0"/>
          </a:p>
        </p:txBody>
      </p:sp>
      <p:sp>
        <p:nvSpPr>
          <p:cNvPr id="3" name="Subtitle 2"/>
          <p:cNvSpPr>
            <a:spLocks noGrp="1"/>
          </p:cNvSpPr>
          <p:nvPr>
            <p:ph type="subTitle" idx="1"/>
          </p:nvPr>
        </p:nvSpPr>
        <p:spPr/>
        <p:txBody>
          <a:bodyPr/>
          <a:lstStyle/>
          <a:p>
            <a:r>
              <a:rPr lang="en-US" dirty="0" smtClean="0"/>
              <a:t>2014-07-15</a:t>
            </a:r>
          </a:p>
          <a:p>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a:t>ITU-T Liaison response</a:t>
            </a:r>
          </a:p>
          <a:p>
            <a:r>
              <a:rPr lang="en-US" dirty="0" smtClean="0"/>
              <a:t>P802.1CF contributions</a:t>
            </a:r>
          </a:p>
          <a:p>
            <a:pPr lvl="1"/>
            <a:r>
              <a:rPr lang="en-US" dirty="0" err="1" smtClean="0"/>
              <a:t>ToC</a:t>
            </a:r>
            <a:endParaRPr lang="en-US" dirty="0" smtClean="0"/>
          </a:p>
          <a:p>
            <a:pPr lvl="1"/>
            <a:r>
              <a:rPr lang="en-US" dirty="0"/>
              <a:t>Functional design and decomposition</a:t>
            </a:r>
          </a:p>
          <a:p>
            <a:pPr lvl="1"/>
            <a:r>
              <a:rPr lang="en-US" dirty="0" smtClean="0"/>
              <a:t>Network reference model</a:t>
            </a:r>
          </a:p>
          <a:p>
            <a:pPr lvl="1"/>
            <a:r>
              <a:rPr lang="en-US" dirty="0" smtClean="0"/>
              <a:t>SDN Abstraction</a:t>
            </a:r>
          </a:p>
          <a:p>
            <a:r>
              <a:rPr lang="en-US" dirty="0" smtClean="0"/>
              <a:t>OmniRAN organizational issues</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14:06 PT</a:t>
            </a:r>
          </a:p>
          <a:p>
            <a:r>
              <a:rPr lang="en-GB" sz="2400" dirty="0" smtClean="0"/>
              <a:t>Minutes taker:</a:t>
            </a:r>
          </a:p>
          <a:p>
            <a:pPr lvl="1"/>
            <a:r>
              <a:rPr lang="en-GB" sz="2000" dirty="0" smtClean="0"/>
              <a:t> Juan Carlos Zuniga volunteered.</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09336034"/>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Ilan Yerushalmi</a:t>
                      </a:r>
                    </a:p>
                  </a:txBody>
                  <a:tcPr/>
                </a:tc>
                <a:tc>
                  <a:txBody>
                    <a:bodyPr/>
                    <a:lstStyle/>
                    <a:p>
                      <a:r>
                        <a:rPr lang="en-US" sz="1400" dirty="0">
                          <a:solidFill>
                            <a:srgbClr val="000000"/>
                          </a:solidFill>
                        </a:rPr>
                        <a:t>Marvell</a:t>
                      </a: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Glenn Parsons</a:t>
                      </a:r>
                    </a:p>
                  </a:txBody>
                  <a:tcPr/>
                </a:tc>
                <a:tc>
                  <a:txBody>
                    <a:bodyPr/>
                    <a:lstStyle/>
                    <a:p>
                      <a:r>
                        <a:rPr lang="en-US" sz="1400" dirty="0">
                          <a:solidFill>
                            <a:srgbClr val="000000"/>
                          </a:solidFill>
                        </a:rPr>
                        <a:t>Ericsson</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Ludwig Winkel</a:t>
                      </a:r>
                    </a:p>
                  </a:txBody>
                  <a:tcPr/>
                </a:tc>
                <a:tc>
                  <a:txBody>
                    <a:bodyPr/>
                    <a:lstStyle/>
                    <a:p>
                      <a:r>
                        <a:rPr lang="en-US" sz="1400" dirty="0">
                          <a:solidFill>
                            <a:srgbClr val="000000"/>
                          </a:solidFill>
                        </a:rPr>
                        <a:t>Siemens</a:t>
                      </a:r>
                    </a:p>
                  </a:txBody>
                  <a:tcPr/>
                </a:tc>
              </a:tr>
              <a:tr h="292100">
                <a:tc>
                  <a:txBody>
                    <a:bodyPr/>
                    <a:lstStyle/>
                    <a:p>
                      <a:r>
                        <a:rPr lang="en-US" sz="1400" dirty="0">
                          <a:solidFill>
                            <a:schemeClr val="tx1"/>
                          </a:solidFill>
                        </a:rPr>
                        <a:t>Yonggang Fang</a:t>
                      </a:r>
                    </a:p>
                  </a:txBody>
                  <a:tcPr/>
                </a:tc>
                <a:tc>
                  <a:txBody>
                    <a:bodyPr/>
                    <a:lstStyle/>
                    <a:p>
                      <a:r>
                        <a:rPr lang="en-US" sz="1400" dirty="0">
                          <a:solidFill>
                            <a:schemeClr val="tx1"/>
                          </a:solidFill>
                        </a:rPr>
                        <a:t>ZTE</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Lu Huang</a:t>
                      </a:r>
                    </a:p>
                  </a:txBody>
                  <a:tcPr/>
                </a:tc>
                <a:tc>
                  <a:txBody>
                    <a:bodyPr/>
                    <a:lstStyle/>
                    <a:p>
                      <a:r>
                        <a:rPr lang="en-US" sz="1400" dirty="0">
                          <a:solidFill>
                            <a:srgbClr val="000000"/>
                          </a:solidFill>
                        </a:rPr>
                        <a:t>China Mobile</a:t>
                      </a:r>
                    </a:p>
                  </a:txBody>
                  <a:tcPr/>
                </a:tc>
              </a:tr>
              <a:tr h="292100">
                <a:tc>
                  <a:txBody>
                    <a:bodyPr/>
                    <a:lstStyle/>
                    <a:p>
                      <a:r>
                        <a:rPr lang="en-US" sz="1400" dirty="0">
                          <a:solidFill>
                            <a:schemeClr val="tx1"/>
                          </a:solidFill>
                        </a:rPr>
                        <a:t>Jouni Korhonen</a:t>
                      </a:r>
                    </a:p>
                  </a:txBody>
                  <a:tcPr/>
                </a:tc>
                <a:tc>
                  <a:txBody>
                    <a:bodyPr/>
                    <a:lstStyle/>
                    <a:p>
                      <a:r>
                        <a:rPr lang="en-US" sz="1400" dirty="0">
                          <a:solidFill>
                            <a:schemeClr val="tx1"/>
                          </a:solidFill>
                        </a:rPr>
                        <a:t>Broadcom</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Roger Marks</a:t>
                      </a:r>
                    </a:p>
                  </a:txBody>
                  <a:tcPr/>
                </a:tc>
                <a:tc>
                  <a:txBody>
                    <a:bodyPr/>
                    <a:lstStyle/>
                    <a:p>
                      <a:r>
                        <a:rPr lang="en-US" sz="1400" dirty="0">
                          <a:solidFill>
                            <a:srgbClr val="000000"/>
                          </a:solidFill>
                        </a:rPr>
                        <a:t>EthAirNet/ETRI</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Jim Welch</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INEOQUEST</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Ching-Tarng Hsieh</a:t>
                      </a:r>
                    </a:p>
                  </a:txBody>
                  <a:tcPr/>
                </a:tc>
                <a:tc>
                  <a:txBody>
                    <a:bodyPr/>
                    <a:lstStyle/>
                    <a:p>
                      <a:r>
                        <a:rPr lang="en-US" sz="1400" dirty="0">
                          <a:solidFill>
                            <a:srgbClr val="000000"/>
                          </a:solidFill>
                        </a:rPr>
                        <a:t>ITRI</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Bottorff</a:t>
                      </a:r>
                    </a:p>
                  </a:txBody>
                  <a:tcPr/>
                </a:tc>
                <a:tc>
                  <a:txBody>
                    <a:bodyPr/>
                    <a:lstStyle/>
                    <a:p>
                      <a:r>
                        <a:rPr lang="en-US" sz="1400" dirty="0">
                          <a:solidFill>
                            <a:schemeClr val="tx1"/>
                          </a:solidFill>
                        </a:rPr>
                        <a:t>HP</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Business#2</a:t>
            </a:r>
          </a:p>
        </p:txBody>
      </p:sp>
      <p:sp>
        <p:nvSpPr>
          <p:cNvPr id="3" name="Content Placeholder 2"/>
          <p:cNvSpPr>
            <a:spLocks noGrp="1"/>
          </p:cNvSpPr>
          <p:nvPr>
            <p:ph idx="1"/>
          </p:nvPr>
        </p:nvSpPr>
        <p:spPr/>
        <p:txBody>
          <a:bodyPr>
            <a:normAutofit fontScale="62500" lnSpcReduction="20000"/>
          </a:bodyPr>
          <a:lstStyle/>
          <a:p>
            <a:r>
              <a:rPr lang="en-US" dirty="0"/>
              <a:t>Approval of minutes</a:t>
            </a:r>
          </a:p>
          <a:p>
            <a:pPr lvl="1"/>
            <a:r>
              <a:rPr lang="en-US" dirty="0"/>
              <a:t>Minutes of July 2</a:t>
            </a:r>
            <a:r>
              <a:rPr lang="en-US" baseline="30000" dirty="0"/>
              <a:t>nd</a:t>
            </a:r>
            <a:r>
              <a:rPr lang="en-US" dirty="0"/>
              <a:t> conference call</a:t>
            </a:r>
            <a:endParaRPr lang="en-US" dirty="0">
              <a:hlinkClick r:id="rId2"/>
            </a:endParaRPr>
          </a:p>
          <a:p>
            <a:pPr lvl="2"/>
            <a:r>
              <a:rPr lang="en-US" dirty="0">
                <a:hlinkClick r:id="rId2"/>
              </a:rPr>
              <a:t>https://mentor.ieee.org/omniran/dcn/14/omniran-14-0047-00-00TG-july-2nd-meeting-minutes.docx</a:t>
            </a:r>
            <a:endParaRPr lang="en-US" dirty="0"/>
          </a:p>
          <a:p>
            <a:r>
              <a:rPr lang="en-US" dirty="0"/>
              <a:t>Reports	</a:t>
            </a:r>
          </a:p>
          <a:p>
            <a:pPr lvl="1"/>
            <a:r>
              <a:rPr lang="en-US" dirty="0"/>
              <a:t>Slides prepared for IEEE 802.1 opening plenary</a:t>
            </a:r>
          </a:p>
          <a:p>
            <a:pPr lvl="2"/>
            <a:r>
              <a:rPr lang="en-US" dirty="0">
                <a:hlinkClick r:id="rId3"/>
              </a:rPr>
              <a:t>https://mentor.ieee.org/omniran/dcn/14/omniran-14-0053-00-00TG-omniran-july-14-status-and-objectives.pptx</a:t>
            </a:r>
            <a:endParaRPr lang="en-US" dirty="0"/>
          </a:p>
          <a:p>
            <a:pPr lvl="1"/>
            <a:r>
              <a:rPr lang="en-US"/>
              <a:t>Others</a:t>
            </a:r>
          </a:p>
          <a:p>
            <a:pPr lvl="2"/>
            <a:r>
              <a:rPr lang="en-US"/>
              <a:t>Meeting of ITU-T JCA-SDN</a:t>
            </a:r>
          </a:p>
          <a:p>
            <a:pPr lvl="3"/>
            <a:r>
              <a:rPr lang="en-US"/>
              <a:t>Report prepared for Wireless SDN BoF proposing submission of IEEE 802 activities</a:t>
            </a:r>
          </a:p>
          <a:p>
            <a:r>
              <a:rPr lang="en-US" dirty="0"/>
              <a:t>ITU-T Liaison response</a:t>
            </a:r>
          </a:p>
          <a:p>
            <a:pPr lvl="1"/>
            <a:r>
              <a:rPr lang="en-US">
                <a:hlinkClick r:id="rId4"/>
              </a:rPr>
              <a:t>https://mentor.ieee.org/omniran/dcn/14/omniran-14-0056-00-00TG-draft-response-to-itu-t-ls114-letter.docx</a:t>
            </a:r>
            <a:endParaRPr lang="en-US"/>
          </a:p>
          <a:p>
            <a:pPr lvl="2"/>
            <a:r>
              <a:rPr lang="en-US"/>
              <a:t>Update created and send out on the 802.1-L reflector for review until approval in closing plenary</a:t>
            </a:r>
          </a:p>
          <a:p>
            <a:pPr lvl="3"/>
            <a:endParaRPr lang="en-US"/>
          </a:p>
        </p:txBody>
      </p:sp>
    </p:spTree>
    <p:extLst>
      <p:ext uri="{BB962C8B-B14F-4D97-AF65-F5344CB8AC3E}">
        <p14:creationId xmlns:p14="http://schemas.microsoft.com/office/powerpoint/2010/main" val="173270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Business#3</a:t>
            </a:r>
          </a:p>
        </p:txBody>
      </p:sp>
      <p:sp>
        <p:nvSpPr>
          <p:cNvPr id="3" name="Content Placeholder 2"/>
          <p:cNvSpPr>
            <a:spLocks noGrp="1"/>
          </p:cNvSpPr>
          <p:nvPr>
            <p:ph idx="1"/>
          </p:nvPr>
        </p:nvSpPr>
        <p:spPr/>
        <p:txBody>
          <a:bodyPr>
            <a:normAutofit fontScale="55000" lnSpcReduction="20000"/>
          </a:bodyPr>
          <a:lstStyle/>
          <a:p>
            <a:r>
              <a:rPr lang="en-US" dirty="0"/>
              <a:t>P802.1CF contributions</a:t>
            </a:r>
          </a:p>
          <a:p>
            <a:pPr lvl="1"/>
            <a:r>
              <a:rPr lang="en-US" dirty="0" err="1"/>
              <a:t>ToC</a:t>
            </a:r>
          </a:p>
          <a:p>
            <a:pPr lvl="2"/>
            <a:r>
              <a:rPr lang="en-US" dirty="0">
                <a:hlinkClick r:id="rId2"/>
              </a:rPr>
              <a:t>https://mentor.ieee.org/omniran/dcn/14/omniran-14-0044-00-CF00-toc-refinement-suggestions.pptx</a:t>
            </a:r>
            <a:endParaRPr lang="en-US" dirty="0"/>
          </a:p>
          <a:p>
            <a:pPr lvl="2"/>
            <a:endParaRPr lang="en-US" dirty="0"/>
          </a:p>
          <a:p>
            <a:pPr lvl="1"/>
            <a:r>
              <a:rPr lang="en-US" dirty="0"/>
              <a:t>Functional design and decomposition</a:t>
            </a:r>
          </a:p>
          <a:p>
            <a:pPr lvl="2"/>
            <a:r>
              <a:rPr lang="en-US" dirty="0">
                <a:hlinkClick r:id="rId3"/>
              </a:rPr>
              <a:t>https://mentor.ieee.org/omniran/dcn/14/omniran-14-0049-00-CF00-point-to-point-link-establishment.docx</a:t>
            </a:r>
          </a:p>
          <a:p>
            <a:pPr lvl="2"/>
            <a:r>
              <a:rPr lang="en-US" dirty="0">
                <a:hlinkClick r:id="rId3"/>
              </a:rPr>
              <a:t>https://mentor.ieee.org/omniran/dcn/14/omniran-14-0050-00-CF00-mif-problem-in-omniran.docx</a:t>
            </a:r>
            <a:endParaRPr lang="en-US" dirty="0"/>
          </a:p>
          <a:p>
            <a:pPr lvl="2"/>
            <a:r>
              <a:rPr lang="en-US" dirty="0">
                <a:hlinkClick r:id="rId4"/>
              </a:rPr>
              <a:t>https://mentor.ieee.org/omniran/dcn/14/omniran-14-0055-00-CF00-proposed-text-for-an-setup.docx</a:t>
            </a:r>
            <a:endParaRPr lang="en-US" dirty="0"/>
          </a:p>
          <a:p>
            <a:pPr lvl="2"/>
            <a:endParaRPr lang="en-US" dirty="0"/>
          </a:p>
          <a:p>
            <a:pPr lvl="1"/>
            <a:r>
              <a:rPr lang="en-US" dirty="0"/>
              <a:t>Network reference model</a:t>
            </a:r>
          </a:p>
          <a:p>
            <a:pPr lvl="2"/>
            <a:r>
              <a:rPr lang="en-US" dirty="0">
                <a:hlinkClick r:id="rId5"/>
              </a:rPr>
              <a:t>https://mentor.ieee.org/omniran/dcn/14/omniran-14-0057-00-CF00-logical-interface-in-ietf-netext.pptx</a:t>
            </a:r>
          </a:p>
          <a:p>
            <a:pPr lvl="2"/>
            <a:r>
              <a:rPr lang="en-US" dirty="0">
                <a:hlinkClick r:id="rId5"/>
              </a:rPr>
              <a:t>https://mentor.ieee.org/omniran/dcn/14/omniran-14-0051-00-CF00-omniran-network-reference-model-with-backhaul.pdf</a:t>
            </a:r>
            <a:endParaRPr lang="en-US" dirty="0"/>
          </a:p>
          <a:p>
            <a:pPr lvl="2"/>
            <a:r>
              <a:rPr lang="en-US" dirty="0">
                <a:hlinkClick r:id="rId6"/>
              </a:rPr>
              <a:t>https://mentor.ieee.org/omniran/dcn/14/omniran-14-0052-00-CF00-omniran-network-reference-model-with-heterogeneous-link-aggregation.pdf</a:t>
            </a:r>
            <a:endParaRPr lang="en-US" dirty="0"/>
          </a:p>
          <a:p>
            <a:pPr lvl="2"/>
            <a:endParaRPr lang="en-US" dirty="0"/>
          </a:p>
          <a:p>
            <a:pPr lvl="1"/>
            <a:r>
              <a:rPr lang="en-US" dirty="0"/>
              <a:t>SDN Abstraction</a:t>
            </a:r>
          </a:p>
          <a:p>
            <a:pPr lvl="2"/>
            <a:r>
              <a:rPr lang="en-US"/>
              <a:t>No contribution received</a:t>
            </a:r>
          </a:p>
        </p:txBody>
      </p:sp>
    </p:spTree>
    <p:extLst>
      <p:ext uri="{BB962C8B-B14F-4D97-AF65-F5344CB8AC3E}">
        <p14:creationId xmlns:p14="http://schemas.microsoft.com/office/powerpoint/2010/main" val="1436098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Business#4</a:t>
            </a:r>
          </a:p>
        </p:txBody>
      </p:sp>
      <p:sp>
        <p:nvSpPr>
          <p:cNvPr id="3" name="Content Placeholder 2"/>
          <p:cNvSpPr>
            <a:spLocks noGrp="1"/>
          </p:cNvSpPr>
          <p:nvPr>
            <p:ph idx="1"/>
          </p:nvPr>
        </p:nvSpPr>
        <p:spPr>
          <a:xfrm>
            <a:off x="457200" y="1447800"/>
            <a:ext cx="8229600" cy="4953000"/>
          </a:xfrm>
        </p:spPr>
        <p:txBody>
          <a:bodyPr>
            <a:normAutofit fontScale="62500" lnSpcReduction="20000"/>
          </a:bodyPr>
          <a:lstStyle/>
          <a:p>
            <a:r>
              <a:rPr lang="en-US" dirty="0"/>
              <a:t>OmniRAN organizational issues</a:t>
            </a:r>
          </a:p>
          <a:p>
            <a:pPr lvl="1"/>
            <a:r>
              <a:rPr lang="en-US" dirty="0"/>
              <a:t>Schedule in future</a:t>
            </a:r>
            <a:r>
              <a:rPr lang="en-US" dirty="0"/>
              <a:t> meetings on Tuesday afternoon, Wednesday afternoon and Thursday morning</a:t>
            </a:r>
          </a:p>
          <a:p>
            <a:r>
              <a:rPr lang="en-US" dirty="0"/>
              <a:t>Location of September 2014 interim meeting</a:t>
            </a:r>
          </a:p>
          <a:p>
            <a:pPr lvl="1"/>
            <a:r>
              <a:rPr lang="en-US" dirty="0"/>
              <a:t>OmniRAN strongly prefers to meet in Athens together with the wireless WGs (4/1/2)</a:t>
            </a:r>
          </a:p>
          <a:p>
            <a:r>
              <a:rPr lang="en-US" dirty="0"/>
              <a:t>Conference calls until Nov 2014 session</a:t>
            </a:r>
          </a:p>
          <a:p>
            <a:pPr lvl="1"/>
            <a:r>
              <a:rPr lang="en-US" dirty="0"/>
              <a:t>September 4</a:t>
            </a:r>
            <a:r>
              <a:rPr lang="en-US" baseline="30000" dirty="0"/>
              <a:t>th</a:t>
            </a:r>
            <a:r>
              <a:rPr lang="en-US" dirty="0"/>
              <a:t>, October 21</a:t>
            </a:r>
            <a:r>
              <a:rPr lang="en-US" baseline="30000" dirty="0"/>
              <a:t>st</a:t>
            </a:r>
            <a:r>
              <a:rPr lang="en-US" dirty="0"/>
              <a:t>, 10:00 AM</a:t>
            </a:r>
          </a:p>
          <a:p>
            <a:r>
              <a:rPr lang="en-US" dirty="0"/>
              <a:t>Status report to IEEE 802 WGs</a:t>
            </a:r>
          </a:p>
          <a:p>
            <a:pPr lvl="1"/>
            <a:r>
              <a:rPr lang="en-US" dirty="0"/>
              <a:t>Proposal created and presented</a:t>
            </a:r>
          </a:p>
          <a:p>
            <a:pPr lvl="1"/>
            <a:r>
              <a:rPr lang="en-US" dirty="0">
                <a:hlinkClick r:id="rId2"/>
              </a:rPr>
              <a:t>https://mentor.ieee.org/omniran/dcn/14/omniran-14-0058-00-00TG-jul-2014-status-report-to-802-wgs.pptx</a:t>
            </a:r>
            <a:endParaRPr lang="en-US" dirty="0"/>
          </a:p>
          <a:p>
            <a:r>
              <a:rPr lang="en-US" dirty="0"/>
              <a:t>Motions to the 802.1 closing plenary</a:t>
            </a:r>
          </a:p>
          <a:p>
            <a:pPr lvl="1"/>
            <a:r>
              <a:rPr lang="en-US" dirty="0"/>
              <a:t>3 motions on the following slides</a:t>
            </a:r>
          </a:p>
          <a:p>
            <a:r>
              <a:rPr lang="en-US" dirty="0"/>
              <a:t>AOB</a:t>
            </a:r>
          </a:p>
          <a:p>
            <a:pPr lvl="1"/>
            <a:r>
              <a:rPr lang="en-US" dirty="0"/>
              <a:t>Wireless SDN BoF is following in the same room</a:t>
            </a:r>
          </a:p>
          <a:p>
            <a:r>
              <a:rPr lang="en-US" dirty="0"/>
              <a:t>Adjourned at 15:34</a:t>
            </a:r>
          </a:p>
        </p:txBody>
      </p:sp>
    </p:spTree>
    <p:extLst>
      <p:ext uri="{BB962C8B-B14F-4D97-AF65-F5344CB8AC3E}">
        <p14:creationId xmlns:p14="http://schemas.microsoft.com/office/powerpoint/2010/main" val="422204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#1</a:t>
            </a:r>
          </a:p>
        </p:txBody>
      </p:sp>
      <p:sp>
        <p:nvSpPr>
          <p:cNvPr id="3" name="Content Placeholder 2"/>
          <p:cNvSpPr>
            <a:spLocks noGrp="1"/>
          </p:cNvSpPr>
          <p:nvPr>
            <p:ph idx="1"/>
          </p:nvPr>
        </p:nvSpPr>
        <p:spPr/>
        <p:txBody>
          <a:bodyPr>
            <a:normAutofit fontScale="92500" lnSpcReduction="20000"/>
          </a:bodyPr>
          <a:lstStyle/>
          <a:p>
            <a:r>
              <a:rPr lang="en-US"/>
              <a:t>To approve proposed text in document </a:t>
            </a:r>
            <a:r>
              <a:rPr lang="en-US">
                <a:hlinkClick r:id="rId2"/>
              </a:rPr>
              <a:t>http://www.ieee802.org/1/files/public/docs2014/liaison-ieee802response-ITUTSG15-LS114-v1.docx</a:t>
            </a:r>
            <a:r>
              <a:rPr lang="en-US"/>
              <a:t>  with final editorial clean-up by the IEEE 802.1 chair for response to the liaison LS114 from ITU-T SG 15</a:t>
            </a:r>
          </a:p>
          <a:p>
            <a:pPr lvl="1"/>
            <a:endParaRPr lang="en-US"/>
          </a:p>
          <a:p>
            <a:pPr lvl="1"/>
            <a:r>
              <a:rPr lang="en-US"/>
              <a:t>Moved:</a:t>
            </a:r>
          </a:p>
          <a:p>
            <a:pPr lvl="1"/>
            <a:r>
              <a:rPr lang="en-US"/>
              <a:t>Second:</a:t>
            </a:r>
          </a:p>
          <a:p>
            <a:pPr lvl="2"/>
            <a:r>
              <a:rPr lang="en-US"/>
              <a:t>Voting:</a:t>
            </a:r>
          </a:p>
          <a:p>
            <a:pPr lvl="1"/>
            <a:endParaRPr lang="en-US"/>
          </a:p>
          <a:p>
            <a:pPr lvl="2"/>
            <a:endParaRPr lang="en-US"/>
          </a:p>
        </p:txBody>
      </p:sp>
    </p:spTree>
    <p:extLst>
      <p:ext uri="{BB962C8B-B14F-4D97-AF65-F5344CB8AC3E}">
        <p14:creationId xmlns:p14="http://schemas.microsoft.com/office/powerpoint/2010/main" val="1051781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#2</a:t>
            </a:r>
          </a:p>
        </p:txBody>
      </p:sp>
      <p:sp>
        <p:nvSpPr>
          <p:cNvPr id="3" name="Content Placeholder 2"/>
          <p:cNvSpPr>
            <a:spLocks noGrp="1"/>
          </p:cNvSpPr>
          <p:nvPr>
            <p:ph idx="1"/>
          </p:nvPr>
        </p:nvSpPr>
        <p:spPr/>
        <p:txBody>
          <a:bodyPr>
            <a:normAutofit fontScale="92500" lnSpcReduction="10000"/>
          </a:bodyPr>
          <a:lstStyle/>
          <a:p>
            <a:r>
              <a:rPr lang="en-US"/>
              <a:t>To approve that OmniRAN TG is holding its September 2014 interim meeting at the IEEE 802 Wireless Interim meeting in Athens, Greece on September 15-18</a:t>
            </a:r>
            <a:r>
              <a:rPr lang="en-US" baseline="30000"/>
              <a:t>th</a:t>
            </a:r>
            <a:r>
              <a:rPr lang="en-US"/>
              <a:t>, 2014</a:t>
            </a:r>
          </a:p>
          <a:p>
            <a:pPr lvl="1"/>
            <a:r>
              <a:rPr lang="en-US"/>
              <a:t>FYI: OmniRAN TG approval</a:t>
            </a:r>
          </a:p>
          <a:p>
            <a:pPr lvl="3"/>
            <a:r>
              <a:rPr lang="en-US"/>
              <a:t>Moved: Juan Carlos Zuniga</a:t>
            </a:r>
          </a:p>
          <a:p>
            <a:pPr lvl="3"/>
            <a:r>
              <a:rPr lang="en-US"/>
              <a:t>Second: Behcet Sarikaya</a:t>
            </a:r>
          </a:p>
          <a:p>
            <a:pPr lvl="4"/>
            <a:r>
              <a:rPr lang="en-US"/>
              <a:t>Straw poll: 4/1/2</a:t>
            </a:r>
          </a:p>
          <a:p>
            <a:pPr lvl="1"/>
            <a:r>
              <a:rPr lang="en-US"/>
              <a:t>Moved:</a:t>
            </a:r>
          </a:p>
          <a:p>
            <a:pPr lvl="1"/>
            <a:r>
              <a:rPr lang="en-US"/>
              <a:t>Second:</a:t>
            </a:r>
          </a:p>
          <a:p>
            <a:pPr lvl="2"/>
            <a:r>
              <a:rPr lang="en-US"/>
              <a:t>Voting:</a:t>
            </a:r>
          </a:p>
        </p:txBody>
      </p:sp>
    </p:spTree>
    <p:extLst>
      <p:ext uri="{BB962C8B-B14F-4D97-AF65-F5344CB8AC3E}">
        <p14:creationId xmlns:p14="http://schemas.microsoft.com/office/powerpoint/2010/main" val="2465567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#3</a:t>
            </a:r>
          </a:p>
        </p:txBody>
      </p:sp>
      <p:sp>
        <p:nvSpPr>
          <p:cNvPr id="3" name="Content Placeholder 2"/>
          <p:cNvSpPr>
            <a:spLocks noGrp="1"/>
          </p:cNvSpPr>
          <p:nvPr>
            <p:ph idx="1"/>
          </p:nvPr>
        </p:nvSpPr>
        <p:spPr/>
        <p:txBody>
          <a:bodyPr>
            <a:normAutofit lnSpcReduction="10000"/>
          </a:bodyPr>
          <a:lstStyle/>
          <a:p>
            <a:r>
              <a:rPr lang="en-US"/>
              <a:t>To approve that OmniRAN TG is holding conference calls on </a:t>
            </a:r>
          </a:p>
          <a:p>
            <a:pPr lvl="1"/>
            <a:r>
              <a:rPr lang="en-US"/>
              <a:t>Thursday, September 4</a:t>
            </a:r>
            <a:r>
              <a:rPr lang="en-US" baseline="30000"/>
              <a:t>th</a:t>
            </a:r>
            <a:r>
              <a:rPr lang="en-US"/>
              <a:t>, 10:00AM ET, and</a:t>
            </a:r>
          </a:p>
          <a:p>
            <a:pPr lvl="1"/>
            <a:r>
              <a:rPr lang="en-US"/>
              <a:t>Tuesday, October 21</a:t>
            </a:r>
            <a:r>
              <a:rPr lang="en-US" baseline="30000"/>
              <a:t>st</a:t>
            </a:r>
            <a:r>
              <a:rPr lang="en-US"/>
              <a:t>, 10:00AM.</a:t>
            </a:r>
          </a:p>
          <a:p>
            <a:endParaRPr lang="en-US"/>
          </a:p>
          <a:p>
            <a:endParaRPr lang="en-US"/>
          </a:p>
          <a:p>
            <a:pPr lvl="1"/>
            <a:r>
              <a:rPr lang="en-US"/>
              <a:t>Moved:</a:t>
            </a:r>
          </a:p>
          <a:p>
            <a:pPr lvl="1"/>
            <a:r>
              <a:rPr lang="en-US"/>
              <a:t>Second:</a:t>
            </a:r>
          </a:p>
          <a:p>
            <a:pPr lvl="2"/>
            <a:r>
              <a:rPr lang="en-US"/>
              <a:t>Voting:</a:t>
            </a:r>
          </a:p>
        </p:txBody>
      </p:sp>
    </p:spTree>
    <p:extLst>
      <p:ext uri="{BB962C8B-B14F-4D97-AF65-F5344CB8AC3E}">
        <p14:creationId xmlns:p14="http://schemas.microsoft.com/office/powerpoint/2010/main" val="273453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July </a:t>
            </a:r>
            <a:r>
              <a:rPr lang="en-GB" dirty="0"/>
              <a:t>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dirty="0" smtClean="0"/>
              <a:t>July </a:t>
            </a:r>
            <a:r>
              <a:rPr lang="en-US" dirty="0"/>
              <a:t>14th, 2014, 2pm - </a:t>
            </a:r>
            <a:r>
              <a:rPr lang="en-US" dirty="0" smtClean="0"/>
              <a:t>6pm</a:t>
            </a:r>
            <a:endParaRPr lang="en-US" dirty="0"/>
          </a:p>
          <a:p>
            <a:pPr lvl="2"/>
            <a:r>
              <a:rPr lang="en-US" dirty="0" err="1" smtClean="0"/>
              <a:t>Gaslamp</a:t>
            </a:r>
            <a:r>
              <a:rPr lang="en-US" dirty="0" smtClean="0"/>
              <a:t> B (2</a:t>
            </a:r>
            <a:r>
              <a:rPr lang="en-US" baseline="30000" dirty="0" smtClean="0"/>
              <a:t>nd</a:t>
            </a:r>
            <a:r>
              <a:rPr lang="en-US" dirty="0" smtClean="0"/>
              <a:t> floor</a:t>
            </a:r>
            <a:r>
              <a:rPr lang="en-US" dirty="0"/>
              <a:t>)</a:t>
            </a:r>
          </a:p>
          <a:p>
            <a:pPr lvl="1"/>
            <a:r>
              <a:rPr lang="en-US" dirty="0" smtClean="0"/>
              <a:t>July </a:t>
            </a:r>
            <a:r>
              <a:rPr lang="en-US" dirty="0"/>
              <a:t>15th, 2014, 9am - </a:t>
            </a:r>
            <a:r>
              <a:rPr lang="en-US" dirty="0" smtClean="0"/>
              <a:t>6pm</a:t>
            </a:r>
            <a:endParaRPr lang="en-US" dirty="0"/>
          </a:p>
          <a:p>
            <a:pPr lvl="2"/>
            <a:r>
              <a:rPr lang="en-US" dirty="0" err="1" smtClean="0"/>
              <a:t>Gaslamp</a:t>
            </a:r>
            <a:r>
              <a:rPr lang="en-US" dirty="0" smtClean="0"/>
              <a:t> CD (2</a:t>
            </a:r>
            <a:r>
              <a:rPr lang="en-US" baseline="30000" dirty="0" smtClean="0"/>
              <a:t>nd</a:t>
            </a:r>
            <a:r>
              <a:rPr lang="en-US" dirty="0" smtClean="0"/>
              <a:t> floor)</a:t>
            </a:r>
            <a:br>
              <a:rPr lang="en-US" dirty="0" smtClean="0"/>
            </a:br>
            <a:endParaRPr lang="en-US" dirty="0"/>
          </a:p>
          <a:p>
            <a:r>
              <a:rPr lang="en-US" dirty="0" err="1"/>
              <a:t>Attendence</a:t>
            </a:r>
            <a:r>
              <a:rPr lang="en-US" dirty="0"/>
              <a:t>:</a:t>
            </a:r>
          </a:p>
          <a:p>
            <a:pPr lvl="1"/>
            <a:r>
              <a:rPr lang="en-US" dirty="0">
                <a:hlinkClick r:id="rId3"/>
              </a:rPr>
              <a:t>https://</a:t>
            </a:r>
            <a:r>
              <a:rPr lang="en-US" dirty="0" smtClean="0">
                <a:hlinkClick r:id="rId3"/>
              </a:rPr>
              <a:t>imat.ieee.org/attendance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5414934"/>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r>
                        <a:rPr lang="en-US" sz="1200" dirty="0"/>
                        <a:t>AN set-up</a:t>
                      </a:r>
                    </a:p>
                    <a:p>
                      <a:r>
                        <a:rPr lang="en-US" sz="1200" dirty="0"/>
                        <a:t>MIF</a:t>
                      </a:r>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a:t>Network</a:t>
                      </a:r>
                      <a:r>
                        <a:rPr lang="en-US" sz="1200" baseline="0" dirty="0"/>
                        <a:t> Reference Model</a:t>
                      </a:r>
                    </a:p>
                    <a:p>
                      <a:pPr marL="171450" indent="-171450">
                        <a:buFontTx/>
                        <a:buChar char="-"/>
                      </a:pPr>
                      <a:r>
                        <a:rPr lang="en-US" sz="1200" baseline="0" dirty="0"/>
                        <a:t>Juan Carlos</a:t>
                      </a:r>
                    </a:p>
                    <a:p>
                      <a:pPr marL="171450" indent="-171450">
                        <a:buFontTx/>
                        <a:buChar char="-"/>
                      </a:pPr>
                      <a:r>
                        <a:rPr lang="en-US" sz="1200" baseline="0" dirty="0"/>
                        <a:t>Roger</a:t>
                      </a: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r>
                        <a:rPr lang="en-US" sz="1200" dirty="0"/>
                        <a:t>Sept Interim</a:t>
                      </a:r>
                    </a:p>
                    <a:p>
                      <a:pPr marL="85725" indent="-85725">
                        <a:buFont typeface="Arial" pitchFamily="34" charset="0"/>
                        <a:buNone/>
                      </a:pPr>
                      <a:r>
                        <a:rPr lang="en-US" sz="1200" dirty="0"/>
                        <a:t>ConfCall</a:t>
                      </a:r>
                    </a:p>
                    <a:p>
                      <a:pPr marL="85725" indent="-85725">
                        <a:buFont typeface="Arial" pitchFamily="34" charset="0"/>
                        <a:buNone/>
                      </a:pPr>
                      <a:r>
                        <a:rPr lang="en-US" sz="1200" dirty="0"/>
                        <a:t>Status</a:t>
                      </a:r>
                      <a:r>
                        <a:rPr lang="en-US" sz="1200" baseline="0" dirty="0"/>
                        <a:t> Report</a:t>
                      </a:r>
                    </a:p>
                    <a:p>
                      <a:pPr marL="85725" indent="-85725">
                        <a:buFont typeface="Arial" pitchFamily="34" charset="0"/>
                        <a:buNone/>
                      </a:pPr>
                      <a:r>
                        <a:rPr lang="en-US" sz="1200" baseline="0" dirty="0"/>
                        <a:t>Motions</a:t>
                      </a: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r>
                        <a:rPr lang="en-US" sz="1200" dirty="0"/>
                        <a:t>Opening + Reports</a:t>
                      </a:r>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a:t>ITU-T Liaison</a:t>
                      </a:r>
                      <a:r>
                        <a:rPr lang="en-US" sz="1200" baseline="0" dirty="0"/>
                        <a:t> response</a:t>
                      </a:r>
                    </a:p>
                    <a:p>
                      <a:r>
                        <a:rPr lang="en-US" sz="1200" dirty="0"/>
                        <a:t>ToC</a:t>
                      </a:r>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625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smtClean="0"/>
          </a:p>
          <a:p>
            <a:r>
              <a:rPr lang="en-US" dirty="0"/>
              <a:t>Draft agenda: </a:t>
            </a:r>
            <a:r>
              <a:rPr lang="en-US" u="sng">
                <a:hlinkClick r:id="rId2"/>
              </a:rPr>
              <a:t>&lt;http://tinyurl.com/SDN20140715&gt;</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820</TotalTime>
  <Words>1682</Words>
  <Application>Microsoft Macintosh PowerPoint</Application>
  <PresentationFormat>On-screen Show (4:3)</PresentationFormat>
  <Paragraphs>234</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July 2014 F2F Meeting</vt:lpstr>
      <vt:lpstr>July 2014 F2F Meeting</vt:lpstr>
      <vt:lpstr>Participants, Patents, and Duty to Inform</vt:lpstr>
      <vt:lpstr>Patent Related Links</vt:lpstr>
      <vt:lpstr>Call for Potentially Essential Patents</vt:lpstr>
      <vt:lpstr>Other Guidelines for IEEE WG Meetings</vt:lpstr>
      <vt:lpstr>Resources – URLs</vt:lpstr>
      <vt:lpstr>July 2014 Agenda Graphics</vt:lpstr>
      <vt:lpstr>Wireless SDN BoF Tuesday, July 15th, 16:00-18:00, Room: Gaslamp CD </vt:lpstr>
      <vt:lpstr>Agenda for July ‘14 session</vt:lpstr>
      <vt:lpstr>Business#1</vt:lpstr>
      <vt:lpstr>Business#2</vt:lpstr>
      <vt:lpstr>Business#3</vt:lpstr>
      <vt:lpstr>Business#4</vt:lpstr>
      <vt:lpstr>Motion #1</vt:lpstr>
      <vt:lpstr>Motion #2</vt:lpstr>
      <vt:lpstr>Motion #3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187</cp:revision>
  <cp:lastPrinted>1998-02-10T13:28:06Z</cp:lastPrinted>
  <dcterms:created xsi:type="dcterms:W3CDTF">2011-12-30T17:06:23Z</dcterms:created>
  <dcterms:modified xsi:type="dcterms:W3CDTF">2014-07-16T01:57:32Z</dcterms:modified>
</cp:coreProperties>
</file>