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2" r:id="rId2"/>
    <p:sldId id="289" r:id="rId3"/>
    <p:sldId id="275" r:id="rId4"/>
    <p:sldId id="276" r:id="rId5"/>
    <p:sldId id="277" r:id="rId6"/>
    <p:sldId id="278" r:id="rId7"/>
    <p:sldId id="271" r:id="rId8"/>
    <p:sldId id="284" r:id="rId9"/>
    <p:sldId id="287" r:id="rId10"/>
    <p:sldId id="280" r:id="rId11"/>
    <p:sldId id="291" r:id="rId12"/>
    <p:sldId id="292" r:id="rId13"/>
    <p:sldId id="293" r:id="rId14"/>
    <p:sldId id="290"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81" autoAdjust="0"/>
    <p:restoredTop sz="99233" autoAdjust="0"/>
  </p:normalViewPr>
  <p:slideViewPr>
    <p:cSldViewPr>
      <p:cViewPr varScale="1">
        <p:scale>
          <a:sx n="101" d="100"/>
          <a:sy n="101" d="100"/>
        </p:scale>
        <p:origin x="-104"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9C46446-BDBD-C643-A7FE-9BCA6A57C871}" type="slidenum">
              <a:rPr lang="en-US" sz="1200"/>
              <a:pPr/>
              <a:t>6</a:t>
            </a:fld>
            <a:endParaRPr lang="en-US" sz="120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7</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6148" y="76200"/>
            <a:ext cx="2239252" cy="307777"/>
          </a:xfrm>
          <a:prstGeom prst="rect">
            <a:avLst/>
          </a:prstGeom>
        </p:spPr>
        <p:txBody>
          <a:bodyPr wrap="none">
            <a:spAutoFit/>
          </a:bodyPr>
          <a:lstStyle/>
          <a:p>
            <a:pPr algn="r"/>
            <a:r>
              <a:rPr lang="en-US" sz="1400" b="1" dirty="0" smtClean="0"/>
              <a:t>omniran-14-0048-01-00TG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4/omniran-14-0047-00-00TG-july-2nd-meeting-minutes.docx" TargetMode="External"/><Relationship Id="rId3" Type="http://schemas.openxmlformats.org/officeDocument/2006/relationships/hyperlink" Target="https://mentor.ieee.org/omniran/dcn/14/omniran-14-0053-00-00TG-omniran-july-14-status-and-objectives.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4/omniran-14-0051-00-CF00-omniran-network-reference-model-with-backhaul.pdf" TargetMode="External"/><Relationship Id="rId4" Type="http://schemas.openxmlformats.org/officeDocument/2006/relationships/hyperlink" Target="https://mentor.ieee.org/omniran/dcn/14/omniran-14-0052-00-CF00-omniran-network-reference-model-with-heterogeneous-link-aggregation.pdf" TargetMode="External"/><Relationship Id="rId5" Type="http://schemas.openxmlformats.org/officeDocument/2006/relationships/hyperlink" Target="https://mentor.ieee.org/omniran/dcn/14/omniran-14-0050-00-CF00-mif-problem-in-omniran.docx" TargetMode="External"/><Relationship Id="rId6" Type="http://schemas.openxmlformats.org/officeDocument/2006/relationships/hyperlink" Target="https://mentor.ieee.org/omniran/dcn/14/omniran-14-0055-00-CF00-proposed-text-for-an-setup.docx" TargetMode="External"/><Relationship Id="rId1" Type="http://schemas.openxmlformats.org/officeDocument/2006/relationships/slideLayout" Target="../slideLayouts/slideLayout2.xml"/><Relationship Id="rId2" Type="http://schemas.openxmlformats.org/officeDocument/2006/relationships/hyperlink" Target="https://mentor.ieee.org/omniran/dcn/14/omniran-14-0044-00-CF00-toc-refinement-suggestions.ppt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4/omniran-14-0056-00-00TG-draft-response-to-itu-t-ls114-letter.doc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hyperlink" Target="https://imat.ieee.org/attendanc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4" Type="http://schemas.openxmlformats.org/officeDocument/2006/relationships/hyperlink" Target="http://standards.ieee.org/about/sasb/patcom/materials.html" TargetMode="External"/><Relationship Id="rId5" Type="http://schemas.openxmlformats.org/officeDocument/2006/relationships/hyperlink" Target="http://standards.ieee.org/about/sasb/patcom/index.html" TargetMode="External"/><Relationship Id="rId6" Type="http://schemas.openxmlformats.org/officeDocument/2006/relationships/hyperlink" Target="https://development.standards.ieee.org/myproject/Public/mytools/mob/slideset.ppt"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tinyurl.com/SDN20140715"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July 2014 F2F Meeting</a:t>
            </a:r>
            <a:endParaRPr lang="en-US" dirty="0"/>
          </a:p>
        </p:txBody>
      </p:sp>
      <p:sp>
        <p:nvSpPr>
          <p:cNvPr id="3" name="Subtitle 2"/>
          <p:cNvSpPr>
            <a:spLocks noGrp="1"/>
          </p:cNvSpPr>
          <p:nvPr>
            <p:ph type="subTitle" idx="1"/>
          </p:nvPr>
        </p:nvSpPr>
        <p:spPr/>
        <p:txBody>
          <a:bodyPr/>
          <a:lstStyle/>
          <a:p>
            <a:r>
              <a:rPr lang="en-US" dirty="0" smtClean="0"/>
              <a:t>2014-07-03</a:t>
            </a:r>
            <a:r>
              <a:rPr lang="en-US" dirty="0"/>
              <a:t/>
            </a:r>
            <a:br>
              <a:rPr lang="en-US" dirty="0"/>
            </a:br>
            <a:r>
              <a:rPr lang="en-US" dirty="0"/>
              <a:t>Max </a:t>
            </a:r>
            <a:r>
              <a:rPr lang="en-US" dirty="0" smtClean="0"/>
              <a:t>Riegel, Nokia Networks</a:t>
            </a:r>
            <a:endParaRPr lang="en-US" dirty="0"/>
          </a:p>
          <a:p>
            <a:r>
              <a:rPr lang="en-US" dirty="0"/>
              <a:t>(</a:t>
            </a:r>
            <a:r>
              <a:rPr lang="en-US" dirty="0" smtClean="0"/>
              <a:t>OmniRAN 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July ‘14 session</a:t>
            </a:r>
          </a:p>
        </p:txBody>
      </p:sp>
      <p:sp>
        <p:nvSpPr>
          <p:cNvPr id="3" name="Content Placeholder 2"/>
          <p:cNvSpPr>
            <a:spLocks noGrp="1"/>
          </p:cNvSpPr>
          <p:nvPr>
            <p:ph idx="1"/>
          </p:nvPr>
        </p:nvSpPr>
        <p:spPr>
          <a:xfrm>
            <a:off x="457200" y="1371600"/>
            <a:ext cx="8229600" cy="4754563"/>
          </a:xfrm>
        </p:spPr>
        <p:txBody>
          <a:bodyPr>
            <a:normAutofit fontScale="70000" lnSpcReduction="20000"/>
          </a:bodyPr>
          <a:lstStyle/>
          <a:p>
            <a:r>
              <a:rPr lang="en-US" dirty="0" smtClean="0"/>
              <a:t>Approval of minutes</a:t>
            </a:r>
          </a:p>
          <a:p>
            <a:r>
              <a:rPr lang="en-US" dirty="0" smtClean="0"/>
              <a:t>Reports</a:t>
            </a:r>
          </a:p>
          <a:p>
            <a:r>
              <a:rPr lang="en-US" dirty="0" smtClean="0"/>
              <a:t>P802.1CF contributions</a:t>
            </a:r>
          </a:p>
          <a:p>
            <a:pPr lvl="1"/>
            <a:r>
              <a:rPr lang="en-US" dirty="0" err="1" smtClean="0"/>
              <a:t>ToC</a:t>
            </a:r>
            <a:endParaRPr lang="en-US" dirty="0" smtClean="0"/>
          </a:p>
          <a:p>
            <a:pPr lvl="1"/>
            <a:r>
              <a:rPr lang="en-US" dirty="0" smtClean="0"/>
              <a:t>Network reference model</a:t>
            </a:r>
          </a:p>
          <a:p>
            <a:pPr lvl="1"/>
            <a:r>
              <a:rPr lang="en-US" dirty="0" smtClean="0"/>
              <a:t>Functional design and decomposition</a:t>
            </a:r>
          </a:p>
          <a:p>
            <a:pPr lvl="1"/>
            <a:r>
              <a:rPr lang="en-US" dirty="0" smtClean="0"/>
              <a:t>SDN Abstraction</a:t>
            </a:r>
          </a:p>
          <a:p>
            <a:r>
              <a:rPr lang="en-US" dirty="0" smtClean="0"/>
              <a:t>OmniRAN organizational issues</a:t>
            </a:r>
          </a:p>
          <a:p>
            <a:r>
              <a:rPr lang="en-US" dirty="0" smtClean="0"/>
              <a:t>ITU-T Liaison response</a:t>
            </a:r>
          </a:p>
          <a:p>
            <a:r>
              <a:rPr lang="en-US" dirty="0" smtClean="0"/>
              <a:t>Location of September 2014 interim meeting</a:t>
            </a:r>
          </a:p>
          <a:p>
            <a:r>
              <a:rPr lang="en-US" dirty="0" smtClean="0"/>
              <a:t>Conference calls until Nov 2014 session</a:t>
            </a:r>
          </a:p>
          <a:p>
            <a:r>
              <a:rPr lang="en-US" dirty="0" smtClean="0"/>
              <a:t>Status report to IEEE 802 WGs</a:t>
            </a:r>
          </a:p>
          <a:p>
            <a:r>
              <a:rPr lang="en-US" dirty="0" smtClean="0"/>
              <a:t>Motions to the 802.1 closing plenary</a:t>
            </a:r>
          </a:p>
          <a:p>
            <a:r>
              <a:rPr lang="en-US" dirty="0" smtClean="0"/>
              <a:t>AOB</a:t>
            </a:r>
          </a:p>
          <a:p>
            <a:pPr lvl="2"/>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Meeting called to order by chair at</a:t>
            </a:r>
          </a:p>
          <a:p>
            <a:r>
              <a:rPr lang="en-GB" sz="2400" dirty="0" smtClean="0"/>
              <a:t>Minutes taker:</a:t>
            </a:r>
          </a:p>
          <a:p>
            <a:pPr lvl="1"/>
            <a:r>
              <a:rPr lang="en-GB" sz="2000" dirty="0" smtClean="0"/>
              <a:t> Juan Carlos Zuniga volunteered.</a:t>
            </a:r>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423124098"/>
              </p:ext>
            </p:extLst>
          </p:nvPr>
        </p:nvGraphicFramePr>
        <p:xfrm>
          <a:off x="914400" y="3352800"/>
          <a:ext cx="7772400" cy="2438399"/>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bg2"/>
                        </a:solidFill>
                      </a:endParaRPr>
                    </a:p>
                  </a:txBody>
                  <a:tcPr/>
                </a:tc>
                <a:tc>
                  <a:txBody>
                    <a:bodyPr/>
                    <a:lstStyle/>
                    <a:p>
                      <a:endParaRPr lang="en-US" sz="1400" dirty="0">
                        <a:solidFill>
                          <a:schemeClr val="bg2"/>
                        </a:solidFill>
                      </a:endParaRPr>
                    </a:p>
                  </a:txBody>
                  <a:tcPr/>
                </a:tc>
              </a:tr>
              <a:tr h="292100">
                <a:tc>
                  <a:txBody>
                    <a:bodyPr/>
                    <a:lstStyle/>
                    <a:p>
                      <a:r>
                        <a:rPr lang="en-US" sz="1400" dirty="0" smtClean="0">
                          <a:solidFill>
                            <a:schemeClr val="tx1"/>
                          </a:solidFill>
                        </a:rPr>
                        <a:t>Juan Carlos Zuniga</a:t>
                      </a:r>
                      <a:endParaRPr lang="en-US" sz="1400" dirty="0">
                        <a:solidFill>
                          <a:schemeClr val="tx1"/>
                        </a:solidFill>
                      </a:endParaRPr>
                    </a:p>
                  </a:txBody>
                  <a:tcPr/>
                </a:tc>
                <a:tc>
                  <a:txBody>
                    <a:bodyPr/>
                    <a:lstStyle/>
                    <a:p>
                      <a:r>
                        <a:rPr lang="en-US" sz="1400" dirty="0" err="1" smtClean="0">
                          <a:solidFill>
                            <a:schemeClr val="tx1"/>
                          </a:solidFill>
                        </a:rPr>
                        <a:t>Interdigital</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tx1"/>
                          </a:solidFill>
                        </a:rPr>
                        <a:t>Behcet</a:t>
                      </a:r>
                      <a:r>
                        <a:rPr lang="en-US" sz="1400" baseline="0" dirty="0" smtClean="0">
                          <a:solidFill>
                            <a:schemeClr val="tx1"/>
                          </a:solidFill>
                        </a:rPr>
                        <a:t> </a:t>
                      </a:r>
                      <a:r>
                        <a:rPr lang="en-US" sz="1400" baseline="0" dirty="0" err="1" smtClean="0">
                          <a:solidFill>
                            <a:schemeClr val="tx1"/>
                          </a:solidFill>
                        </a:rPr>
                        <a:t>Sarikaya</a:t>
                      </a:r>
                      <a:endParaRPr lang="en-US" sz="1400" dirty="0" smtClean="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tx1"/>
                          </a:solidFill>
                        </a:rPr>
                        <a:t>Huawei</a:t>
                      </a:r>
                      <a:endParaRPr lang="en-US" sz="1400" dirty="0" smtClean="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bg2"/>
                        </a:solidFill>
                      </a:endParaRPr>
                    </a:p>
                  </a:txBody>
                  <a:tcPr/>
                </a:tc>
                <a:tc>
                  <a:txBody>
                    <a:bodyPr/>
                    <a:lstStyle/>
                    <a:p>
                      <a:endParaRPr lang="en-US" sz="1400" dirty="0">
                        <a:solidFill>
                          <a:schemeClr val="bg2"/>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Business#2</a:t>
            </a:r>
          </a:p>
        </p:txBody>
      </p:sp>
      <p:sp>
        <p:nvSpPr>
          <p:cNvPr id="3" name="Content Placeholder 2"/>
          <p:cNvSpPr>
            <a:spLocks noGrp="1"/>
          </p:cNvSpPr>
          <p:nvPr>
            <p:ph idx="1"/>
          </p:nvPr>
        </p:nvSpPr>
        <p:spPr/>
        <p:txBody>
          <a:bodyPr>
            <a:normAutofit fontScale="92500" lnSpcReduction="20000"/>
          </a:bodyPr>
          <a:lstStyle/>
          <a:p>
            <a:r>
              <a:rPr lang="en-US" dirty="0"/>
              <a:t>Approval of minutes</a:t>
            </a:r>
          </a:p>
          <a:p>
            <a:pPr lvl="1"/>
            <a:r>
              <a:rPr lang="en-US" dirty="0"/>
              <a:t>Minutes of July 2</a:t>
            </a:r>
            <a:r>
              <a:rPr lang="en-US" baseline="30000" dirty="0"/>
              <a:t>nd</a:t>
            </a:r>
            <a:r>
              <a:rPr lang="en-US" dirty="0"/>
              <a:t> conference call</a:t>
            </a:r>
            <a:endParaRPr lang="en-US" dirty="0">
              <a:hlinkClick r:id="rId2"/>
            </a:endParaRPr>
          </a:p>
          <a:p>
            <a:pPr lvl="2"/>
            <a:r>
              <a:rPr lang="en-US" dirty="0">
                <a:hlinkClick r:id="rId2"/>
              </a:rPr>
              <a:t>https://mentor.ieee.org/omniran/dcn/14/omniran-14-0047-00-00TG-july-2nd-meeting-minutes.docx</a:t>
            </a:r>
            <a:endParaRPr lang="en-US" dirty="0"/>
          </a:p>
          <a:p>
            <a:r>
              <a:rPr lang="en-US" dirty="0"/>
              <a:t>Reports	</a:t>
            </a:r>
          </a:p>
          <a:p>
            <a:pPr lvl="1"/>
            <a:r>
              <a:rPr lang="en-US" dirty="0"/>
              <a:t>Slides prepared for IEEE 802.1 opening plenary</a:t>
            </a:r>
          </a:p>
          <a:p>
            <a:pPr lvl="2"/>
            <a:r>
              <a:rPr lang="en-US" dirty="0">
                <a:hlinkClick r:id="rId3"/>
              </a:rPr>
              <a:t>https://mentor.ieee.org/omniran/dcn/14/omniran-14-0053-00-00TG-omniran-july-14-status-and-objectives.pptx</a:t>
            </a:r>
            <a:endParaRPr lang="en-US" dirty="0"/>
          </a:p>
          <a:p>
            <a:pPr lvl="1"/>
            <a:r>
              <a:rPr lang="en-US"/>
              <a:t>Others</a:t>
            </a:r>
          </a:p>
          <a:p>
            <a:pPr lvl="2"/>
            <a:r>
              <a:rPr lang="en-US"/>
              <a:t>Meeting of ITU-T JCA-SDN</a:t>
            </a:r>
          </a:p>
          <a:p>
            <a:pPr lvl="3"/>
            <a:r>
              <a:rPr lang="en-US"/>
              <a:t>Report prepared for Wireless SDN BoF</a:t>
            </a:r>
          </a:p>
        </p:txBody>
      </p:sp>
    </p:spTree>
    <p:extLst>
      <p:ext uri="{BB962C8B-B14F-4D97-AF65-F5344CB8AC3E}">
        <p14:creationId xmlns:p14="http://schemas.microsoft.com/office/powerpoint/2010/main" val="17327094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Business#3</a:t>
            </a:r>
          </a:p>
        </p:txBody>
      </p:sp>
      <p:sp>
        <p:nvSpPr>
          <p:cNvPr id="3" name="Content Placeholder 2"/>
          <p:cNvSpPr>
            <a:spLocks noGrp="1"/>
          </p:cNvSpPr>
          <p:nvPr>
            <p:ph idx="1"/>
          </p:nvPr>
        </p:nvSpPr>
        <p:spPr/>
        <p:txBody>
          <a:bodyPr>
            <a:normAutofit fontScale="55000" lnSpcReduction="20000"/>
          </a:bodyPr>
          <a:lstStyle/>
          <a:p>
            <a:r>
              <a:rPr lang="en-US" dirty="0"/>
              <a:t>P802.1CF contributions</a:t>
            </a:r>
          </a:p>
          <a:p>
            <a:pPr lvl="1"/>
            <a:r>
              <a:rPr lang="en-US" dirty="0" err="1"/>
              <a:t>ToC</a:t>
            </a:r>
          </a:p>
          <a:p>
            <a:pPr lvl="2"/>
            <a:r>
              <a:rPr lang="en-US" dirty="0">
                <a:hlinkClick r:id="rId2"/>
              </a:rPr>
              <a:t>https://mentor.ieee.org/omniran/dcn/14/omniran-14-0044-00-CF00-toc-refinement-suggestions.pptx</a:t>
            </a:r>
            <a:endParaRPr lang="en-US" dirty="0"/>
          </a:p>
          <a:p>
            <a:pPr lvl="2"/>
            <a:endParaRPr lang="en-US" dirty="0"/>
          </a:p>
          <a:p>
            <a:pPr lvl="1"/>
            <a:r>
              <a:rPr lang="en-US" dirty="0"/>
              <a:t>Network reference model</a:t>
            </a:r>
          </a:p>
          <a:p>
            <a:pPr lvl="2"/>
            <a:r>
              <a:rPr lang="en-US" dirty="0">
                <a:hlinkClick r:id="rId3"/>
              </a:rPr>
              <a:t>https://mentor.ieee.org/omniran/dcn/14/omniran-14-0051-00-CF00-omniran-network-reference-model-with-backhaul.pdf</a:t>
            </a:r>
            <a:endParaRPr lang="en-US" dirty="0"/>
          </a:p>
          <a:p>
            <a:pPr lvl="2"/>
            <a:r>
              <a:rPr lang="en-US" dirty="0">
                <a:hlinkClick r:id="rId4"/>
              </a:rPr>
              <a:t>https://mentor.ieee.org/omniran/dcn/14/omniran-14-0052-00-CF00-omniran-network-reference-model-with-heterogeneous-link-aggregation.pdf</a:t>
            </a:r>
            <a:endParaRPr lang="en-US" dirty="0"/>
          </a:p>
          <a:p>
            <a:pPr lvl="2"/>
            <a:endParaRPr lang="en-US" dirty="0"/>
          </a:p>
          <a:p>
            <a:pPr lvl="1"/>
            <a:r>
              <a:rPr lang="en-US" dirty="0"/>
              <a:t>Functional design and decomposition</a:t>
            </a:r>
          </a:p>
          <a:p>
            <a:pPr lvl="2"/>
            <a:r>
              <a:rPr lang="en-US" dirty="0">
                <a:hlinkClick r:id="rId5"/>
              </a:rPr>
              <a:t>https://mentor.ieee.org/omniran/dcn/14/omniran-14-0049-00-CF00-point-to-point-link-establishment.docx</a:t>
            </a:r>
          </a:p>
          <a:p>
            <a:pPr lvl="2"/>
            <a:r>
              <a:rPr lang="en-US" dirty="0">
                <a:hlinkClick r:id="rId5"/>
              </a:rPr>
              <a:t>https://mentor.ieee.org/omniran/dcn/14/omniran-14-0050-00-CF00-mif-problem-in-omniran.docx</a:t>
            </a:r>
            <a:endParaRPr lang="en-US" dirty="0"/>
          </a:p>
          <a:p>
            <a:pPr lvl="2"/>
            <a:r>
              <a:rPr lang="en-US" dirty="0">
                <a:hlinkClick r:id="rId6"/>
              </a:rPr>
              <a:t>https://mentor.ieee.org/omniran/dcn/14/omniran-14-0055-00-CF00-proposed-text-for-an-setup.docx</a:t>
            </a:r>
            <a:endParaRPr lang="en-US" dirty="0"/>
          </a:p>
          <a:p>
            <a:pPr lvl="2"/>
            <a:endParaRPr lang="en-US" dirty="0"/>
          </a:p>
          <a:p>
            <a:pPr lvl="1"/>
            <a:r>
              <a:rPr lang="en-US" dirty="0"/>
              <a:t>SDN Abstraction</a:t>
            </a:r>
          </a:p>
          <a:p>
            <a:pPr lvl="2"/>
            <a:endParaRPr lang="en-US"/>
          </a:p>
        </p:txBody>
      </p:sp>
    </p:spTree>
    <p:extLst>
      <p:ext uri="{BB962C8B-B14F-4D97-AF65-F5344CB8AC3E}">
        <p14:creationId xmlns:p14="http://schemas.microsoft.com/office/powerpoint/2010/main" val="14360984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Business#4</a:t>
            </a:r>
          </a:p>
        </p:txBody>
      </p:sp>
      <p:sp>
        <p:nvSpPr>
          <p:cNvPr id="3" name="Content Placeholder 2"/>
          <p:cNvSpPr>
            <a:spLocks noGrp="1"/>
          </p:cNvSpPr>
          <p:nvPr>
            <p:ph idx="1"/>
          </p:nvPr>
        </p:nvSpPr>
        <p:spPr/>
        <p:txBody>
          <a:bodyPr>
            <a:normAutofit fontScale="92500" lnSpcReduction="20000"/>
          </a:bodyPr>
          <a:lstStyle/>
          <a:p>
            <a:r>
              <a:rPr lang="en-US" dirty="0"/>
              <a:t>OmniRAN organizational issues</a:t>
            </a:r>
          </a:p>
          <a:p>
            <a:r>
              <a:rPr lang="en-US" dirty="0"/>
              <a:t>ITU-T Liaison response</a:t>
            </a:r>
          </a:p>
          <a:p>
            <a:pPr lvl="1"/>
            <a:r>
              <a:rPr lang="en-US">
                <a:hlinkClick r:id="rId2"/>
              </a:rPr>
              <a:t>https://mentor.ieee.org/omniran/dcn/14/omniran-14-0056-00-00TG-draft-response-to-itu-t-ls114-letter.docx</a:t>
            </a:r>
            <a:endParaRPr lang="en-US"/>
          </a:p>
          <a:p>
            <a:r>
              <a:rPr lang="en-US" dirty="0"/>
              <a:t>Location of September 2014 interim meeting</a:t>
            </a:r>
          </a:p>
          <a:p>
            <a:r>
              <a:rPr lang="en-US" dirty="0"/>
              <a:t>Conference calls until Nov 2014 session</a:t>
            </a:r>
          </a:p>
          <a:p>
            <a:r>
              <a:rPr lang="en-US" dirty="0"/>
              <a:t>Status report to IEEE 802 WGs</a:t>
            </a:r>
          </a:p>
          <a:p>
            <a:r>
              <a:rPr lang="en-US" dirty="0"/>
              <a:t>Motions to the 802.1 closing plenary</a:t>
            </a:r>
          </a:p>
          <a:p>
            <a:r>
              <a:rPr lang="en-US" dirty="0"/>
              <a:t>AOB</a:t>
            </a:r>
            <a:endParaRPr lang="en-US">
              <a:hlinkClick r:id="rId2"/>
            </a:endParaRPr>
          </a:p>
          <a:p>
            <a:endParaRPr lang="en-US"/>
          </a:p>
        </p:txBody>
      </p:sp>
    </p:spTree>
    <p:extLst>
      <p:ext uri="{BB962C8B-B14F-4D97-AF65-F5344CB8AC3E}">
        <p14:creationId xmlns:p14="http://schemas.microsoft.com/office/powerpoint/2010/main" val="4222049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July </a:t>
            </a:r>
            <a:r>
              <a:rPr lang="en-GB" dirty="0"/>
              <a:t>2014 F2F Meeting</a:t>
            </a:r>
          </a:p>
        </p:txBody>
      </p:sp>
      <p:sp>
        <p:nvSpPr>
          <p:cNvPr id="3078" name="Rectangle 3"/>
          <p:cNvSpPr>
            <a:spLocks noGrp="1" noChangeArrowheads="1"/>
          </p:cNvSpPr>
          <p:nvPr>
            <p:ph type="body" idx="1"/>
          </p:nvPr>
        </p:nvSpPr>
        <p:spPr/>
        <p:txBody>
          <a:bodyPr>
            <a:normAutofit/>
          </a:bodyPr>
          <a:lstStyle/>
          <a:p>
            <a:r>
              <a:rPr lang="en-GB" dirty="0"/>
              <a:t>Schedule:</a:t>
            </a:r>
          </a:p>
          <a:p>
            <a:pPr lvl="1"/>
            <a:r>
              <a:rPr lang="en-US" dirty="0" smtClean="0"/>
              <a:t>July </a:t>
            </a:r>
            <a:r>
              <a:rPr lang="en-US" dirty="0"/>
              <a:t>14th, 2014, 2pm - </a:t>
            </a:r>
            <a:r>
              <a:rPr lang="en-US" dirty="0" smtClean="0"/>
              <a:t>6pm</a:t>
            </a:r>
            <a:endParaRPr lang="en-US" dirty="0"/>
          </a:p>
          <a:p>
            <a:pPr lvl="2"/>
            <a:r>
              <a:rPr lang="en-US" dirty="0" err="1" smtClean="0"/>
              <a:t>Gaslamp</a:t>
            </a:r>
            <a:r>
              <a:rPr lang="en-US" dirty="0" smtClean="0"/>
              <a:t> B (2</a:t>
            </a:r>
            <a:r>
              <a:rPr lang="en-US" baseline="30000" dirty="0" smtClean="0"/>
              <a:t>nd</a:t>
            </a:r>
            <a:r>
              <a:rPr lang="en-US" dirty="0" smtClean="0"/>
              <a:t> floor</a:t>
            </a:r>
            <a:r>
              <a:rPr lang="en-US" dirty="0"/>
              <a:t>)</a:t>
            </a:r>
          </a:p>
          <a:p>
            <a:pPr lvl="1"/>
            <a:r>
              <a:rPr lang="en-US" dirty="0" smtClean="0"/>
              <a:t>July </a:t>
            </a:r>
            <a:r>
              <a:rPr lang="en-US" dirty="0"/>
              <a:t>15th, 2014, 9am - </a:t>
            </a:r>
            <a:r>
              <a:rPr lang="en-US" dirty="0" smtClean="0"/>
              <a:t>6pm</a:t>
            </a:r>
            <a:endParaRPr lang="en-US" dirty="0"/>
          </a:p>
          <a:p>
            <a:pPr lvl="2"/>
            <a:r>
              <a:rPr lang="en-US" dirty="0" err="1" smtClean="0"/>
              <a:t>Gaslamp</a:t>
            </a:r>
            <a:r>
              <a:rPr lang="en-US" dirty="0" smtClean="0"/>
              <a:t> CD (2</a:t>
            </a:r>
            <a:r>
              <a:rPr lang="en-US" baseline="30000" dirty="0" smtClean="0"/>
              <a:t>nd</a:t>
            </a:r>
            <a:r>
              <a:rPr lang="en-US" dirty="0" smtClean="0"/>
              <a:t> floor)</a:t>
            </a:r>
            <a:br>
              <a:rPr lang="en-US" dirty="0" smtClean="0"/>
            </a:br>
            <a:endParaRPr lang="en-US" dirty="0"/>
          </a:p>
          <a:p>
            <a:r>
              <a:rPr lang="en-US" dirty="0" err="1"/>
              <a:t>Attendence</a:t>
            </a:r>
            <a:r>
              <a:rPr lang="en-US" dirty="0"/>
              <a:t>:</a:t>
            </a:r>
          </a:p>
          <a:p>
            <a:pPr lvl="1"/>
            <a:r>
              <a:rPr lang="en-US" dirty="0">
                <a:hlinkClick r:id="rId3"/>
              </a:rPr>
              <a:t>https://</a:t>
            </a:r>
            <a:r>
              <a:rPr lang="en-US" dirty="0" smtClean="0">
                <a:hlinkClick r:id="rId3"/>
              </a:rPr>
              <a:t>imat.ieee.org/attendance</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p:txBody>
          <a:bodyPr/>
          <a:lstStyle/>
          <a:p>
            <a:r>
              <a:rPr lang="en-US"/>
              <a:t>Participants, Patents, and Duty to Inform</a:t>
            </a:r>
          </a:p>
        </p:txBody>
      </p:sp>
      <p:sp>
        <p:nvSpPr>
          <p:cNvPr id="4099" name="Rectangle 1027"/>
          <p:cNvSpPr>
            <a:spLocks noGrp="1" noChangeArrowheads="1"/>
          </p:cNvSpPr>
          <p:nvPr>
            <p:ph type="body" idx="1"/>
          </p:nvPr>
        </p:nvSpPr>
        <p:spPr>
          <a:xfrm>
            <a:off x="457200" y="1371600"/>
            <a:ext cx="8229600" cy="5029200"/>
          </a:xfrm>
        </p:spPr>
        <p:txBody>
          <a:bodyPr>
            <a:normAutofit fontScale="55000" lnSpcReduction="20000"/>
          </a:bodyPr>
          <a:lstStyle/>
          <a:p>
            <a:pPr marL="0" indent="0">
              <a:buNone/>
            </a:pPr>
            <a:r>
              <a:rPr lang="en-US" b="1">
                <a:solidFill>
                  <a:srgbClr val="1F497D"/>
                </a:solidFill>
              </a:rPr>
              <a:t>All participants in this meeting have certain obligations under the IEEE-SA Patent Policy. </a:t>
            </a:r>
          </a:p>
          <a:p>
            <a:r>
              <a:rPr lang="en-US" b="1">
                <a:solidFill>
                  <a:srgbClr val="1F497D"/>
                </a:solidFill>
              </a:rPr>
              <a:t>Participants [Note: </a:t>
            </a:r>
            <a:r>
              <a:rPr lang="en-GB" b="1">
                <a:solidFill>
                  <a:srgbClr val="1F497D"/>
                </a:solidFill>
              </a:rPr>
              <a:t>Quoted text excerpted from IEEE-SA Standards Board Bylaws subclause 6.2</a:t>
            </a:r>
            <a:r>
              <a:rPr lang="en-US" b="1">
                <a:solidFill>
                  <a:srgbClr val="1F497D"/>
                </a:solidFill>
              </a:rPr>
              <a:t>]:</a:t>
            </a:r>
          </a:p>
          <a:p>
            <a:pPr lvl="1"/>
            <a:r>
              <a:rPr lang="ja-JP" altLang="en-US" b="1">
                <a:solidFill>
                  <a:srgbClr val="1F497D"/>
                </a:solidFill>
              </a:rPr>
              <a:t>“</a:t>
            </a:r>
            <a:r>
              <a:rPr lang="en-US" b="1">
                <a:solidFill>
                  <a:srgbClr val="1F497D"/>
                </a:solidFill>
              </a:rPr>
              <a:t>Shall inform the IEEE (or cause the IEEE to be informed)</a:t>
            </a:r>
            <a:r>
              <a:rPr lang="ja-JP" altLang="en-US" b="1">
                <a:solidFill>
                  <a:srgbClr val="1F497D"/>
                </a:solidFill>
              </a:rPr>
              <a:t>”</a:t>
            </a:r>
            <a:r>
              <a:rPr lang="en-US" b="1">
                <a:solidFill>
                  <a:srgbClr val="1F497D"/>
                </a:solidFill>
              </a:rPr>
              <a:t> of the identity of each </a:t>
            </a:r>
            <a:r>
              <a:rPr lang="ja-JP" altLang="en-US" b="1">
                <a:solidFill>
                  <a:srgbClr val="1F497D"/>
                </a:solidFill>
              </a:rPr>
              <a:t>“</a:t>
            </a:r>
            <a:r>
              <a:rPr lang="en-US" b="1">
                <a:solidFill>
                  <a:srgbClr val="1F497D"/>
                </a:solidFill>
              </a:rPr>
              <a:t>holder of any potential Essential Patent Claims of which they are personally aware</a:t>
            </a:r>
            <a:r>
              <a:rPr lang="ja-JP" altLang="en-US" b="1">
                <a:solidFill>
                  <a:srgbClr val="1F497D"/>
                </a:solidFill>
              </a:rPr>
              <a:t>”</a:t>
            </a:r>
            <a:r>
              <a:rPr lang="en-US" b="1">
                <a:solidFill>
                  <a:srgbClr val="1F497D"/>
                </a:solidFill>
              </a:rPr>
              <a:t> if the claims are owned or controlled by the participant or the entity the participant is from, employed by, or otherwise represents</a:t>
            </a:r>
          </a:p>
          <a:p>
            <a:pPr lvl="2"/>
            <a:r>
              <a:rPr lang="ja-JP" altLang="en-US" b="1">
                <a:solidFill>
                  <a:srgbClr val="1F497D"/>
                </a:solidFill>
              </a:rPr>
              <a:t>“</a:t>
            </a:r>
            <a:r>
              <a:rPr lang="en-US" b="1">
                <a:solidFill>
                  <a:srgbClr val="1F497D"/>
                </a:solidFill>
              </a:rPr>
              <a:t>Personal awareness</a:t>
            </a:r>
            <a:r>
              <a:rPr lang="ja-JP" altLang="en-US" b="1">
                <a:solidFill>
                  <a:srgbClr val="1F497D"/>
                </a:solidFill>
              </a:rPr>
              <a:t>”</a:t>
            </a:r>
            <a:r>
              <a:rPr lang="en-US" b="1">
                <a:solidFill>
                  <a:srgbClr val="1F497D"/>
                </a:solidFill>
              </a:rPr>
              <a:t> means that the participant </a:t>
            </a:r>
            <a:r>
              <a:rPr lang="ja-JP" altLang="en-US" b="1">
                <a:solidFill>
                  <a:srgbClr val="1F497D"/>
                </a:solidFill>
              </a:rPr>
              <a:t>“</a:t>
            </a:r>
            <a:r>
              <a:rPr lang="en-US" b="1">
                <a:solidFill>
                  <a:srgbClr val="1F497D"/>
                </a:solidFill>
              </a:rPr>
              <a:t>is personally aware that the holder may have a potential Essential Patent Claim,</a:t>
            </a:r>
            <a:r>
              <a:rPr lang="ja-JP" altLang="en-US" b="1">
                <a:solidFill>
                  <a:srgbClr val="1F497D"/>
                </a:solidFill>
              </a:rPr>
              <a:t>”</a:t>
            </a:r>
            <a:r>
              <a:rPr lang="en-US" b="1">
                <a:solidFill>
                  <a:srgbClr val="1F497D"/>
                </a:solidFill>
              </a:rPr>
              <a:t> even if the participant is not personally aware of the specific patents or patent claims</a:t>
            </a:r>
          </a:p>
          <a:p>
            <a:pPr lvl="1"/>
            <a:r>
              <a:rPr lang="ja-JP" altLang="en-US" b="1">
                <a:solidFill>
                  <a:srgbClr val="1F497D"/>
                </a:solidFill>
              </a:rPr>
              <a:t>“</a:t>
            </a:r>
            <a:r>
              <a:rPr lang="en-US" b="1">
                <a:solidFill>
                  <a:srgbClr val="1F497D"/>
                </a:solidFill>
              </a:rPr>
              <a:t>Should inform the IEEE (or cause the IEEE to be informed)</a:t>
            </a:r>
            <a:r>
              <a:rPr lang="ja-JP" altLang="en-US" b="1">
                <a:solidFill>
                  <a:srgbClr val="1F497D"/>
                </a:solidFill>
              </a:rPr>
              <a:t>”</a:t>
            </a:r>
            <a:r>
              <a:rPr lang="en-US" b="1">
                <a:solidFill>
                  <a:srgbClr val="1F497D"/>
                </a:solidFill>
              </a:rPr>
              <a:t> of the identity of </a:t>
            </a:r>
            <a:r>
              <a:rPr lang="ja-JP" altLang="en-US" b="1">
                <a:solidFill>
                  <a:srgbClr val="1F497D"/>
                </a:solidFill>
              </a:rPr>
              <a:t>“</a:t>
            </a:r>
            <a:r>
              <a:rPr lang="en-US" b="1">
                <a:solidFill>
                  <a:srgbClr val="1F497D"/>
                </a:solidFill>
              </a:rPr>
              <a:t>any other holders of such potential Essential Patent Claims</a:t>
            </a:r>
            <a:r>
              <a:rPr lang="ja-JP" altLang="en-US" b="1">
                <a:solidFill>
                  <a:srgbClr val="1F497D"/>
                </a:solidFill>
              </a:rPr>
              <a:t>”</a:t>
            </a:r>
            <a:r>
              <a:rPr lang="en-US" b="1">
                <a:solidFill>
                  <a:srgbClr val="1F497D"/>
                </a:solidFill>
              </a:rPr>
              <a:t> (that is, third parties that are not affiliated with the participant, with the participant</a:t>
            </a:r>
            <a:r>
              <a:rPr lang="ja-JP" altLang="en-US" b="1">
                <a:solidFill>
                  <a:srgbClr val="1F497D"/>
                </a:solidFill>
              </a:rPr>
              <a:t>’</a:t>
            </a:r>
            <a:r>
              <a:rPr lang="en-US" b="1">
                <a:solidFill>
                  <a:srgbClr val="1F497D"/>
                </a:solidFill>
              </a:rPr>
              <a:t>s employer, or with anyone else that the participant is from or otherwise represents)</a:t>
            </a:r>
          </a:p>
          <a:p>
            <a:r>
              <a:rPr lang="en-US" b="1">
                <a:solidFill>
                  <a:srgbClr val="1F497D"/>
                </a:solidFill>
              </a:rPr>
              <a:t>The above does not apply if the patent claim is already the subject of an Accepted Letter of Assurance that applies to the proposed standard(s) under consideration by this group</a:t>
            </a:r>
          </a:p>
          <a:p>
            <a:r>
              <a:rPr lang="en-US" b="1">
                <a:solidFill>
                  <a:srgbClr val="1F497D"/>
                </a:solidFill>
              </a:rPr>
              <a:t>Early identification of holders of potential Essential Patent Claims is strongly encouraged</a:t>
            </a:r>
          </a:p>
          <a:p>
            <a:r>
              <a:rPr lang="en-US" b="1">
                <a:solidFill>
                  <a:srgbClr val="1F497D"/>
                </a:solidFill>
              </a:rPr>
              <a:t>No duty to perform a patent search</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t>Patent Related Links</a:t>
            </a:r>
            <a:endParaRPr lang="en-US"/>
          </a:p>
        </p:txBody>
      </p:sp>
      <p:sp>
        <p:nvSpPr>
          <p:cNvPr id="5123" name="Rectangle 3"/>
          <p:cNvSpPr>
            <a:spLocks noGrp="1" noChangeArrowheads="1"/>
          </p:cNvSpPr>
          <p:nvPr>
            <p:ph type="body" idx="1"/>
          </p:nvPr>
        </p:nvSpPr>
        <p:spPr>
          <a:xfrm>
            <a:off x="457200" y="1371600"/>
            <a:ext cx="8229600" cy="4800600"/>
          </a:xfrm>
        </p:spPr>
        <p:txBody>
          <a:bodyPr>
            <a:normAutofit fontScale="47500" lnSpcReduction="20000"/>
          </a:bodyPr>
          <a:lstStyle/>
          <a:p>
            <a:pPr marL="0" indent="0">
              <a:lnSpc>
                <a:spcPct val="120000"/>
              </a:lnSpc>
              <a:buNone/>
            </a:pPr>
            <a:r>
              <a:rPr lang="en-US" sz="4200" b="1">
                <a:solidFill>
                  <a:srgbClr val="1F497D"/>
                </a:solidFill>
              </a:rPr>
              <a:t>All participants should be familiar with their obligations under the IEEE-SA Policies &amp; Procedures for standards development.</a:t>
            </a:r>
          </a:p>
          <a:p>
            <a:pPr>
              <a:lnSpc>
                <a:spcPct val="120000"/>
              </a:lnSpc>
            </a:pPr>
            <a:r>
              <a:rPr lang="en-US" sz="4200" b="1">
                <a:solidFill>
                  <a:srgbClr val="1F497D"/>
                </a:solidFill>
              </a:rPr>
              <a:t>Patent Policy is stated in these sources:</a:t>
            </a:r>
          </a:p>
          <a:p>
            <a:pPr lvl="1">
              <a:lnSpc>
                <a:spcPct val="120000"/>
              </a:lnSpc>
            </a:pPr>
            <a:r>
              <a:rPr lang="en-GB" sz="3400" b="1">
                <a:solidFill>
                  <a:srgbClr val="1F497D"/>
                </a:solidFill>
              </a:rPr>
              <a:t>IEEE-SA Standards Boards Bylaws</a:t>
            </a:r>
            <a:br>
              <a:rPr lang="en-GB" sz="3400" b="1">
                <a:solidFill>
                  <a:srgbClr val="1F497D"/>
                </a:solidFill>
              </a:rPr>
            </a:br>
            <a:r>
              <a:rPr lang="en-US" sz="3400" b="1">
                <a:solidFill>
                  <a:srgbClr val="1F497D"/>
                </a:solidFill>
                <a:hlinkClick r:id="rId2"/>
              </a:rPr>
              <a:t>http://standards.ieee.org/develop/policies/bylaws/sect6-7.html#6</a:t>
            </a:r>
            <a:endParaRPr lang="en-US" sz="3400" b="1">
              <a:solidFill>
                <a:srgbClr val="1F497D"/>
              </a:solidFill>
            </a:endParaRPr>
          </a:p>
          <a:p>
            <a:pPr lvl="1">
              <a:lnSpc>
                <a:spcPct val="120000"/>
              </a:lnSpc>
            </a:pPr>
            <a:r>
              <a:rPr lang="en-GB" sz="3400" b="1">
                <a:solidFill>
                  <a:srgbClr val="1F497D"/>
                </a:solidFill>
              </a:rPr>
              <a:t>IEEE-SA Standards Board Operations Manual</a:t>
            </a:r>
            <a:br>
              <a:rPr lang="en-GB" sz="3400" b="1">
                <a:solidFill>
                  <a:srgbClr val="1F497D"/>
                </a:solidFill>
              </a:rPr>
            </a:br>
            <a:r>
              <a:rPr lang="en-US" sz="3400" b="1">
                <a:solidFill>
                  <a:srgbClr val="1F497D"/>
                </a:solidFill>
                <a:hlinkClick r:id="rId3"/>
              </a:rPr>
              <a:t>http://standards.ieee.org/develop/policies/opman/sect6.html#6.3</a:t>
            </a:r>
            <a:endParaRPr lang="en-US" sz="3400" b="1">
              <a:solidFill>
                <a:srgbClr val="1F497D"/>
              </a:solidFill>
            </a:endParaRPr>
          </a:p>
          <a:p>
            <a:pPr>
              <a:lnSpc>
                <a:spcPct val="120000"/>
              </a:lnSpc>
            </a:pPr>
            <a:r>
              <a:rPr lang="en-US" sz="4200" b="1">
                <a:solidFill>
                  <a:srgbClr val="1F497D"/>
                </a:solidFill>
              </a:rPr>
              <a:t>Material about the patent policy is available at </a:t>
            </a:r>
          </a:p>
          <a:p>
            <a:pPr lvl="1">
              <a:lnSpc>
                <a:spcPct val="120000"/>
              </a:lnSpc>
            </a:pPr>
            <a:r>
              <a:rPr lang="en-US" sz="3400" b="1">
                <a:solidFill>
                  <a:srgbClr val="1F497D"/>
                </a:solidFill>
                <a:hlinkClick r:id="rId4"/>
              </a:rPr>
              <a:t>http://standards.ieee.org/about/sasb/patcom/materials.html</a:t>
            </a:r>
            <a:endParaRPr lang="en-US" sz="3400" b="1">
              <a:solidFill>
                <a:srgbClr val="1F497D"/>
              </a:solidFill>
            </a:endParaRPr>
          </a:p>
          <a:p>
            <a:pPr>
              <a:lnSpc>
                <a:spcPct val="120000"/>
              </a:lnSpc>
            </a:pPr>
            <a:endParaRPr lang="en-US" sz="3000"/>
          </a:p>
          <a:p>
            <a:pPr>
              <a:lnSpc>
                <a:spcPct val="120000"/>
              </a:lnSpc>
            </a:pPr>
            <a:r>
              <a:rPr lang="en-US" b="1">
                <a:solidFill>
                  <a:srgbClr val="1F497D"/>
                </a:solidFill>
                <a:latin typeface="Arial" charset="0"/>
              </a:rPr>
              <a:t>If you have questions, contact the IEEE-SA Standards Board Patent Committee Administrator at patcom@ieee.org or visit </a:t>
            </a:r>
            <a:r>
              <a:rPr lang="en-US" b="1">
                <a:solidFill>
                  <a:srgbClr val="1F497D"/>
                </a:solidFill>
                <a:latin typeface="Arial" charset="0"/>
                <a:hlinkClick r:id="rId5"/>
              </a:rPr>
              <a:t>http://standards.ieee.org/about/sasb/patcom/index.html</a:t>
            </a:r>
            <a:endParaRPr lang="en-US" b="1">
              <a:solidFill>
                <a:srgbClr val="1F497D"/>
              </a:solidFill>
              <a:latin typeface="Arial" charset="0"/>
            </a:endParaRPr>
          </a:p>
          <a:p>
            <a:pPr>
              <a:lnSpc>
                <a:spcPct val="120000"/>
              </a:lnSpc>
            </a:pPr>
            <a:endParaRPr lang="en-US" b="1">
              <a:solidFill>
                <a:srgbClr val="1F497D"/>
              </a:solidFill>
              <a:latin typeface="Arial" charset="0"/>
            </a:endParaRPr>
          </a:p>
          <a:p>
            <a:pPr>
              <a:lnSpc>
                <a:spcPct val="120000"/>
              </a:lnSpc>
            </a:pPr>
            <a:r>
              <a:rPr lang="en-US" b="1">
                <a:solidFill>
                  <a:srgbClr val="1F497D"/>
                </a:solidFill>
                <a:latin typeface="Arial" charset="0"/>
              </a:rPr>
              <a:t>This slide set is available at </a:t>
            </a:r>
            <a:br>
              <a:rPr lang="en-US" b="1">
                <a:solidFill>
                  <a:srgbClr val="1F497D"/>
                </a:solidFill>
                <a:latin typeface="Arial" charset="0"/>
              </a:rPr>
            </a:br>
            <a:r>
              <a:rPr lang="en-US" b="1">
                <a:solidFill>
                  <a:srgbClr val="1F497D"/>
                </a:solidFill>
                <a:latin typeface="Arial" charset="0"/>
                <a:hlinkClick r:id="rId6"/>
              </a:rPr>
              <a:t>https://development.standards.ieee.org/myproject/Public/mytools/mob/slideset.ppt</a:t>
            </a:r>
            <a:endParaRPr lang="en-US" b="1">
              <a:solidFill>
                <a:srgbClr val="1F497D"/>
              </a:solidFill>
              <a:latin typeface="Arial" charset="0"/>
            </a:endParaRPr>
          </a:p>
          <a:p>
            <a:pPr algn="ctr">
              <a:lnSpc>
                <a:spcPct val="120000"/>
              </a:lnSpc>
              <a:buClr>
                <a:srgbClr val="CC3300"/>
              </a:buClr>
              <a:buSzPct val="50000"/>
              <a:buNone/>
            </a:pPr>
            <a:endParaRPr lang="en-US" b="1">
              <a:solidFill>
                <a:srgbClr val="1F497D"/>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t>Call for Potentially Essential Patents</a:t>
            </a:r>
          </a:p>
        </p:txBody>
      </p:sp>
      <p:sp>
        <p:nvSpPr>
          <p:cNvPr id="6147" name="Rectangle 1027"/>
          <p:cNvSpPr>
            <a:spLocks noGrp="1" noChangeArrowheads="1"/>
          </p:cNvSpPr>
          <p:nvPr>
            <p:ph type="body" idx="1"/>
          </p:nvPr>
        </p:nvSpPr>
        <p:spPr/>
        <p:txBody>
          <a:bodyPr>
            <a:normAutofit fontScale="92500" lnSpcReduction="20000"/>
          </a:bodyPr>
          <a:lstStyle/>
          <a:p>
            <a:r>
              <a:rPr lang="en-US" b="1">
                <a:solidFill>
                  <a:srgbClr val="1F497D"/>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b="1">
                <a:solidFill>
                  <a:srgbClr val="1F497D"/>
                </a:solidFill>
              </a:rPr>
              <a:t>Either speak up now or</a:t>
            </a:r>
          </a:p>
          <a:p>
            <a:pPr lvl="1"/>
            <a:r>
              <a:rPr lang="en-US" b="1">
                <a:solidFill>
                  <a:srgbClr val="1F497D"/>
                </a:solidFill>
              </a:rPr>
              <a:t>Provide the chair of this group with the identity of the holder(s) of any and all such claims as soon as possible or</a:t>
            </a:r>
          </a:p>
          <a:p>
            <a:pPr lvl="1"/>
            <a:r>
              <a:rPr lang="en-US" b="1">
                <a:solidFill>
                  <a:srgbClr val="1F497D"/>
                </a:solidFill>
              </a:rPr>
              <a:t>Cause an LOA to be submitted</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Other Guidelines for IEEE WG Meetings</a:t>
            </a:r>
          </a:p>
        </p:txBody>
      </p:sp>
      <p:sp>
        <p:nvSpPr>
          <p:cNvPr id="3" name="Content Placeholder 2"/>
          <p:cNvSpPr>
            <a:spLocks noGrp="1"/>
          </p:cNvSpPr>
          <p:nvPr>
            <p:ph idx="1"/>
          </p:nvPr>
        </p:nvSpPr>
        <p:spPr>
          <a:xfrm>
            <a:off x="457200" y="1219200"/>
            <a:ext cx="8229600" cy="5105400"/>
          </a:xfrm>
        </p:spPr>
        <p:txBody>
          <a:bodyPr>
            <a:noAutofit/>
          </a:bodyPr>
          <a:lstStyle/>
          <a:p>
            <a:pPr marL="0" indent="0">
              <a:buNone/>
            </a:pPr>
            <a:r>
              <a:rPr lang="en-US" sz="1800" b="1">
                <a:solidFill>
                  <a:srgbClr val="1F497D"/>
                </a:solidFill>
              </a:rPr>
              <a:t>All IEEE-SA standards meetings shall be conducted in compliance with all applicable laws, including antitrust and competition laws. </a:t>
            </a:r>
          </a:p>
          <a:p>
            <a:r>
              <a:rPr lang="en-US" sz="1800" b="1">
                <a:solidFill>
                  <a:srgbClr val="1F497D"/>
                </a:solidFill>
              </a:rPr>
              <a:t>Don</a:t>
            </a:r>
            <a:r>
              <a:rPr lang="ja-JP" altLang="en-US" sz="1800" b="1">
                <a:solidFill>
                  <a:srgbClr val="1F497D"/>
                </a:solidFill>
              </a:rPr>
              <a:t>’</a:t>
            </a:r>
            <a:r>
              <a:rPr lang="en-US" sz="1800" b="1">
                <a:solidFill>
                  <a:srgbClr val="1F497D"/>
                </a:solidFill>
              </a:rPr>
              <a:t>t discuss the interpretation, validity, or essentiality of patents/patent claims. </a:t>
            </a:r>
          </a:p>
          <a:p>
            <a:r>
              <a:rPr lang="en-US" sz="1800" b="1">
                <a:solidFill>
                  <a:srgbClr val="1F497D"/>
                </a:solidFill>
              </a:rPr>
              <a:t>Don</a:t>
            </a:r>
            <a:r>
              <a:rPr lang="ja-JP" altLang="en-US" sz="1800" b="1">
                <a:solidFill>
                  <a:srgbClr val="1F497D"/>
                </a:solidFill>
              </a:rPr>
              <a:t>’</a:t>
            </a:r>
            <a:r>
              <a:rPr lang="en-US" sz="1800" b="1">
                <a:solidFill>
                  <a:srgbClr val="1F497D"/>
                </a:solidFill>
              </a:rPr>
              <a:t>t discuss specific license rates, terms, or conditions.</a:t>
            </a:r>
          </a:p>
          <a:p>
            <a:pPr lvl="1"/>
            <a:r>
              <a:rPr lang="en-US" sz="1600" b="1">
                <a:solidFill>
                  <a:srgbClr val="1F497D"/>
                </a:solidFill>
              </a:rPr>
              <a:t>Relative costs, including licensing costs of essential patent claims, of different technical approaches may be discussed in standards development meetings. </a:t>
            </a:r>
          </a:p>
          <a:p>
            <a:pPr lvl="2"/>
            <a:r>
              <a:rPr lang="en-GB" sz="1400" b="1">
                <a:solidFill>
                  <a:srgbClr val="1F497D"/>
                </a:solidFill>
              </a:rPr>
              <a:t>Technical considerations remain primary focus</a:t>
            </a:r>
            <a:endParaRPr lang="en-US" sz="1400" b="1">
              <a:solidFill>
                <a:srgbClr val="1F497D"/>
              </a:solidFill>
            </a:endParaRPr>
          </a:p>
          <a:p>
            <a:r>
              <a:rPr lang="en-US" sz="1800" b="1">
                <a:solidFill>
                  <a:srgbClr val="1F497D"/>
                </a:solidFill>
              </a:rPr>
              <a:t>Don</a:t>
            </a:r>
            <a:r>
              <a:rPr lang="ja-JP" altLang="en-US" sz="1800" b="1">
                <a:solidFill>
                  <a:srgbClr val="1F497D"/>
                </a:solidFill>
              </a:rPr>
              <a:t>’</a:t>
            </a:r>
            <a:r>
              <a:rPr lang="en-US" sz="1800" b="1">
                <a:solidFill>
                  <a:srgbClr val="1F497D"/>
                </a:solidFill>
              </a:rPr>
              <a:t>t discuss or engage in the fixing of product prices, allocation of customers, or division of sales markets.</a:t>
            </a:r>
          </a:p>
          <a:p>
            <a:r>
              <a:rPr lang="en-US" sz="1800" b="1">
                <a:solidFill>
                  <a:srgbClr val="1F497D"/>
                </a:solidFill>
              </a:rPr>
              <a:t>Don</a:t>
            </a:r>
            <a:r>
              <a:rPr lang="ja-JP" altLang="en-US" sz="1800" b="1">
                <a:solidFill>
                  <a:srgbClr val="1F497D"/>
                </a:solidFill>
              </a:rPr>
              <a:t>’</a:t>
            </a:r>
            <a:r>
              <a:rPr lang="en-US" sz="1800" b="1">
                <a:solidFill>
                  <a:srgbClr val="1F497D"/>
                </a:solidFill>
              </a:rPr>
              <a:t>t discuss the status or substance of ongoing or threatened litigation.</a:t>
            </a:r>
          </a:p>
          <a:p>
            <a:r>
              <a:rPr lang="en-US" sz="1800" b="1">
                <a:solidFill>
                  <a:srgbClr val="1F497D"/>
                </a:solidFill>
              </a:rPr>
              <a:t>Don</a:t>
            </a:r>
            <a:r>
              <a:rPr lang="ja-JP" altLang="en-US" sz="1800" b="1">
                <a:solidFill>
                  <a:srgbClr val="1F497D"/>
                </a:solidFill>
              </a:rPr>
              <a:t>’</a:t>
            </a:r>
            <a:r>
              <a:rPr lang="en-US" sz="1800" b="1">
                <a:solidFill>
                  <a:srgbClr val="1F497D"/>
                </a:solidFill>
              </a:rPr>
              <a:t>t be silent if inappropriate topics are discussed … do formally object.</a:t>
            </a:r>
          </a:p>
          <a:p>
            <a:pPr marL="0" indent="0" algn="ctr">
              <a:buNone/>
            </a:pPr>
            <a:r>
              <a:rPr lang="en-US" sz="1200">
                <a:solidFill>
                  <a:srgbClr val="1F497D"/>
                </a:solidFill>
              </a:rPr>
              <a:t>---------------------------------------------------------------   </a:t>
            </a:r>
          </a:p>
          <a:p>
            <a:pPr marL="400050" lvl="1" indent="0">
              <a:buNone/>
            </a:pPr>
            <a:r>
              <a:rPr lang="en-US" sz="1400" b="1">
                <a:solidFill>
                  <a:srgbClr val="1F497D"/>
                </a:solidFill>
              </a:rPr>
              <a:t>See IEEE-SA Standards Board Operations Manual, clause 5.3.10 and </a:t>
            </a:r>
            <a:r>
              <a:rPr lang="en-GB" sz="1400" b="1">
                <a:solidFill>
                  <a:srgbClr val="1F497D"/>
                </a:solidFill>
              </a:rPr>
              <a:t>“Promoting Competition and Innovation: What You Need to Know about the IEEE Standards Association's Antitrust and Competition Policy”</a:t>
            </a:r>
            <a:r>
              <a:rPr lang="en-US" sz="1400" b="1">
                <a:solidFill>
                  <a:srgbClr val="1F497D"/>
                </a:solidFill>
              </a:rPr>
              <a:t> for more details.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2014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828112861"/>
              </p:ext>
            </p:extLst>
          </p:nvPr>
        </p:nvGraphicFramePr>
        <p:xfrm>
          <a:off x="381000" y="1294825"/>
          <a:ext cx="8305800" cy="5334575"/>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7/14</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7/15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7/16</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7/17</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7/18</a:t>
                      </a:r>
                      <a:endParaRPr lang="en-US" sz="1800" dirty="0">
                        <a:solidFill>
                          <a:schemeClr val="tx2"/>
                        </a:solidFill>
                      </a:endParaRPr>
                    </a:p>
                  </a:txBody>
                  <a:tcPr marL="0" marR="0" marT="0" marB="0">
                    <a:solidFill>
                      <a:schemeClr val="bg1"/>
                    </a:solidFill>
                  </a:tcPr>
                </a:tc>
              </a:tr>
              <a:tr h="418368">
                <a:tc rowSpan="2">
                  <a:txBody>
                    <a:bodyPr/>
                    <a:lstStyle/>
                    <a:p>
                      <a:pPr algn="ctr"/>
                      <a:r>
                        <a:rPr lang="en-US" sz="1500" dirty="0" smtClean="0"/>
                        <a:t>08:00</a:t>
                      </a:r>
                    </a:p>
                    <a:p>
                      <a:pPr algn="ctr"/>
                      <a:endParaRPr lang="en-US" sz="1500" dirty="0" smtClean="0"/>
                    </a:p>
                    <a:p>
                      <a:pPr algn="ctr"/>
                      <a:endParaRPr lang="en-US" sz="1500" dirty="0" smtClean="0"/>
                    </a:p>
                    <a:p>
                      <a:pPr algn="ctr"/>
                      <a:r>
                        <a:rPr lang="en-US" sz="1500" dirty="0" smtClean="0"/>
                        <a:t>10:00</a:t>
                      </a:r>
                      <a:endParaRPr lang="en-US" sz="1500" dirty="0"/>
                    </a:p>
                  </a:txBody>
                  <a:tcPr marL="0" marR="0" marT="0" marB="0">
                    <a:solidFill>
                      <a:schemeClr val="accent1">
                        <a:lumMod val="40000"/>
                        <a:lumOff val="60000"/>
                      </a:schemeClr>
                    </a:solidFill>
                  </a:tcPr>
                </a:tc>
                <a:tc rowSpan="3">
                  <a:txBody>
                    <a:bodyPr/>
                    <a:lstStyle/>
                    <a:p>
                      <a:r>
                        <a:rPr lang="en-US" sz="1200" dirty="0" smtClean="0"/>
                        <a:t>EC Opening Plenary</a:t>
                      </a:r>
                      <a:endParaRPr lang="en-US" sz="12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bg1"/>
                    </a:solidFill>
                  </a:tcPr>
                </a:tc>
                <a:tc rowSpan="2">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r>
              <a:tr h="507453">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solidFill>
                      <a:schemeClr val="tx2">
                        <a:lumMod val="40000"/>
                        <a:lumOff val="6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r>
              <a:tr h="218554">
                <a:tc>
                  <a:txBody>
                    <a:bodyPr/>
                    <a:lstStyle/>
                    <a:p>
                      <a:pPr algn="ctr"/>
                      <a:endParaRPr lang="en-US" sz="1500" dirty="0"/>
                    </a:p>
                  </a:txBody>
                  <a:tcPr marL="0" marR="0" marT="0" marB="0">
                    <a:solidFill>
                      <a:schemeClr val="bg1"/>
                    </a:solidFill>
                  </a:tcPr>
                </a:tc>
                <a:tc vMerge="1">
                  <a:txBody>
                    <a:bodyPr/>
                    <a:lstStyle/>
                    <a:p>
                      <a:endParaRPr lang="en-US" sz="400" dirty="0"/>
                    </a:p>
                  </a:txBody>
                  <a:tcPr marL="36000" marR="36000" marT="36000" marB="36000">
                    <a:solidFill>
                      <a:schemeClr val="bg1">
                        <a:lumMod val="75000"/>
                      </a:schemeClr>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r>
              <a:tr h="243679">
                <a:tc rowSpan="2">
                  <a:txBody>
                    <a:bodyPr/>
                    <a:lstStyle/>
                    <a:p>
                      <a:pPr algn="ctr"/>
                      <a:r>
                        <a:rPr lang="en-US" sz="1500" dirty="0" smtClean="0"/>
                        <a:t>10:30</a:t>
                      </a:r>
                      <a:br>
                        <a:rPr lang="en-US" sz="1500" dirty="0" smtClean="0"/>
                      </a:br>
                      <a:endParaRPr lang="en-US" sz="1500" dirty="0" smtClean="0"/>
                    </a:p>
                    <a:p>
                      <a:pPr algn="ctr"/>
                      <a:endParaRPr lang="en-US" sz="1500" dirty="0" smtClean="0"/>
                    </a:p>
                    <a:p>
                      <a:pPr algn="ctr"/>
                      <a:r>
                        <a:rPr lang="en-US" sz="1500" dirty="0" smtClean="0"/>
                        <a:t>12:30</a:t>
                      </a:r>
                      <a:endParaRPr lang="en-US" sz="1500" dirty="0"/>
                    </a:p>
                  </a:txBody>
                  <a:tcPr marL="0" marR="0" marT="0" marB="0">
                    <a:solidFill>
                      <a:schemeClr val="tx2">
                        <a:lumMod val="20000"/>
                        <a:lumOff val="80000"/>
                      </a:schemeClr>
                    </a:solidFill>
                  </a:tcPr>
                </a:tc>
                <a:tc>
                  <a:txBody>
                    <a:bodyPr/>
                    <a:lstStyle/>
                    <a:p>
                      <a:pPr marL="82550" indent="-82550">
                        <a:buFont typeface="Arial" panose="020B0604020202020204" pitchFamily="34" charset="0"/>
                        <a:buNone/>
                      </a:pPr>
                      <a:endParaRPr lang="en-US" sz="1200" dirty="0"/>
                    </a:p>
                  </a:txBody>
                  <a:tcPr marL="36000" marR="36000" marT="36000" marB="36000">
                    <a:solidFill>
                      <a:schemeClr val="bg1"/>
                    </a:solidFill>
                  </a:tcPr>
                </a:tc>
                <a:tc rowSpan="2">
                  <a:txBody>
                    <a:bodyPr/>
                    <a:lstStyle/>
                    <a:p>
                      <a:pPr marL="82550" indent="-82550">
                        <a:buFont typeface="Arial" pitchFamily="34" charset="0"/>
                        <a:buNone/>
                      </a:pPr>
                      <a:endParaRPr lang="en-US" sz="1200" dirty="0"/>
                    </a:p>
                  </a:txBody>
                  <a:tcPr marL="36000" marR="36000" marT="36000" marB="36000">
                    <a:solidFill>
                      <a:schemeClr val="tx2">
                        <a:lumMod val="40000"/>
                        <a:lumOff val="60000"/>
                      </a:schemeClr>
                    </a:solidFill>
                  </a:tcPr>
                </a:tc>
                <a:tc rowSpan="2">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rowSpan="2">
                  <a:txBody>
                    <a:bodyPr/>
                    <a:lstStyle/>
                    <a:p>
                      <a:pPr marL="85725" indent="-85725">
                        <a:buFont typeface="Arial" pitchFamily="34" charset="0"/>
                        <a:buNone/>
                      </a:pPr>
                      <a:endParaRPr lang="en-US" sz="1200" dirty="0"/>
                    </a:p>
                  </a:txBody>
                  <a:tcPr marL="36000" marR="36000" marT="36000" marB="36000">
                    <a:solidFill>
                      <a:schemeClr val="bg1"/>
                    </a:solidFill>
                  </a:tcPr>
                </a:tc>
                <a:tc rowSpan="2">
                  <a:txBody>
                    <a:bodyPr/>
                    <a:lstStyle/>
                    <a:p>
                      <a:pPr marL="85725" indent="-85725">
                        <a:buFont typeface="Arial" pitchFamily="34" charset="0"/>
                        <a:buChar char="•"/>
                      </a:pPr>
                      <a:endParaRPr lang="en-US" sz="1200" dirty="0"/>
                    </a:p>
                  </a:txBody>
                  <a:tcPr marL="36000" marR="36000" marT="36000" marB="36000">
                    <a:solidFill>
                      <a:schemeClr val="bg1"/>
                    </a:solidFill>
                  </a:tcPr>
                </a:tc>
              </a:tr>
              <a:tr h="683887">
                <a:tc vMerge="1">
                  <a:txBody>
                    <a:bodyPr/>
                    <a:lstStyle/>
                    <a:p>
                      <a:endParaRPr lang="en-US"/>
                    </a:p>
                  </a:txBody>
                  <a:tcPr/>
                </a:tc>
                <a:tc rowSpan="2">
                  <a:txBody>
                    <a:bodyPr/>
                    <a:lstStyle/>
                    <a:p>
                      <a:pPr marL="0" indent="0">
                        <a:buFont typeface="Arial" panose="020B0604020202020204" pitchFamily="34" charset="0"/>
                        <a:buNone/>
                      </a:pPr>
                      <a:r>
                        <a:rPr lang="en-US" sz="1200" dirty="0" smtClean="0"/>
                        <a:t>802.1</a:t>
                      </a:r>
                      <a:r>
                        <a:rPr lang="en-US" sz="1200" baseline="0" dirty="0" smtClean="0"/>
                        <a:t> Opening Plenary</a:t>
                      </a:r>
                      <a:endParaRPr lang="en-US" sz="1200" dirty="0"/>
                    </a:p>
                  </a:txBody>
                  <a:tcPr marL="36000" marR="36000" marT="36000" marB="36000">
                    <a:solidFill>
                      <a:schemeClr val="accent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09721">
                <a:tc rowSpan="3">
                  <a:txBody>
                    <a:bodyPr/>
                    <a:lstStyle/>
                    <a:p>
                      <a:pPr algn="ctr"/>
                      <a:endParaRPr lang="en-US" sz="1500" dirty="0"/>
                    </a:p>
                  </a:txBody>
                  <a:tcPr marL="0" marR="0" marT="0" marB="0">
                    <a:solidFill>
                      <a:schemeClr val="bg1"/>
                    </a:solidFill>
                  </a:tcPr>
                </a:tc>
                <a:tc vMerge="1">
                  <a:txBody>
                    <a:bodyPr/>
                    <a:lstStyle/>
                    <a:p>
                      <a:endParaRPr lang="en-US" sz="1200" dirty="0"/>
                    </a:p>
                  </a:txBody>
                  <a:tcPr marL="36000" marR="36000" marT="36000" marB="36000">
                    <a:solidFill>
                      <a:schemeClr val="bg1"/>
                    </a:solidFill>
                  </a:tcPr>
                </a:tc>
                <a:tc rowSpan="3">
                  <a:txBody>
                    <a:bodyPr/>
                    <a:lstStyle/>
                    <a:p>
                      <a:endParaRPr lang="en-US" sz="1200" dirty="0"/>
                    </a:p>
                  </a:txBody>
                  <a:tcPr marL="36000" marR="36000" marT="36000" marB="36000">
                    <a:solidFill>
                      <a:schemeClr val="bg1"/>
                    </a:solidFill>
                  </a:tcPr>
                </a:tc>
                <a:tc rowSpan="3">
                  <a:txBody>
                    <a:bodyPr/>
                    <a:lstStyle/>
                    <a:p>
                      <a:endParaRPr lang="en-US" sz="1200" dirty="0"/>
                    </a:p>
                  </a:txBody>
                  <a:tcPr marL="36000" marR="36000" marT="36000" marB="36000">
                    <a:solidFill>
                      <a:schemeClr val="bg1"/>
                    </a:solidFill>
                  </a:tcPr>
                </a:tc>
                <a:tc rowSpan="3">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r>
              <a:tr h="0">
                <a:tc vMerge="1">
                  <a:txBody>
                    <a:bodyPr/>
                    <a:lstStyle/>
                    <a:p>
                      <a:endParaRPr lang="en-US"/>
                    </a:p>
                  </a:txBody>
                  <a:tcPr/>
                </a:tc>
                <a:tc rowSpan="2">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00786">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smtClean="0"/>
                        <a:t>EC Closing</a:t>
                      </a:r>
                      <a:r>
                        <a:rPr lang="en-US" sz="1200" baseline="0" dirty="0" smtClean="0"/>
                        <a:t> Plenary</a:t>
                      </a:r>
                      <a:endParaRPr lang="en-US" sz="1200" dirty="0"/>
                    </a:p>
                  </a:txBody>
                  <a:tcPr marL="36000" marR="36000" marT="36000" marB="36000">
                    <a:solidFill>
                      <a:schemeClr val="bg1">
                        <a:lumMod val="85000"/>
                      </a:schemeClr>
                    </a:solidFill>
                  </a:tcPr>
                </a:tc>
              </a:tr>
              <a:tr h="205906">
                <a:tc rowSpan="2">
                  <a:txBody>
                    <a:bodyPr/>
                    <a:lstStyle/>
                    <a:p>
                      <a:pPr algn="ctr"/>
                      <a:r>
                        <a:rPr lang="en-US" sz="1500" dirty="0" smtClean="0"/>
                        <a:t>13:30</a:t>
                      </a:r>
                    </a:p>
                    <a:p>
                      <a:pPr algn="ctr"/>
                      <a:endParaRPr lang="en-US" sz="1500" dirty="0" smtClean="0"/>
                    </a:p>
                    <a:p>
                      <a:pPr algn="ctr"/>
                      <a:endParaRPr lang="en-US" sz="1500" dirty="0" smtClean="0"/>
                    </a:p>
                    <a:p>
                      <a:pPr algn="ctr"/>
                      <a:r>
                        <a:rPr lang="en-US" sz="1500" dirty="0" smtClean="0"/>
                        <a:t>15:30</a:t>
                      </a:r>
                      <a:endParaRPr lang="en-US" sz="1500" dirty="0"/>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bg1"/>
                    </a:solidFill>
                  </a:tcPr>
                </a:tc>
                <a:tc rowSpan="2">
                  <a:txBody>
                    <a:bodyPr/>
                    <a:lstStyle/>
                    <a:p>
                      <a:pPr marL="85725" indent="-85725">
                        <a:buFont typeface="Arial" pitchFamily="34" charset="0"/>
                        <a:buNone/>
                      </a:pPr>
                      <a:endParaRPr lang="en-US" sz="1200" dirty="0"/>
                    </a:p>
                  </a:txBody>
                  <a:tcPr marL="36000" marR="36000" marT="36000" marB="36000">
                    <a:solidFill>
                      <a:schemeClr val="tx2">
                        <a:lumMod val="40000"/>
                        <a:lumOff val="60000"/>
                      </a:schemeClr>
                    </a:solidFill>
                  </a:tcPr>
                </a:tc>
                <a:tc rowSpan="2">
                  <a:txBody>
                    <a:bodyPr/>
                    <a:lstStyle/>
                    <a:p>
                      <a:pPr marL="85725" indent="-85725">
                        <a:buFont typeface="Arial" panose="020B0604020202020204" pitchFamily="34" charset="0"/>
                        <a:buNone/>
                      </a:pPr>
                      <a:endParaRPr lang="en-US" sz="1200" dirty="0"/>
                    </a:p>
                  </a:txBody>
                  <a:tcPr marL="36000" marR="36000" marT="36000" marB="36000">
                    <a:noFill/>
                  </a:tcPr>
                </a:tc>
                <a:tc rowSpan="4">
                  <a:txBody>
                    <a:bodyPr/>
                    <a:lstStyle/>
                    <a:p>
                      <a:r>
                        <a:rPr lang="en-US" sz="1200" dirty="0" smtClean="0"/>
                        <a:t>802.1 Closing Plenary</a:t>
                      </a:r>
                      <a:endParaRPr lang="en-US" sz="1200" dirty="0"/>
                    </a:p>
                  </a:txBody>
                  <a:tcPr marL="36000" marR="36000" marT="36000" marB="36000">
                    <a:solidFill>
                      <a:schemeClr val="accent1"/>
                    </a:solidFill>
                  </a:tcPr>
                </a:tc>
                <a:tc vMerge="1">
                  <a:txBody>
                    <a:bodyPr/>
                    <a:lstStyle/>
                    <a:p>
                      <a:endParaRPr lang="en-US" sz="1200" dirty="0"/>
                    </a:p>
                  </a:txBody>
                  <a:tcPr marL="36000" marR="36000" marT="36000" marB="36000">
                    <a:solidFill>
                      <a:schemeClr val="bg2">
                        <a:lumMod val="75000"/>
                      </a:schemeClr>
                    </a:solidFill>
                  </a:tcPr>
                </a:tc>
              </a:tr>
              <a:tr h="462911">
                <a:tc vMerge="1">
                  <a:txBody>
                    <a:bodyPr/>
                    <a:lstStyle/>
                    <a:p>
                      <a:endParaRPr lang="en-US"/>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OmniRAN</a:t>
                      </a:r>
                    </a:p>
                    <a:p>
                      <a:endParaRPr lang="en-US" sz="1200" dirty="0"/>
                    </a:p>
                  </a:txBody>
                  <a:tcPr marL="36000" marR="36000" marT="36000" marB="36000">
                    <a:solidFill>
                      <a:schemeClr val="tx2">
                        <a:lumMod val="40000"/>
                        <a:lumOff val="6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8554">
                <a:tc>
                  <a:txBody>
                    <a:bodyPr/>
                    <a:lstStyle/>
                    <a:p>
                      <a:pPr algn="ct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lumMod val="75000"/>
                      </a:schemeClr>
                    </a:solidFill>
                  </a:tcPr>
                </a:tc>
                <a:tc vMerge="1">
                  <a:txBody>
                    <a:bodyPr/>
                    <a:lstStyle/>
                    <a:p>
                      <a:endParaRPr lang="en-US" sz="400" dirty="0"/>
                    </a:p>
                  </a:txBody>
                  <a:tcPr marL="36000" marR="36000" marT="36000" marB="36000">
                    <a:solidFill>
                      <a:schemeClr val="bg2">
                        <a:lumMod val="75000"/>
                      </a:schemeClr>
                    </a:solidFill>
                  </a:tcPr>
                </a:tc>
              </a:tr>
              <a:tr h="867540">
                <a:tc>
                  <a:txBody>
                    <a:bodyPr/>
                    <a:lstStyle/>
                    <a:p>
                      <a:pPr algn="ctr"/>
                      <a:r>
                        <a:rPr lang="en-US" sz="1500" dirty="0" smtClean="0"/>
                        <a:t>16:00</a:t>
                      </a:r>
                    </a:p>
                    <a:p>
                      <a:pPr algn="ctr"/>
                      <a:endParaRPr lang="en-US" sz="1500" dirty="0" smtClean="0"/>
                    </a:p>
                    <a:p>
                      <a:pPr algn="ctr"/>
                      <a:endParaRPr lang="en-US" sz="1500" dirty="0" smtClean="0"/>
                    </a:p>
                    <a:p>
                      <a:pPr algn="ctr"/>
                      <a:r>
                        <a:rPr lang="en-US" sz="1500" dirty="0" smtClean="0"/>
                        <a:t>18:00</a:t>
                      </a:r>
                      <a:endParaRPr lang="en-US" sz="1500" dirty="0"/>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tx2">
                        <a:lumMod val="40000"/>
                        <a:lumOff val="6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Wireless SDN </a:t>
                      </a:r>
                      <a:r>
                        <a:rPr lang="en-US" sz="1200" dirty="0" err="1" smtClean="0"/>
                        <a:t>BoF</a:t>
                      </a:r>
                      <a:endParaRPr lang="en-US" sz="1200" dirty="0" smtClean="0"/>
                    </a:p>
                    <a:p>
                      <a:r>
                        <a:rPr lang="en-US" sz="1200" dirty="0" smtClean="0"/>
                        <a:t>(joint</a:t>
                      </a:r>
                      <a:r>
                        <a:rPr lang="en-US" sz="1200" baseline="0" dirty="0" smtClean="0"/>
                        <a:t> with 802.16)</a:t>
                      </a:r>
                      <a:endParaRPr lang="en-US" sz="1200" dirty="0"/>
                    </a:p>
                  </a:txBody>
                  <a:tcPr marL="36000" marR="36000" marT="36000" marB="36000">
                    <a:solidFill>
                      <a:schemeClr val="bg2">
                        <a:lumMod val="75000"/>
                      </a:schemeClr>
                    </a:solidFill>
                  </a:tcPr>
                </a:tc>
                <a:tc>
                  <a:txBody>
                    <a:bodyPr/>
                    <a:lstStyle/>
                    <a:p>
                      <a:endParaRPr lang="en-US" sz="1200" dirty="0"/>
                    </a:p>
                  </a:txBody>
                  <a:tcPr marL="36000" marR="36000" marT="36000" marB="36000">
                    <a:solidFill>
                      <a:schemeClr val="bg1"/>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1">
                        <a:lumMod val="75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408545">
                <a:tc>
                  <a:txBody>
                    <a:bodyPr/>
                    <a:lstStyle/>
                    <a:p>
                      <a:pPr algn="ctr"/>
                      <a:endParaRPr lang="en-US" sz="1500" dirty="0"/>
                    </a:p>
                  </a:txBody>
                  <a:tcPr marL="0" marR="0" marT="0" marB="0">
                    <a:solidFill>
                      <a:schemeClr val="bg1"/>
                    </a:solidFill>
                  </a:tcPr>
                </a:tc>
                <a:tc>
                  <a:txBody>
                    <a:bodyPr/>
                    <a:lstStyle/>
                    <a:p>
                      <a:r>
                        <a:rPr lang="en-US" sz="1200" dirty="0" smtClean="0"/>
                        <a:t>Tutorials</a:t>
                      </a:r>
                      <a:endParaRPr lang="en-US" sz="12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bg1"/>
                    </a:solidFill>
                  </a:tcPr>
                </a:tc>
                <a:tc>
                  <a:txBody>
                    <a:bodyPr/>
                    <a:lstStyle/>
                    <a:p>
                      <a:r>
                        <a:rPr lang="en-US" sz="1200" dirty="0" smtClean="0"/>
                        <a:t>Emerging Applications</a:t>
                      </a:r>
                      <a:r>
                        <a:rPr lang="en-US" sz="1200" baseline="0" dirty="0" smtClean="0"/>
                        <a:t> </a:t>
                      </a:r>
                      <a:r>
                        <a:rPr lang="en-US" sz="1200" baseline="0" dirty="0" err="1" smtClean="0"/>
                        <a:t>BoF</a:t>
                      </a:r>
                      <a:endParaRPr lang="en-US" sz="12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168877041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Wireless SDN </a:t>
            </a:r>
            <a:r>
              <a:rPr lang="en-US" dirty="0" err="1" smtClean="0"/>
              <a:t>BoF</a:t>
            </a:r>
            <a:r>
              <a:rPr lang="en-US" dirty="0" smtClean="0"/>
              <a:t/>
            </a:r>
            <a:br>
              <a:rPr lang="en-US" dirty="0" smtClean="0"/>
            </a:br>
            <a:r>
              <a:rPr lang="en-US" sz="2400" dirty="0" smtClean="0"/>
              <a:t>Tuesday, July 15</a:t>
            </a:r>
            <a:r>
              <a:rPr lang="en-US" sz="2400" baseline="30000" dirty="0" smtClean="0"/>
              <a:t>th</a:t>
            </a:r>
            <a:r>
              <a:rPr lang="en-US" sz="2400" dirty="0" smtClean="0"/>
              <a:t>, 16:00-18:00, Room: </a:t>
            </a:r>
            <a:r>
              <a:rPr lang="en-US" sz="2400" dirty="0" err="1" smtClean="0"/>
              <a:t>Gaslamp</a:t>
            </a:r>
            <a:r>
              <a:rPr lang="en-US" sz="2400" dirty="0" smtClean="0"/>
              <a:t> CD </a:t>
            </a:r>
            <a:endParaRPr lang="en-US" dirty="0"/>
          </a:p>
        </p:txBody>
      </p:sp>
      <p:sp>
        <p:nvSpPr>
          <p:cNvPr id="4" name="Content Placeholder 3"/>
          <p:cNvSpPr>
            <a:spLocks noGrp="1"/>
          </p:cNvSpPr>
          <p:nvPr>
            <p:ph idx="1"/>
          </p:nvPr>
        </p:nvSpPr>
        <p:spPr/>
        <p:txBody>
          <a:bodyPr>
            <a:normAutofit fontScale="62500" lnSpcReduction="20000"/>
          </a:bodyPr>
          <a:lstStyle/>
          <a:p>
            <a:r>
              <a:rPr lang="en-US" dirty="0" smtClean="0"/>
              <a:t>Following the "Wireless SDN" </a:t>
            </a:r>
            <a:r>
              <a:rPr lang="en-US" dirty="0" err="1" smtClean="0"/>
              <a:t>BoF</a:t>
            </a:r>
            <a:r>
              <a:rPr lang="en-US" dirty="0" smtClean="0"/>
              <a:t> meeting at the January Wireless Interim, and its successor at the March 802 Plenary, we are organizing yet another such meeting for the July 802 Plenary. This will be a joint meeting of the IEEE 802.1 OmniRAN TG and the IEEE 802.16 WG, held in one two-hour slot. Contributions are welcome, as are further discussions on this list regarding the subject matter. You may submit contributions via the Mentor server facility of either OmniRAN or IEEE 802.16. For more information, contact:</a:t>
            </a:r>
            <a:br>
              <a:rPr lang="en-US" dirty="0" smtClean="0"/>
            </a:br>
            <a:r>
              <a:rPr lang="en-US" dirty="0" smtClean="0"/>
              <a:t/>
            </a:r>
            <a:br>
              <a:rPr lang="en-US" dirty="0" smtClean="0"/>
            </a:br>
            <a:r>
              <a:rPr lang="en-US" dirty="0" smtClean="0"/>
              <a:t>Max Riegel, Chair, OmniRAN TG</a:t>
            </a:r>
            <a:br>
              <a:rPr lang="en-US" dirty="0" smtClean="0"/>
            </a:br>
            <a:r>
              <a:rPr lang="en-US" dirty="0" smtClean="0"/>
              <a:t>Roger Marks, Chair, 802.16 WG</a:t>
            </a:r>
          </a:p>
          <a:p>
            <a:endParaRPr lang="en-US" dirty="0" smtClean="0"/>
          </a:p>
          <a:p>
            <a:r>
              <a:rPr lang="en-US" dirty="0" smtClean="0"/>
              <a:t>Please upload contributions to the OmniRAN file space on mentor tagged by ‘Wireless SDN </a:t>
            </a:r>
            <a:r>
              <a:rPr lang="en-US" dirty="0" err="1" smtClean="0"/>
              <a:t>BoF</a:t>
            </a:r>
            <a:r>
              <a:rPr lang="en-US" dirty="0" smtClean="0"/>
              <a:t>’</a:t>
            </a:r>
            <a:br>
              <a:rPr lang="en-US" dirty="0" smtClean="0"/>
            </a:br>
            <a:endParaRPr lang="en-US" dirty="0" smtClean="0"/>
          </a:p>
          <a:p>
            <a:r>
              <a:rPr lang="en-US" dirty="0"/>
              <a:t>Draft agenda: </a:t>
            </a:r>
            <a:r>
              <a:rPr lang="en-US" u="sng">
                <a:hlinkClick r:id="rId2"/>
              </a:rPr>
              <a:t>&lt;http://tinyurl.com/SDN20140715&gt;</a:t>
            </a:r>
            <a:endParaRPr lang="en-US" dirty="0"/>
          </a:p>
        </p:txBody>
      </p:sp>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38</TotalTime>
  <Words>1348</Words>
  <Application>Microsoft Macintosh PowerPoint</Application>
  <PresentationFormat>On-screen Show (4:3)</PresentationFormat>
  <Paragraphs>166</Paragraphs>
  <Slides>14</Slides>
  <Notes>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Template</vt:lpstr>
      <vt:lpstr>IEEE 802.1 OmniRAN TG July 2014 F2F Meeting</vt:lpstr>
      <vt:lpstr>July 2014 F2F Meeting</vt:lpstr>
      <vt:lpstr>Participants, Patents, and Duty to Inform</vt:lpstr>
      <vt:lpstr>Patent Related Links</vt:lpstr>
      <vt:lpstr>Call for Potentially Essential Patents</vt:lpstr>
      <vt:lpstr>Other Guidelines for IEEE WG Meetings</vt:lpstr>
      <vt:lpstr>Resources – URLs</vt:lpstr>
      <vt:lpstr>July 2014 Agenda Graphics</vt:lpstr>
      <vt:lpstr>Wireless SDN BoF Tuesday, July 15th, 16:00-18:00, Room: Gaslamp CD </vt:lpstr>
      <vt:lpstr>Agenda proposal for July ‘14 session</vt:lpstr>
      <vt:lpstr>Business#1</vt:lpstr>
      <vt:lpstr>Business#2</vt:lpstr>
      <vt:lpstr>Business#3</vt:lpstr>
      <vt:lpstr>Business#4</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162</cp:revision>
  <cp:lastPrinted>1998-02-10T13:28:06Z</cp:lastPrinted>
  <dcterms:created xsi:type="dcterms:W3CDTF">2011-12-30T17:06:23Z</dcterms:created>
  <dcterms:modified xsi:type="dcterms:W3CDTF">2014-07-14T19:41:01Z</dcterms:modified>
</cp:coreProperties>
</file>