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75" r:id="rId4"/>
    <p:sldId id="276" r:id="rId5"/>
    <p:sldId id="277" r:id="rId6"/>
    <p:sldId id="278" r:id="rId7"/>
    <p:sldId id="271" r:id="rId8"/>
    <p:sldId id="266" r:id="rId9"/>
    <p:sldId id="283" r:id="rId10"/>
    <p:sldId id="281" r:id="rId11"/>
    <p:sldId id="286" r:id="rId12"/>
    <p:sldId id="282" r:id="rId13"/>
    <p:sldId id="288" r:id="rId14"/>
    <p:sldId id="285" r:id="rId15"/>
    <p:sldId id="284" r:id="rId16"/>
    <p:sldId id="287" r:id="rId17"/>
    <p:sldId id="28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18" d="100"/>
          <a:sy n="118" d="100"/>
        </p:scale>
        <p:origin x="-114" y="-5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omniran-14-0046-00-00TG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tu.int/en/ITU-T/jca/sdn/Pages/default.aspx" TargetMode="External"/><Relationship Id="rId2" Type="http://schemas.openxmlformats.org/officeDocument/2006/relationships/hyperlink" Target="https://mentor.ieee.org/omniran/dcn/14/omniran-14-0043-00-00TG-meeting-minutes-for-may-2014-f2f-interim-meeting.docx" TargetMode="External"/><Relationship Id="rId1" Type="http://schemas.openxmlformats.org/officeDocument/2006/relationships/slideLayout" Target="../slideLayouts/slideLayout2.xml"/><Relationship Id="rId6" Type="http://schemas.openxmlformats.org/officeDocument/2006/relationships/hyperlink" Target="http://ucif.org/Portals/0/documents/2014_02_27_Use_Case.pdf" TargetMode="External"/><Relationship Id="rId5" Type="http://schemas.openxmlformats.org/officeDocument/2006/relationships/hyperlink" Target="http://uciforum.wordpress.com/2014/05/16/uci-forum-advances-software-defined-networking-with-unified-communication-use-case/" TargetMode="External"/><Relationship Id="rId4" Type="http://schemas.openxmlformats.org/officeDocument/2006/relationships/hyperlink" Target="http://grouper.ieee.org/groups/802/OmniRANsg/emai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ucif.org/Portals/0/documents/2014_02_27_Use_Case.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4/omniran-14-0045-00-00TG-reference-archive-g-80xx-specs.zip" TargetMode="External"/><Relationship Id="rId2" Type="http://schemas.openxmlformats.org/officeDocument/2006/relationships/hyperlink" Target="http://www.ieee802.org/1/files/public/docs2014/liaison-ITUTSG15-LS114_229P-AnnN-0414.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omniran/dcn/14/omniran-14-0044-00-CF00-toc-refinement-suggestions.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3150141&amp;PW=NZDEwOGIxNmM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files/public/docs2014/liaison-ITUTSG15-LS114_229P-AnnN-0414.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omniran/dcn/14/omniran-14-0045-00-00TG-reference-archive-g-80xx-spec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July 2</a:t>
            </a:r>
            <a:r>
              <a:rPr lang="en-US" baseline="30000" dirty="0" smtClean="0"/>
              <a:t>nd</a:t>
            </a:r>
            <a:r>
              <a:rPr lang="en-US" dirty="0" smtClean="0"/>
              <a:t>, 2014 Conference Call</a:t>
            </a:r>
            <a:endParaRPr lang="en-US" dirty="0"/>
          </a:p>
        </p:txBody>
      </p:sp>
      <p:sp>
        <p:nvSpPr>
          <p:cNvPr id="3" name="Subtitle 2"/>
          <p:cNvSpPr>
            <a:spLocks noGrp="1"/>
          </p:cNvSpPr>
          <p:nvPr>
            <p:ph type="subTitle" idx="1"/>
          </p:nvPr>
        </p:nvSpPr>
        <p:spPr/>
        <p:txBody>
          <a:bodyPr/>
          <a:lstStyle/>
          <a:p>
            <a:r>
              <a:rPr lang="en-US" dirty="0" smtClean="0"/>
              <a:t>2014-07-02</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Agenda bashing</a:t>
            </a:r>
          </a:p>
          <a:p>
            <a:r>
              <a:rPr lang="en-US" dirty="0" smtClean="0"/>
              <a:t>Approval of minutes</a:t>
            </a:r>
          </a:p>
          <a:p>
            <a:pPr lvl="1"/>
            <a:r>
              <a:rPr lang="en-US" dirty="0" smtClean="0"/>
              <a:t>May 2014 interim meeting in Norfolk</a:t>
            </a:r>
          </a:p>
          <a:p>
            <a:pPr lvl="2"/>
            <a:r>
              <a:rPr lang="en-US" dirty="0" smtClean="0">
                <a:hlinkClick r:id="rId2"/>
              </a:rPr>
              <a:t>https://mentor.ieee.org/omniran/dcn/14/omniran-14-0043-00-00TG-meeting-minutes-for-may-2014-f2f-interim-meeting.docx</a:t>
            </a:r>
            <a:endParaRPr lang="en-US" dirty="0" smtClean="0"/>
          </a:p>
          <a:p>
            <a:r>
              <a:rPr lang="en-US" dirty="0" smtClean="0"/>
              <a:t>Reports</a:t>
            </a:r>
          </a:p>
          <a:p>
            <a:pPr lvl="1"/>
            <a:r>
              <a:rPr lang="en-US" dirty="0" smtClean="0"/>
              <a:t>SDN update</a:t>
            </a:r>
          </a:p>
          <a:p>
            <a:pPr lvl="2"/>
            <a:r>
              <a:rPr lang="en-US" dirty="0" smtClean="0"/>
              <a:t>ITU</a:t>
            </a:r>
          </a:p>
          <a:p>
            <a:pPr lvl="3"/>
            <a:r>
              <a:rPr lang="en-US" dirty="0" smtClean="0"/>
              <a:t>Third JCA-SDN meeting (Geneva, 11 July 2014 – PM)</a:t>
            </a:r>
          </a:p>
          <a:p>
            <a:pPr lvl="4"/>
            <a:r>
              <a:rPr lang="en-CA" u="sng" dirty="0" smtClean="0">
                <a:hlinkClick r:id="rId3"/>
              </a:rPr>
              <a:t>http://www.itu.int/en/ITU-T/jca/sdn/Pages/default.aspx</a:t>
            </a:r>
            <a:endParaRPr lang="en-CA" u="sng" dirty="0" smtClean="0"/>
          </a:p>
          <a:p>
            <a:pPr lvl="4"/>
            <a:r>
              <a:rPr lang="en-CA" dirty="0" smtClean="0"/>
              <a:t>online participation possible</a:t>
            </a:r>
            <a:endParaRPr lang="en-US" dirty="0" smtClean="0"/>
          </a:p>
          <a:p>
            <a:pPr lvl="2"/>
            <a:r>
              <a:rPr lang="en-US" dirty="0" smtClean="0"/>
              <a:t>Archive of IEEE 802 SDN mailing list</a:t>
            </a:r>
          </a:p>
          <a:p>
            <a:pPr lvl="3"/>
            <a:r>
              <a:rPr lang="en-US" dirty="0" smtClean="0">
                <a:hlinkClick r:id="rId4"/>
              </a:rPr>
              <a:t>http://grouper.ieee.org/groups/802/OmniRANsg/email/</a:t>
            </a:r>
            <a:endParaRPr lang="en-US" dirty="0" smtClean="0"/>
          </a:p>
          <a:p>
            <a:pPr lvl="2"/>
            <a:r>
              <a:rPr lang="en-US" dirty="0" smtClean="0"/>
              <a:t>UCI Forum</a:t>
            </a:r>
          </a:p>
          <a:p>
            <a:pPr lvl="3"/>
            <a:r>
              <a:rPr lang="en-US" dirty="0" smtClean="0">
                <a:hlinkClick r:id="rId5"/>
              </a:rPr>
              <a:t>http://uciforum.wordpress.com/2014/05/16/uci-forum-advances-software-defined-networking-with-unified-communication-use-case/</a:t>
            </a:r>
            <a:endParaRPr lang="en-US" dirty="0" smtClean="0"/>
          </a:p>
          <a:p>
            <a:pPr lvl="3"/>
            <a:r>
              <a:rPr lang="en-US" dirty="0" smtClean="0">
                <a:hlinkClick r:id="rId6"/>
              </a:rPr>
              <a:t>http://ucif.org/Portals/0/documents/2014_02_27_Use_Case.pdf</a:t>
            </a:r>
            <a:endParaRPr lang="en-US" dirty="0" smtClean="0"/>
          </a:p>
          <a:p>
            <a:pPr lvl="2"/>
            <a:r>
              <a:rPr lang="en-US" dirty="0" smtClean="0"/>
              <a:t>Others</a:t>
            </a:r>
          </a:p>
          <a:p>
            <a:pPr lvl="1"/>
            <a:r>
              <a:rPr lang="en-US" dirty="0" smtClean="0"/>
              <a:t>Other topics</a:t>
            </a:r>
          </a:p>
          <a:p>
            <a:pPr lvl="3"/>
            <a:endParaRPr lang="en-US" dirty="0" smtClean="0"/>
          </a:p>
          <a:p>
            <a:pPr lvl="2">
              <a:buNone/>
            </a:pP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a:t>
            </a:r>
            <a:r>
              <a:rPr lang="en-US" sz="2800" i="1" dirty="0" smtClean="0"/>
              <a:t>UCI Forum Advances Software Defined Networking with Unified Communication Use Case”</a:t>
            </a:r>
            <a:endParaRPr lang="en-US" sz="2800" i="1" dirty="0"/>
          </a:p>
        </p:txBody>
      </p:sp>
      <p:sp>
        <p:nvSpPr>
          <p:cNvPr id="3" name="Content Placeholder 2"/>
          <p:cNvSpPr>
            <a:spLocks noGrp="1"/>
          </p:cNvSpPr>
          <p:nvPr>
            <p:ph idx="1"/>
          </p:nvPr>
        </p:nvSpPr>
        <p:spPr>
          <a:xfrm>
            <a:off x="457200" y="1371600"/>
            <a:ext cx="8229600" cy="5181600"/>
          </a:xfrm>
        </p:spPr>
        <p:txBody>
          <a:bodyPr>
            <a:noAutofit/>
          </a:bodyPr>
          <a:lstStyle/>
          <a:p>
            <a:pPr>
              <a:lnSpc>
                <a:spcPct val="85000"/>
              </a:lnSpc>
              <a:spcBef>
                <a:spcPts val="300"/>
              </a:spcBef>
            </a:pPr>
            <a:r>
              <a:rPr lang="en-US" sz="1400" dirty="0" smtClean="0"/>
              <a:t>SAN RAMON, Calif., May 15, 2014 – The Unified Communications Interoperability Forum (UCI Forum) today announced that it has released its first Unified Communication Software Defined Network (UC SDN) Use Case specification for automating Quality of Service (QoS). Developed by its newly formed UC SDN Task Group (TG), the specification describes in detail how a UC system can automate the programming of the network for proper treatment of voice, video and web conferencing.</a:t>
            </a:r>
          </a:p>
          <a:p>
            <a:pPr>
              <a:lnSpc>
                <a:spcPct val="85000"/>
              </a:lnSpc>
              <a:spcBef>
                <a:spcPts val="300"/>
              </a:spcBef>
            </a:pPr>
            <a:r>
              <a:rPr lang="en-US" sz="1400" dirty="0" smtClean="0"/>
              <a:t>This innovative approach removes the expensive and error prone manual administration of deploying QoS, thereby eliminating </a:t>
            </a:r>
            <a:r>
              <a:rPr lang="en-US" sz="1400" dirty="0" err="1" smtClean="0"/>
              <a:t>misconfiguration</a:t>
            </a:r>
            <a:r>
              <a:rPr lang="en-US" sz="1400" dirty="0" smtClean="0"/>
              <a:t>, configuration drift and increased cost of operations. All an operator has to do is specify a set of policies for voice, video and web conferencing and the UC systems will automatically program the network via a UC SDN North Bound Interface (NBI) to the desired QoS treatment. The specification details how to dynamically manage QoS, which involves four different use cases:</a:t>
            </a:r>
          </a:p>
          <a:p>
            <a:pPr marL="971550" lvl="1" indent="-514350">
              <a:lnSpc>
                <a:spcPct val="85000"/>
              </a:lnSpc>
              <a:spcBef>
                <a:spcPts val="300"/>
              </a:spcBef>
              <a:buFont typeface="+mj-lt"/>
              <a:buAutoNum type="arabicPeriod"/>
            </a:pPr>
            <a:r>
              <a:rPr lang="en-US" sz="1200" dirty="0" smtClean="0"/>
              <a:t>Dynamic Marking QoS: dynamically mark authorized voice and video traffic with the appropriate QoS markings.</a:t>
            </a:r>
          </a:p>
          <a:p>
            <a:pPr marL="971550" lvl="1" indent="-514350">
              <a:lnSpc>
                <a:spcPct val="85000"/>
              </a:lnSpc>
              <a:spcBef>
                <a:spcPts val="300"/>
              </a:spcBef>
              <a:buFont typeface="+mj-lt"/>
              <a:buAutoNum type="arabicPeriod"/>
            </a:pPr>
            <a:r>
              <a:rPr lang="en-US" sz="1200" dirty="0" smtClean="0"/>
              <a:t>Call Admission Control: prevent voice and video traffic from exceeding the available bandwidth capacity, and notify applications of changes in available bandwidth so they can adjust selected </a:t>
            </a:r>
            <a:r>
              <a:rPr lang="en-US" sz="1200" dirty="0" err="1" smtClean="0"/>
              <a:t>codecs</a:t>
            </a:r>
            <a:r>
              <a:rPr lang="en-US" sz="1200" dirty="0" smtClean="0"/>
              <a:t> (e.g. based on policies).</a:t>
            </a:r>
          </a:p>
          <a:p>
            <a:pPr marL="971550" lvl="1" indent="-514350">
              <a:lnSpc>
                <a:spcPct val="85000"/>
              </a:lnSpc>
              <a:spcBef>
                <a:spcPts val="300"/>
              </a:spcBef>
              <a:buFont typeface="+mj-lt"/>
              <a:buAutoNum type="arabicPeriod"/>
            </a:pPr>
            <a:r>
              <a:rPr lang="en-US" sz="1200" dirty="0" smtClean="0"/>
              <a:t>Dynamic Traffic Engineering of Bandwidth Capacity for each Class of Service: dynamically adjust the amount of bandwidth associated with various Classes of Service (</a:t>
            </a:r>
            <a:r>
              <a:rPr lang="en-US" sz="1200" dirty="0" err="1" smtClean="0"/>
              <a:t>CoS</a:t>
            </a:r>
            <a:r>
              <a:rPr lang="en-US" sz="1200" dirty="0" smtClean="0"/>
              <a:t>) to match bandwidth requirements of the corresponding applications.</a:t>
            </a:r>
          </a:p>
          <a:p>
            <a:pPr marL="971550" lvl="1" indent="-514350">
              <a:lnSpc>
                <a:spcPct val="85000"/>
              </a:lnSpc>
              <a:spcBef>
                <a:spcPts val="300"/>
              </a:spcBef>
              <a:buFont typeface="+mj-lt"/>
              <a:buAutoNum type="arabicPeriod"/>
            </a:pPr>
            <a:r>
              <a:rPr lang="en-US" sz="1200" dirty="0" smtClean="0"/>
              <a:t>Dynamic Traffic Engineering of Media Paths: route media along a path that is best able to meet performance requirements, rather than along the “default” least-cost path.</a:t>
            </a:r>
          </a:p>
          <a:p>
            <a:pPr>
              <a:lnSpc>
                <a:spcPct val="85000"/>
              </a:lnSpc>
              <a:spcBef>
                <a:spcPts val="300"/>
              </a:spcBef>
            </a:pPr>
            <a:r>
              <a:rPr lang="en-US" sz="1400" dirty="0" smtClean="0"/>
              <a:t>Version 1.0 of the specification focuses on dynamically marking QoS and can be downloaded here: </a:t>
            </a:r>
            <a:r>
              <a:rPr lang="en-US" sz="1400" dirty="0" smtClean="0">
                <a:hlinkClick r:id="rId2"/>
              </a:rPr>
              <a:t>http://ucif.org/Portals/0/documents/2014_02_27_Use_Case.pdf</a:t>
            </a:r>
            <a:r>
              <a:rPr lang="en-US" sz="1400" dirty="0" smtClean="0"/>
              <a:t>. Version 2.0, set for release later this year, will extend the specification to cover dynamic Traffic Engineering (TE) and Call Admission Control.</a:t>
            </a:r>
            <a:br>
              <a:rPr lang="en-US" sz="1400" dirty="0" smtClean="0"/>
            </a:br>
            <a:r>
              <a:rPr lang="en-US" sz="1400" dirty="0" smtClean="0"/>
              <a:t>Given that more and more customers demand UC to work correctly over Wi-Fi, the specification covers both wired and wireless networks, thereby improving the end user experience.</a:t>
            </a:r>
          </a:p>
          <a:p>
            <a:pPr>
              <a:lnSpc>
                <a:spcPct val="85000"/>
              </a:lnSpc>
              <a:spcBef>
                <a:spcPts val="300"/>
              </a:spcBef>
            </a:pPr>
            <a:endParaRPr lang="en-US"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ITU-T Liaison</a:t>
            </a:r>
            <a:br>
              <a:rPr lang="en-US" dirty="0" smtClean="0"/>
            </a:br>
            <a:r>
              <a:rPr lang="en-US" u="sng" dirty="0" smtClean="0">
                <a:hlinkClick r:id="rId2"/>
              </a:rPr>
              <a:t>http://www.ieee802.org/1/files/public/docs2014/liaison-ITUTSG15-LS114_229P-AnnN-0414.DOCX</a:t>
            </a:r>
            <a:endParaRPr lang="en-US" dirty="0" smtClean="0"/>
          </a:p>
          <a:p>
            <a:pPr lvl="1"/>
            <a:r>
              <a:rPr lang="en-US" dirty="0" smtClean="0"/>
              <a:t>An archive containing the referenced ITU-T specifications is available by</a:t>
            </a:r>
            <a:br>
              <a:rPr lang="en-US" dirty="0" smtClean="0"/>
            </a:br>
            <a:r>
              <a:rPr lang="en-US" u="sng" dirty="0" smtClean="0">
                <a:hlinkClick r:id="rId3"/>
              </a:rPr>
              <a:t>https://</a:t>
            </a:r>
            <a:r>
              <a:rPr lang="en-US" u="sng" dirty="0" smtClean="0">
                <a:hlinkClick r:id="rId3"/>
              </a:rPr>
              <a:t>mentor.ieee.org/omniran/dcn/14/omniran-14-0045-00-00TG-reference-archive-g-80xx-specs.zip</a:t>
            </a:r>
            <a:endParaRPr lang="en-US" u="sng" dirty="0" smtClean="0"/>
          </a:p>
          <a:p>
            <a:endParaRPr lang="en-GB" dirty="0" smtClean="0"/>
          </a:p>
          <a:p>
            <a:pPr>
              <a:buNone/>
            </a:pPr>
            <a:r>
              <a:rPr lang="en-GB" dirty="0" smtClean="0"/>
              <a:t>	</a:t>
            </a:r>
            <a:r>
              <a:rPr lang="en-GB" i="1" dirty="0" smtClean="0"/>
              <a:t>SG15 </a:t>
            </a:r>
            <a:r>
              <a:rPr lang="en-GB" i="1" dirty="0" smtClean="0"/>
              <a:t>has become aware of the IEEE 802.1 project “P802.1CF - Network reference model for IEEE 802 access network”. We note that IEEE 802.1 is considering referencing </a:t>
            </a:r>
            <a:r>
              <a:rPr lang="en-CA" i="1" dirty="0" smtClean="0"/>
              <a:t>ITU-T Rec. I.130</a:t>
            </a:r>
            <a:r>
              <a:rPr lang="en-GB" i="1" dirty="0" smtClean="0"/>
              <a:t> ‘Stage 2’ process </a:t>
            </a:r>
            <a:r>
              <a:rPr lang="en-CA" i="1" dirty="0" smtClean="0"/>
              <a:t>to provide a mapping of the existing IEEE 802 protocols to a functional network model and then use that model to develop an SDN abstraction of the IEEE 802 access network.  We suggest that you consider SG15 models. For Ethernet these include ITU-T G.8010, G.8021, G.8031, G.8032, G.8011, G.8012, G.8051 and G.8052.</a:t>
            </a:r>
            <a:endParaRPr lang="en-US" i="1" dirty="0" smtClean="0"/>
          </a:p>
          <a:p>
            <a:pPr>
              <a:buNone/>
            </a:pPr>
            <a:r>
              <a:rPr lang="en-CA" i="1" dirty="0" smtClean="0"/>
              <a:t>	In </a:t>
            </a:r>
            <a:r>
              <a:rPr lang="en-CA" i="1" dirty="0" smtClean="0"/>
              <a:t>SG15 we have been evaluating the application of SDN in the transport network for the past year and, at this meeting, have agreed to begin work on a Recommendation - </a:t>
            </a:r>
            <a:r>
              <a:rPr lang="en-US" i="1" dirty="0" err="1" smtClean="0"/>
              <a:t>G.asdtn</a:t>
            </a:r>
            <a:r>
              <a:rPr lang="en-US" i="1" dirty="0" smtClean="0"/>
              <a:t> Architecture for SDN control of transport networks. ITU-T </a:t>
            </a:r>
            <a:r>
              <a:rPr lang="en-US" i="1" dirty="0" err="1" smtClean="0"/>
              <a:t>G.asdtn</a:t>
            </a:r>
            <a:r>
              <a:rPr lang="en-US" i="1" dirty="0" smtClean="0"/>
              <a:t> will </a:t>
            </a:r>
            <a:r>
              <a:rPr lang="en-GB" i="1" dirty="0" smtClean="0"/>
              <a:t>describe the reference architecture for SDN control of transport networks applicable to both connection-oriented circuit and/or packet transport networks. The architecture will be described in terms of abstract components and interfaces that represent logical functions (abstract entities versus physical implementations).</a:t>
            </a:r>
            <a:endParaRPr lang="en-US" i="1" dirty="0" smtClean="0"/>
          </a:p>
          <a:p>
            <a:pPr>
              <a:buNone/>
            </a:pPr>
            <a:r>
              <a:rPr lang="en-GB" i="1" dirty="0" smtClean="0"/>
              <a:t>	Please </a:t>
            </a:r>
            <a:r>
              <a:rPr lang="en-GB" i="1" dirty="0" smtClean="0"/>
              <a:t>keep us informed on the progress of your work in IEEE 802.1</a:t>
            </a:r>
            <a:r>
              <a:rPr lang="en-GB" i="1" dirty="0" smtClean="0"/>
              <a:t>.</a:t>
            </a:r>
            <a:endParaRPr lang="en-US" i="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ITU-T G.80XX Specifications</a:t>
            </a:r>
            <a:endParaRPr lang="en-US" dirty="0"/>
          </a:p>
        </p:txBody>
      </p:sp>
      <p:sp>
        <p:nvSpPr>
          <p:cNvPr id="3" name="Content Placeholder 2"/>
          <p:cNvSpPr>
            <a:spLocks noGrp="1"/>
          </p:cNvSpPr>
          <p:nvPr>
            <p:ph idx="1"/>
          </p:nvPr>
        </p:nvSpPr>
        <p:spPr>
          <a:xfrm>
            <a:off x="457200" y="990600"/>
            <a:ext cx="8229600" cy="5562600"/>
          </a:xfrm>
        </p:spPr>
        <p:txBody>
          <a:bodyPr>
            <a:noAutofit/>
          </a:bodyPr>
          <a:lstStyle/>
          <a:p>
            <a:pPr marL="177800" indent="-177800">
              <a:lnSpc>
                <a:spcPct val="85000"/>
              </a:lnSpc>
              <a:spcBef>
                <a:spcPts val="200"/>
              </a:spcBef>
            </a:pPr>
            <a:r>
              <a:rPr lang="en-US" sz="900" dirty="0" smtClean="0"/>
              <a:t>G.8010: Architecture of Ethernet layer networks</a:t>
            </a:r>
          </a:p>
          <a:p>
            <a:pPr marL="355600" lvl="1" indent="-177800">
              <a:lnSpc>
                <a:spcPct val="85000"/>
              </a:lnSpc>
              <a:spcBef>
                <a:spcPts val="200"/>
              </a:spcBef>
            </a:pPr>
            <a:r>
              <a:rPr lang="en-US" sz="800" dirty="0" smtClean="0"/>
              <a:t>This Recommendation describes the functional architecture of Ethernet networks using the </a:t>
            </a:r>
            <a:r>
              <a:rPr lang="en-US" sz="800" dirty="0" err="1" smtClean="0"/>
              <a:t>modelling</a:t>
            </a:r>
            <a:r>
              <a:rPr lang="en-US" sz="800" dirty="0" smtClean="0"/>
              <a:t> methodology described in ITU-T </a:t>
            </a:r>
            <a:r>
              <a:rPr lang="en-US" sz="800" dirty="0" err="1" smtClean="0"/>
              <a:t>Recs</a:t>
            </a:r>
            <a:r>
              <a:rPr lang="en-US" sz="800" dirty="0" smtClean="0"/>
              <a:t> G.805 and G.809. The Ethernet network functionality is described from a network level viewpoint, taking into account an Ethernet network layered structure, client characteristic information, client/server layer associations, networking topology, and layer network functionality providing Ethernet signal transmission, multiplexing, routing, supervision, performance assessment, and network survivability. The functional architecture of the server layer networks used by the Ethernet network is not within the scope of this Recommendation. Such architectures are described in other ITU-T Recommendations or IETF RFCs.</a:t>
            </a:r>
          </a:p>
          <a:p>
            <a:pPr marL="355600" lvl="1" indent="-177800">
              <a:lnSpc>
                <a:spcPct val="85000"/>
              </a:lnSpc>
              <a:spcBef>
                <a:spcPts val="200"/>
              </a:spcBef>
            </a:pPr>
            <a:r>
              <a:rPr lang="en-US" sz="800" dirty="0" smtClean="0"/>
              <a:t>This Recommendation is based on the Ethernet specifications in IEEE Standards 802.1D-2003, 802.1Q-2003 and 802.3-2002, and developments of provider bridged networks. Furthermore, the architectural aspects of provider bridges currently being defined in IEEE P802.1ad task force are taken into account.</a:t>
            </a:r>
          </a:p>
          <a:p>
            <a:pPr marL="355600" lvl="1" indent="-177800">
              <a:lnSpc>
                <a:spcPct val="85000"/>
              </a:lnSpc>
              <a:spcBef>
                <a:spcPts val="200"/>
              </a:spcBef>
            </a:pPr>
            <a:r>
              <a:rPr lang="en-US" sz="800" dirty="0" smtClean="0"/>
              <a:t>This Recommendation defines the Ethernet maintenance entities, but the specific impact on the transport functions of connection monitoring in a connectionless layer network is not addressed. Ethernet network survivability is intended for inclusion in a future version.</a:t>
            </a:r>
          </a:p>
          <a:p>
            <a:pPr marL="355600" lvl="1" indent="-177800">
              <a:lnSpc>
                <a:spcPct val="85000"/>
              </a:lnSpc>
              <a:spcBef>
                <a:spcPts val="200"/>
              </a:spcBef>
            </a:pPr>
            <a:r>
              <a:rPr lang="en-US" sz="800" dirty="0" smtClean="0"/>
              <a:t>This Recommendation is the first of a series of Ethernet and Ethernet over Transport-related Recommendations. Other Recommendations in this series will address e.g., equipment, OAM, service, performance aspects.</a:t>
            </a:r>
          </a:p>
          <a:p>
            <a:pPr marL="177800" indent="-177800">
              <a:lnSpc>
                <a:spcPct val="85000"/>
              </a:lnSpc>
              <a:spcBef>
                <a:spcPts val="200"/>
              </a:spcBef>
            </a:pPr>
            <a:r>
              <a:rPr lang="en-US" sz="900" dirty="0" smtClean="0"/>
              <a:t>G.8011: Ethernet service characteristics</a:t>
            </a:r>
          </a:p>
          <a:p>
            <a:pPr marL="355600" lvl="1" indent="-177800">
              <a:lnSpc>
                <a:spcPct val="85000"/>
              </a:lnSpc>
              <a:spcBef>
                <a:spcPts val="200"/>
              </a:spcBef>
            </a:pPr>
            <a:r>
              <a:rPr lang="en-GB" sz="800" dirty="0" smtClean="0"/>
              <a:t>Recommendation ITU-T G.8011/Y.1307 describes a framework for defining network-oriented characteristics of Ethernet services that is aligned with MEF 10.2. The framework is based on the modelling of Ethernet layer networks described in Recommendation ITU-T G.8010/Y.1306. The attribute sets introduced in this framework, (Ethernet virtual connection (EVC), Ethernet connection (EC), user-to-network interface (UNI) and network‑</a:t>
            </a:r>
            <a:r>
              <a:rPr lang="en-GB" sz="800" dirty="0" err="1" smtClean="0"/>
              <a:t>to</a:t>
            </a:r>
            <a:r>
              <a:rPr lang="en-GB" sz="800" dirty="0" smtClean="0"/>
              <a:t>‑</a:t>
            </a:r>
            <a:r>
              <a:rPr lang="en-GB" sz="800" dirty="0" err="1" smtClean="0"/>
              <a:t>network</a:t>
            </a:r>
            <a:r>
              <a:rPr lang="en-GB" sz="800" dirty="0" smtClean="0"/>
              <a:t> interface (NNI)), are intended to be used to create numerous specific Ethernet services.</a:t>
            </a:r>
            <a:endParaRPr lang="en-US" sz="800" dirty="0" smtClean="0"/>
          </a:p>
          <a:p>
            <a:pPr marL="177800" indent="-177800">
              <a:lnSpc>
                <a:spcPct val="85000"/>
              </a:lnSpc>
              <a:spcBef>
                <a:spcPts val="200"/>
              </a:spcBef>
            </a:pPr>
            <a:r>
              <a:rPr lang="en-US" sz="900" dirty="0" smtClean="0"/>
              <a:t>G.8012: Ethernet UNI and Ethernet NNI</a:t>
            </a:r>
          </a:p>
          <a:p>
            <a:pPr marL="355600" lvl="1" indent="-177800">
              <a:lnSpc>
                <a:spcPct val="85000"/>
              </a:lnSpc>
              <a:spcBef>
                <a:spcPts val="200"/>
              </a:spcBef>
            </a:pPr>
            <a:r>
              <a:rPr lang="en-US" sz="800" dirty="0" smtClean="0"/>
              <a:t>This Recommendation specifies the Ethernet UNI and the Ethernet NNI. A set of physical Ethernet interfaces is defined for the Ethernet UNI and the Ethernet NNI. Further, a set of Ethernet over Transport interfaces are defined for the Ethernet NNI. The Ethernet over Transport NNI uses various server layer networks like ATM, OTH, PDH and SDH.</a:t>
            </a:r>
          </a:p>
          <a:p>
            <a:pPr marL="177800" indent="-177800">
              <a:lnSpc>
                <a:spcPct val="85000"/>
              </a:lnSpc>
              <a:spcBef>
                <a:spcPts val="200"/>
              </a:spcBef>
            </a:pPr>
            <a:r>
              <a:rPr lang="en-US" sz="900" dirty="0" smtClean="0"/>
              <a:t>G.8021: Characteristics of Ethernet transport network equipment functional blocks</a:t>
            </a:r>
          </a:p>
          <a:p>
            <a:pPr marL="355600" lvl="1" indent="-177800">
              <a:lnSpc>
                <a:spcPct val="85000"/>
              </a:lnSpc>
              <a:spcBef>
                <a:spcPts val="200"/>
              </a:spcBef>
            </a:pPr>
            <a:r>
              <a:rPr lang="en-GB" sz="800" dirty="0" smtClean="0"/>
              <a:t>Recommendation ITU-T G.8021/Y.1341 specifies both the functional components and the methodology that should be used in order to specify the Ethernet transport network functionality of network elements; it does not specify individual Ethernet transport network equipment.</a:t>
            </a:r>
            <a:endParaRPr lang="en-US" sz="800" dirty="0" smtClean="0"/>
          </a:p>
          <a:p>
            <a:pPr marL="177800" indent="-177800">
              <a:lnSpc>
                <a:spcPct val="85000"/>
              </a:lnSpc>
              <a:spcBef>
                <a:spcPts val="200"/>
              </a:spcBef>
            </a:pPr>
            <a:r>
              <a:rPr lang="en-US" sz="900" dirty="0" smtClean="0"/>
              <a:t>G.8031: Ethernet linear protection switching</a:t>
            </a:r>
          </a:p>
          <a:p>
            <a:pPr marL="355600" lvl="1" indent="-177800">
              <a:lnSpc>
                <a:spcPct val="85000"/>
              </a:lnSpc>
              <a:spcBef>
                <a:spcPts val="200"/>
              </a:spcBef>
            </a:pPr>
            <a:r>
              <a:rPr lang="en-GB" sz="800" dirty="0" smtClean="0"/>
              <a:t>Recommendation ITU-T G.8031/Y.1342 describes the specifics of linear protection switching for Ethernet VLAN signals. Included are details pertaining to ETH linear protection characteristics, architectures, and the APS protocol. The protection scheme considered in this Recommendation is:</a:t>
            </a:r>
            <a:endParaRPr lang="en-US" sz="800" dirty="0" smtClean="0"/>
          </a:p>
          <a:p>
            <a:pPr marL="542925" lvl="2" indent="-187325">
              <a:lnSpc>
                <a:spcPct val="85000"/>
              </a:lnSpc>
              <a:spcBef>
                <a:spcPts val="200"/>
              </a:spcBef>
            </a:pPr>
            <a:r>
              <a:rPr lang="en-GB" sz="700" dirty="0" smtClean="0"/>
              <a:t>VLAN-based Ethernet </a:t>
            </a:r>
            <a:r>
              <a:rPr lang="en-GB" sz="700" dirty="0" err="1" smtClean="0"/>
              <a:t>subnetwork</a:t>
            </a:r>
            <a:r>
              <a:rPr lang="en-GB" sz="700" dirty="0" smtClean="0"/>
              <a:t> connection linear protection with </a:t>
            </a:r>
            <a:r>
              <a:rPr lang="en-GB" sz="700" dirty="0" err="1" smtClean="0"/>
              <a:t>sublayer</a:t>
            </a:r>
            <a:r>
              <a:rPr lang="en-GB" sz="700" dirty="0" smtClean="0"/>
              <a:t> monitoring.</a:t>
            </a:r>
            <a:endParaRPr lang="en-US" sz="700" dirty="0" smtClean="0"/>
          </a:p>
          <a:p>
            <a:pPr marL="177800" indent="-177800">
              <a:lnSpc>
                <a:spcPct val="85000"/>
              </a:lnSpc>
              <a:spcBef>
                <a:spcPts val="200"/>
              </a:spcBef>
            </a:pPr>
            <a:r>
              <a:rPr lang="en-US" sz="900" dirty="0" smtClean="0"/>
              <a:t>G.8032: Ethernet ring protection switching</a:t>
            </a:r>
            <a:endParaRPr lang="en-US" sz="900" b="1" dirty="0" smtClean="0"/>
          </a:p>
          <a:p>
            <a:pPr marL="355600" lvl="1" indent="-177800">
              <a:lnSpc>
                <a:spcPct val="85000"/>
              </a:lnSpc>
              <a:spcBef>
                <a:spcPts val="200"/>
              </a:spcBef>
            </a:pPr>
            <a:r>
              <a:rPr lang="en-GB" sz="800" dirty="0" smtClean="0"/>
              <a:t>Recommendation ITU-T G.8032/Y.1344 defines the automatic protection switching (APS) protocol and protection switching mechanisms for ETH layer Ethernet ring topologies. Included are details pertaining to Ethernet ring protection characteristics, architectures and the ring APS (R-APS) protocol.</a:t>
            </a:r>
            <a:endParaRPr lang="en-US" sz="800" dirty="0" smtClean="0"/>
          </a:p>
          <a:p>
            <a:pPr marL="177800" indent="-177800">
              <a:lnSpc>
                <a:spcPct val="85000"/>
              </a:lnSpc>
              <a:spcBef>
                <a:spcPts val="200"/>
              </a:spcBef>
            </a:pPr>
            <a:r>
              <a:rPr lang="en-US" sz="900" dirty="0" smtClean="0"/>
              <a:t>G.8051: Management aspects of the Ethernet Transport capable network element</a:t>
            </a:r>
          </a:p>
          <a:p>
            <a:pPr marL="355600" lvl="1" indent="-177800">
              <a:lnSpc>
                <a:spcPct val="85000"/>
              </a:lnSpc>
              <a:spcBef>
                <a:spcPts val="200"/>
              </a:spcBef>
            </a:pPr>
            <a:r>
              <a:rPr lang="en-GB" sz="800" dirty="0" smtClean="0"/>
              <a:t>Recommendation ITU-T G.8051/Y.1345 addresses management aspects of the Ethernet transport network element containing transport functions of one or more of the layer networks of the Ethernet transport network. The management of the Ethernet layer networks is separable from that of its client layer networks so that the same means of management can be used regardless of the client. The management functions for fault management, configuration management, performance monitoring, and security management are specified.</a:t>
            </a:r>
            <a:endParaRPr lang="en-US" sz="800" dirty="0" smtClean="0"/>
          </a:p>
          <a:p>
            <a:pPr marL="355600" lvl="1" indent="-177800">
              <a:lnSpc>
                <a:spcPct val="85000"/>
              </a:lnSpc>
              <a:spcBef>
                <a:spcPts val="200"/>
              </a:spcBef>
            </a:pPr>
            <a:r>
              <a:rPr lang="en-GB" sz="800" dirty="0" smtClean="0"/>
              <a:t>The 2009 Revision of this Recommendation has added the management of additional transport functions that have been introduced in the 2009 Revision of Recommendation ITU‑T G.8021/Y.1341.</a:t>
            </a:r>
            <a:endParaRPr lang="en-US" sz="800" dirty="0" smtClean="0"/>
          </a:p>
          <a:p>
            <a:pPr marL="355600" lvl="1" indent="-177800">
              <a:lnSpc>
                <a:spcPct val="85000"/>
              </a:lnSpc>
              <a:spcBef>
                <a:spcPts val="200"/>
              </a:spcBef>
            </a:pPr>
            <a:r>
              <a:rPr lang="en-GB" sz="800" dirty="0" smtClean="0"/>
              <a:t>The 2013 revision of this Recommendation has added the management of additional functions, including: client signal fail (CSF); proactive loss measurement using loss measurement message/loss measurement reply (LMM/LMR); proactive delay measurement using delay measurement message/delay measurement reply (DMM/DMR) and one-way delay measurement (1DM); synthetic loss measurement using synthetic loss message/synthetic loss reply (SLM/SLR) and one-way synthetic loss measurement (1SL) (proactive and on-demand); performance management (PM) requirements on protocol data unit (PDU) generation type, message period, measurement interval, repetition period, start time, stop time and session duration; and PM data collection requirements.</a:t>
            </a:r>
            <a:endParaRPr lang="en-US" sz="800" dirty="0" smtClean="0"/>
          </a:p>
          <a:p>
            <a:pPr marL="177800" indent="-177800">
              <a:lnSpc>
                <a:spcPct val="85000"/>
              </a:lnSpc>
              <a:spcBef>
                <a:spcPts val="200"/>
              </a:spcBef>
            </a:pPr>
            <a:r>
              <a:rPr lang="en-US" sz="900" dirty="0" smtClean="0"/>
              <a:t>G.8052: Protocol-neutral management information model for the Ethernet Transport capable network element</a:t>
            </a:r>
          </a:p>
          <a:p>
            <a:pPr marL="355600" lvl="1" indent="-177800">
              <a:lnSpc>
                <a:spcPct val="85000"/>
              </a:lnSpc>
              <a:spcBef>
                <a:spcPts val="200"/>
              </a:spcBef>
            </a:pPr>
            <a:r>
              <a:rPr lang="en-GB" sz="800" dirty="0" smtClean="0"/>
              <a:t>Recommendation ITU-T G.8052/Y.1346 contains the protocol-neutral unified modelling language (UML) model for Ethernet transport capable network element management.</a:t>
            </a:r>
            <a:r>
              <a:rPr lang="en-US" sz="800" dirty="0" smtClean="0"/>
              <a:t> </a:t>
            </a:r>
            <a:r>
              <a:rPr lang="en-GB" sz="800" dirty="0" smtClean="0"/>
              <a:t>This Recommendation includes an electronic attachment containing the UML model file in the HTML format</a:t>
            </a:r>
            <a:r>
              <a:rPr lang="en-GB" sz="800" dirty="0" smtClean="0"/>
              <a:t>.</a:t>
            </a:r>
            <a:endParaRPr lang="en-US" sz="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Contributions to P802.1CF</a:t>
            </a:r>
          </a:p>
          <a:p>
            <a:pPr lvl="1"/>
            <a:r>
              <a:rPr lang="en-US" dirty="0" err="1" smtClean="0"/>
              <a:t>ToC</a:t>
            </a:r>
            <a:r>
              <a:rPr lang="en-US" dirty="0" smtClean="0"/>
              <a:t> Refinements</a:t>
            </a:r>
            <a:br>
              <a:rPr lang="en-US" dirty="0" smtClean="0"/>
            </a:br>
            <a:r>
              <a:rPr lang="en-US" dirty="0" smtClean="0">
                <a:hlinkClick r:id="rId2"/>
              </a:rPr>
              <a:t>https://mentor.ieee.org/omniran/dcn/14/omniran-14-0044-00-CF00-toc-refinement-suggestions.pptx</a:t>
            </a:r>
            <a:endParaRPr lang="en-US" dirty="0" smtClean="0"/>
          </a:p>
          <a:p>
            <a:r>
              <a:rPr lang="en-US" dirty="0" smtClean="0"/>
              <a:t>Preparation of July F2F meeting</a:t>
            </a:r>
          </a:p>
          <a:p>
            <a:pPr lvl="1"/>
            <a:r>
              <a:rPr lang="en-US" dirty="0" smtClean="0"/>
              <a:t>Schedules</a:t>
            </a:r>
          </a:p>
          <a:p>
            <a:pPr lvl="1"/>
            <a:r>
              <a:rPr lang="en-US" dirty="0" smtClean="0"/>
              <a:t>Wireless SDN </a:t>
            </a:r>
            <a:r>
              <a:rPr lang="en-US" dirty="0" err="1" smtClean="0"/>
              <a:t>BoF</a:t>
            </a:r>
            <a:endParaRPr lang="en-US" dirty="0" smtClean="0"/>
          </a:p>
          <a:p>
            <a:pPr lvl="1"/>
            <a:r>
              <a:rPr lang="en-US" dirty="0" smtClean="0"/>
              <a:t>Agenda proposal</a:t>
            </a:r>
          </a:p>
          <a:p>
            <a:r>
              <a:rPr lang="en-US" dirty="0" smtClean="0"/>
              <a:t>AOB</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2828112861"/>
              </p:ext>
            </p:extLst>
          </p:nvPr>
        </p:nvGraphicFramePr>
        <p:xfrm>
          <a:off x="381000" y="1294825"/>
          <a:ext cx="8305800" cy="5334575"/>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7/14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7/15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7/16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7/17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7/18</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en-US" sz="1200" dirty="0" smtClean="0"/>
                        <a:t>EC Opening Plenary</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507453">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43679">
                <a:tc rowSpan="2">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82550" indent="-8255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bg1"/>
                    </a:solidFill>
                  </a:tcPr>
                </a:tc>
                <a:tc rowSpan="2">
                  <a:txBody>
                    <a:bodyPr/>
                    <a:lstStyle/>
                    <a:p>
                      <a:pPr marL="85725" indent="-85725">
                        <a:buFont typeface="Arial" pitchFamily="34" charset="0"/>
                        <a:buChar char="•"/>
                      </a:pPr>
                      <a:endParaRPr lang="en-US" sz="1200" dirty="0"/>
                    </a:p>
                  </a:txBody>
                  <a:tcPr marL="36000" marR="36000" marT="36000" marB="36000">
                    <a:solidFill>
                      <a:schemeClr val="bg1"/>
                    </a:solidFill>
                  </a:tcPr>
                </a:tc>
              </a:tr>
              <a:tr h="683887">
                <a:tc vMerge="1">
                  <a:txBody>
                    <a:bodyPr/>
                    <a:lstStyle/>
                    <a:p>
                      <a:endParaRPr lang="en-US"/>
                    </a:p>
                  </a:txBody>
                  <a:tcPr/>
                </a:tc>
                <a:tc rowSpan="2">
                  <a:txBody>
                    <a:bodyPr/>
                    <a:lstStyle/>
                    <a:p>
                      <a:pPr marL="0" indent="0">
                        <a:buFont typeface="Arial" panose="020B0604020202020204" pitchFamily="34" charset="0"/>
                        <a:buNone/>
                      </a:pPr>
                      <a:r>
                        <a:rPr lang="en-US" sz="1200" dirty="0" smtClean="0"/>
                        <a:t>802.1</a:t>
                      </a:r>
                      <a:r>
                        <a:rPr lang="en-US" sz="1200" baseline="0" dirty="0" smtClean="0"/>
                        <a:t> Opening Plenary</a:t>
                      </a:r>
                      <a:endParaRPr lang="en-US" sz="1200" dirty="0"/>
                    </a:p>
                  </a:txBody>
                  <a:tcPr marL="36000" marR="36000" marT="36000" marB="36000">
                    <a:solidFill>
                      <a:schemeClr val="accent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09721">
                <a:tc rowSpan="3">
                  <a:txBody>
                    <a:bodyPr/>
                    <a:lstStyle/>
                    <a:p>
                      <a:pPr algn="ctr"/>
                      <a:endParaRPr lang="en-US" sz="1500" dirty="0"/>
                    </a:p>
                  </a:txBody>
                  <a:tcPr marL="0" marR="0" marT="0" marB="0">
                    <a:solidFill>
                      <a:schemeClr val="bg1"/>
                    </a:solidFill>
                  </a:tcPr>
                </a:tc>
                <a:tc vMerge="1">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0">
                <a:tc vMerge="1">
                  <a:txBody>
                    <a:bodyPr/>
                    <a:lstStyle/>
                    <a:p>
                      <a:endParaRPr lang="en-US"/>
                    </a:p>
                  </a:txBody>
                  <a:tcPr/>
                </a:tc>
                <a:tc rowSpan="2">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EC Closing</a:t>
                      </a:r>
                      <a:r>
                        <a:rPr lang="en-US" sz="1200" baseline="0" dirty="0" smtClean="0"/>
                        <a:t> Plenary</a:t>
                      </a:r>
                      <a:endParaRPr lang="en-US" sz="1200" dirty="0"/>
                    </a:p>
                  </a:txBody>
                  <a:tcPr marL="36000" marR="36000" marT="36000" marB="36000">
                    <a:solidFill>
                      <a:schemeClr val="bg1">
                        <a:lumMod val="85000"/>
                      </a:schemeClr>
                    </a:solidFill>
                  </a:tcPr>
                </a:tc>
              </a:tr>
              <a:tr h="205906">
                <a:tc rowSpan="2">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pPr marL="85725" indent="-85725">
                        <a:buFont typeface="Arial" panose="020B0604020202020204" pitchFamily="34" charset="0"/>
                        <a:buNone/>
                      </a:pPr>
                      <a:endParaRPr lang="en-US" sz="1200" dirty="0"/>
                    </a:p>
                  </a:txBody>
                  <a:tcPr marL="36000" marR="36000" marT="36000" marB="36000">
                    <a:noFill/>
                  </a:tcPr>
                </a:tc>
                <a:tc rowSpan="4">
                  <a:txBody>
                    <a:bodyPr/>
                    <a:lstStyle/>
                    <a:p>
                      <a:r>
                        <a:rPr lang="en-US" sz="1200" dirty="0" smtClean="0"/>
                        <a:t>802.1 Closing Plenary</a:t>
                      </a:r>
                      <a:endParaRPr lang="en-US" sz="1200" dirty="0"/>
                    </a:p>
                  </a:txBody>
                  <a:tcPr marL="36000" marR="36000" marT="36000" marB="36000">
                    <a:solidFill>
                      <a:schemeClr val="accent1"/>
                    </a:solidFill>
                  </a:tcPr>
                </a:tc>
                <a:tc vMerge="1">
                  <a:txBody>
                    <a:bodyPr/>
                    <a:lstStyle/>
                    <a:p>
                      <a:endParaRPr lang="en-US" sz="1200" dirty="0"/>
                    </a:p>
                  </a:txBody>
                  <a:tcPr marL="36000" marR="36000" marT="36000" marB="36000">
                    <a:solidFill>
                      <a:schemeClr val="bg2">
                        <a:lumMod val="75000"/>
                      </a:schemeClr>
                    </a:solidFill>
                  </a:tcPr>
                </a:tc>
              </a:tr>
              <a:tr h="462911">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OmniRAN</a:t>
                      </a:r>
                    </a:p>
                    <a:p>
                      <a:endParaRPr lang="en-US" sz="1200" dirty="0"/>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endParaRPr lang="en-US" sz="400" dirty="0"/>
                    </a:p>
                  </a:txBody>
                  <a:tcPr marL="36000" marR="36000" marT="36000" marB="36000">
                    <a:solidFill>
                      <a:schemeClr val="bg2">
                        <a:lumMod val="75000"/>
                      </a:schemeClr>
                    </a:solidFill>
                  </a:tcPr>
                </a:tc>
              </a:tr>
              <a:tr h="86754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Wireless SDN </a:t>
                      </a:r>
                      <a:r>
                        <a:rPr lang="en-US" sz="1200" dirty="0" err="1" smtClean="0"/>
                        <a:t>BoF</a:t>
                      </a:r>
                      <a:endParaRPr lang="en-US" sz="1200" dirty="0" smtClean="0"/>
                    </a:p>
                    <a:p>
                      <a:r>
                        <a:rPr lang="en-US" sz="1200" dirty="0" smtClean="0"/>
                        <a:t>(joint</a:t>
                      </a:r>
                      <a:r>
                        <a:rPr lang="en-US" sz="1200" baseline="0" dirty="0" smtClean="0"/>
                        <a:t> with 802.16)</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1">
                        <a:lumMod val="75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r>
                        <a:rPr lang="en-US" sz="1200" dirty="0" smtClean="0"/>
                        <a:t>Tutorials</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r>
                        <a:rPr lang="en-US" sz="1200" dirty="0" smtClean="0"/>
                        <a:t>Emerging Applications</a:t>
                      </a:r>
                      <a:r>
                        <a:rPr lang="en-US" sz="1200" baseline="0" dirty="0" smtClean="0"/>
                        <a:t> </a:t>
                      </a:r>
                      <a:r>
                        <a:rPr lang="en-US" sz="1200" baseline="0" dirty="0" err="1" smtClean="0"/>
                        <a:t>BoF</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xmlns="" val="1688770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Wireless SDN </a:t>
            </a:r>
            <a:r>
              <a:rPr lang="en-US" dirty="0" err="1" smtClean="0"/>
              <a:t>BoF</a:t>
            </a:r>
            <a:r>
              <a:rPr lang="en-US" dirty="0" smtClean="0"/>
              <a:t/>
            </a:r>
            <a:br>
              <a:rPr lang="en-US" dirty="0" smtClean="0"/>
            </a:br>
            <a:r>
              <a:rPr lang="en-US" sz="2400" dirty="0" smtClean="0"/>
              <a:t>Tuesday, July 15</a:t>
            </a:r>
            <a:r>
              <a:rPr lang="en-US" sz="2400" baseline="30000" dirty="0" smtClean="0"/>
              <a:t>th</a:t>
            </a:r>
            <a:r>
              <a:rPr lang="en-US" sz="2400" dirty="0" smtClean="0"/>
              <a:t>, 16:00-18:00, Room: </a:t>
            </a:r>
            <a:r>
              <a:rPr lang="en-US" sz="2400" dirty="0" err="1" smtClean="0"/>
              <a:t>Gaslamp</a:t>
            </a:r>
            <a:r>
              <a:rPr lang="en-US" sz="2400" dirty="0" smtClean="0"/>
              <a:t> CD </a:t>
            </a:r>
            <a:endParaRPr lang="en-US" dirty="0"/>
          </a:p>
        </p:txBody>
      </p:sp>
      <p:sp>
        <p:nvSpPr>
          <p:cNvPr id="4" name="Content Placeholder 3"/>
          <p:cNvSpPr>
            <a:spLocks noGrp="1"/>
          </p:cNvSpPr>
          <p:nvPr>
            <p:ph idx="1"/>
          </p:nvPr>
        </p:nvSpPr>
        <p:spPr/>
        <p:txBody>
          <a:bodyPr>
            <a:normAutofit fontScale="70000" lnSpcReduction="20000"/>
          </a:bodyPr>
          <a:lstStyle/>
          <a:p>
            <a:r>
              <a:rPr lang="en-US" dirty="0" smtClean="0"/>
              <a:t>Following the "Wireless SDN" </a:t>
            </a:r>
            <a:r>
              <a:rPr lang="en-US" dirty="0" err="1" smtClean="0"/>
              <a:t>BoF</a:t>
            </a:r>
            <a:r>
              <a:rPr lang="en-US" dirty="0" smtClean="0"/>
              <a:t> meeting at the January Wireless Interim, and its successor at the March 802 Plenary, we are organizing yet another such meeting for the July 802 Plenary. This will be a joint meeting of the IEEE 802.1 OmniRAN TG and the IEEE 802.16 WG, held in one two-hour slot. Contributions are welcome, as are further discussions on this list regarding the subject matter. You may submit contributions via the Mentor server facility of either OmniRAN or IEEE 802.16. For more information, contact:</a:t>
            </a:r>
            <a:br>
              <a:rPr lang="en-US" dirty="0" smtClean="0"/>
            </a:br>
            <a:r>
              <a:rPr lang="en-US" dirty="0" smtClean="0"/>
              <a:t/>
            </a:r>
            <a:br>
              <a:rPr lang="en-US" dirty="0" smtClean="0"/>
            </a:br>
            <a:r>
              <a:rPr lang="en-US" dirty="0" smtClean="0"/>
              <a:t>Max Riegel, Chair, OmniRAN TG</a:t>
            </a:r>
            <a:br>
              <a:rPr lang="en-US" dirty="0" smtClean="0"/>
            </a:br>
            <a:r>
              <a:rPr lang="en-US" dirty="0" smtClean="0"/>
              <a:t>Roger Marks, Chair, 802.16 WG</a:t>
            </a:r>
          </a:p>
          <a:p>
            <a:endParaRPr lang="en-US" dirty="0" smtClean="0"/>
          </a:p>
          <a:p>
            <a:r>
              <a:rPr lang="en-US" dirty="0" smtClean="0"/>
              <a:t>Please upload contributions to the OmniRAN file space on mentor tagged by ‘Wireless SDN </a:t>
            </a:r>
            <a:r>
              <a:rPr lang="en-US" dirty="0" err="1" smtClean="0"/>
              <a:t>BoF</a:t>
            </a:r>
            <a:r>
              <a:rPr lang="en-US" dirty="0" smtClean="0"/>
              <a:t>’</a:t>
            </a:r>
            <a:br>
              <a:rPr lang="en-US" dirty="0" smtClean="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July ‘14 session</a:t>
            </a:r>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r>
              <a:rPr lang="en-US" dirty="0" smtClean="0"/>
              <a:t>Approval of minutes</a:t>
            </a:r>
          </a:p>
          <a:p>
            <a:r>
              <a:rPr lang="en-US" dirty="0" smtClean="0"/>
              <a:t>Reports</a:t>
            </a:r>
          </a:p>
          <a:p>
            <a:r>
              <a:rPr lang="en-US" dirty="0" smtClean="0"/>
              <a:t>P802.1CF contributions</a:t>
            </a:r>
          </a:p>
          <a:p>
            <a:pPr lvl="1"/>
            <a:r>
              <a:rPr lang="en-US" dirty="0" err="1" smtClean="0"/>
              <a:t>ToC</a:t>
            </a:r>
            <a:endParaRPr lang="en-US" dirty="0" smtClean="0"/>
          </a:p>
          <a:p>
            <a:pPr lvl="1"/>
            <a:r>
              <a:rPr lang="en-US" dirty="0" smtClean="0"/>
              <a:t>Network reference model</a:t>
            </a:r>
          </a:p>
          <a:p>
            <a:pPr lvl="1"/>
            <a:r>
              <a:rPr lang="en-US" dirty="0" smtClean="0"/>
              <a:t>Functional design and decomposition</a:t>
            </a:r>
          </a:p>
          <a:p>
            <a:pPr lvl="1"/>
            <a:r>
              <a:rPr lang="en-US" dirty="0" smtClean="0"/>
              <a:t>SDN Abstraction</a:t>
            </a:r>
          </a:p>
          <a:p>
            <a:r>
              <a:rPr lang="en-US" dirty="0" smtClean="0"/>
              <a:t>OmniRAN organizational issues</a:t>
            </a:r>
          </a:p>
          <a:p>
            <a:r>
              <a:rPr lang="en-US" dirty="0" smtClean="0"/>
              <a:t>ITU-T Liaison response</a:t>
            </a:r>
          </a:p>
          <a:p>
            <a:r>
              <a:rPr lang="en-US" dirty="0" smtClean="0"/>
              <a:t>Location of September 2014 interim meeting</a:t>
            </a:r>
          </a:p>
          <a:p>
            <a:r>
              <a:rPr lang="en-US" dirty="0" smtClean="0"/>
              <a:t>Conference calls until Nov 2014 session</a:t>
            </a:r>
          </a:p>
          <a:p>
            <a:r>
              <a:rPr lang="en-US" dirty="0" smtClean="0"/>
              <a:t>Status report to IEEE 802 WGs</a:t>
            </a:r>
          </a:p>
          <a:p>
            <a:r>
              <a:rPr lang="en-US" dirty="0" smtClean="0"/>
              <a:t>Motions to the 802.1 closing plenary</a:t>
            </a:r>
          </a:p>
          <a:p>
            <a:r>
              <a:rPr lang="en-US" dirty="0" smtClean="0"/>
              <a:t>AOB</a:t>
            </a:r>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p:txBody>
          <a:bodyPr>
            <a:normAutofit fontScale="62500" lnSpcReduction="20000"/>
          </a:bodyPr>
          <a:lstStyle/>
          <a:p>
            <a:r>
              <a:rPr lang="en-GB" dirty="0" smtClean="0"/>
              <a:t>Wednesday</a:t>
            </a:r>
            <a:r>
              <a:rPr lang="en-GB" dirty="0"/>
              <a:t>, </a:t>
            </a:r>
            <a:r>
              <a:rPr lang="en-US" dirty="0" smtClean="0"/>
              <a:t>July 2</a:t>
            </a:r>
            <a:r>
              <a:rPr lang="en-US" baseline="30000" dirty="0" smtClean="0"/>
              <a:t>nd</a:t>
            </a:r>
            <a:r>
              <a:rPr lang="en-US" dirty="0" smtClean="0"/>
              <a:t>, 2014 at 10:00-11:30am ET</a:t>
            </a:r>
          </a:p>
          <a:p>
            <a:endParaRPr lang="en-US" dirty="0" smtClean="0"/>
          </a:p>
          <a:p>
            <a:r>
              <a:rPr lang="en-US" dirty="0" err="1" smtClean="0"/>
              <a:t>WebEX</a:t>
            </a:r>
            <a:r>
              <a:rPr lang="en-US" dirty="0" smtClean="0"/>
              <a:t>:</a:t>
            </a:r>
          </a:p>
          <a:p>
            <a:pPr lvl="1"/>
            <a:r>
              <a:rPr lang="en-US" dirty="0" smtClean="0"/>
              <a:t>Meeting Number: 703 150 141</a:t>
            </a:r>
          </a:p>
          <a:p>
            <a:pPr lvl="1"/>
            <a:r>
              <a:rPr lang="en-US" dirty="0" smtClean="0"/>
              <a:t>Meeting Password: OmniRAN</a:t>
            </a:r>
          </a:p>
          <a:p>
            <a:pPr lvl="1"/>
            <a:r>
              <a:rPr lang="en-US" dirty="0" smtClean="0"/>
              <a:t>To join this meeting</a:t>
            </a:r>
          </a:p>
          <a:p>
            <a:pPr lvl="2"/>
            <a:r>
              <a:rPr lang="en-US" dirty="0" smtClean="0"/>
              <a:t>1. Go to </a:t>
            </a:r>
            <a:br>
              <a:rPr lang="en-US" dirty="0" smtClean="0"/>
            </a:br>
            <a:r>
              <a:rPr lang="en-US" u="sng" dirty="0" smtClean="0">
                <a:hlinkClick r:id="rId3"/>
              </a:rPr>
              <a:t>https://nsn.webex.com/nsn/j.php?J=703150141&amp;PW=NZDEwOGIxNmMy</a:t>
            </a:r>
            <a:endParaRPr lang="en-US" dirty="0" smtClean="0"/>
          </a:p>
          <a:p>
            <a:pPr lvl="2"/>
            <a:r>
              <a:rPr lang="en-US" dirty="0" smtClean="0"/>
              <a:t>2. Enter the meeting password: OmniRAN</a:t>
            </a:r>
          </a:p>
          <a:p>
            <a:pPr lvl="2"/>
            <a:r>
              <a:rPr lang="en-US" dirty="0" smtClean="0"/>
              <a:t>3. Click "Join Now".</a:t>
            </a:r>
          </a:p>
          <a:p>
            <a:pPr lvl="2"/>
            <a:r>
              <a:rPr lang="en-US" dirty="0" smtClean="0"/>
              <a:t>4. Follow the instructions that appear on your screen.</a:t>
            </a:r>
          </a:p>
          <a:p>
            <a:endParaRPr lang="en-US" dirty="0" smtClean="0"/>
          </a:p>
          <a:p>
            <a:r>
              <a:rPr lang="en-US" dirty="0" smtClean="0"/>
              <a:t>Teleconference information</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p:txBody>
          <a:bodyPr>
            <a:normAutofit fontScale="70000" lnSpcReduction="20000"/>
          </a:bodyPr>
          <a:lstStyle/>
          <a:p>
            <a:r>
              <a:rPr lang="en-US" dirty="0" smtClean="0"/>
              <a:t>Agenda bashing</a:t>
            </a:r>
          </a:p>
          <a:p>
            <a:r>
              <a:rPr lang="en-US" dirty="0" smtClean="0"/>
              <a:t>Approval of minutes</a:t>
            </a:r>
          </a:p>
          <a:p>
            <a:r>
              <a:rPr lang="en-US" dirty="0" smtClean="0"/>
              <a:t>Reports</a:t>
            </a:r>
          </a:p>
          <a:p>
            <a:r>
              <a:rPr lang="en-US" dirty="0" smtClean="0"/>
              <a:t>ITU-T Liaison</a:t>
            </a:r>
            <a:br>
              <a:rPr lang="en-US" dirty="0" smtClean="0"/>
            </a:br>
            <a:r>
              <a:rPr lang="en-US" dirty="0" smtClean="0"/>
              <a:t> </a:t>
            </a:r>
            <a:r>
              <a:rPr lang="en-US" u="sng" dirty="0" smtClean="0">
                <a:hlinkClick r:id="rId3"/>
              </a:rPr>
              <a:t>http://www.ieee802.org/1/files/public/docs2014/liaison-ITUTSG15-LS114_229P-AnnN-0414.DOCX</a:t>
            </a:r>
            <a:endParaRPr lang="en-US" dirty="0" smtClean="0"/>
          </a:p>
          <a:p>
            <a:pPr lvl="1"/>
            <a:r>
              <a:rPr lang="en-US" dirty="0" smtClean="0"/>
              <a:t>An archive containing the referenced ITU-T specifications is available by</a:t>
            </a:r>
            <a:br>
              <a:rPr lang="en-US" dirty="0" smtClean="0"/>
            </a:br>
            <a:r>
              <a:rPr lang="en-US" u="sng" dirty="0" smtClean="0">
                <a:hlinkClick r:id="rId4"/>
              </a:rPr>
              <a:t>https://mentor.ieee.org/omniran/dcn/14/omniran-14-0045-00-00TG-reference-archive-g-80xx-specs.zip</a:t>
            </a:r>
            <a:endParaRPr lang="en-US" dirty="0" smtClean="0"/>
          </a:p>
          <a:p>
            <a:r>
              <a:rPr lang="en-US" dirty="0" smtClean="0"/>
              <a:t>Contributions to P802.1CF</a:t>
            </a:r>
          </a:p>
          <a:p>
            <a:r>
              <a:rPr lang="en-US" dirty="0" smtClean="0"/>
              <a:t>Preparation of July F2F meeting</a:t>
            </a:r>
          </a:p>
          <a:p>
            <a:r>
              <a:rPr lang="en-US" dirty="0" smtClean="0"/>
              <a:t>AOB</a:t>
            </a:r>
            <a:br>
              <a:rPr lang="en-US" dirty="0" smtClean="0"/>
            </a:b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a:t>
            </a:r>
          </a:p>
          <a:p>
            <a:r>
              <a:rPr lang="en-GB" sz="2400" dirty="0" smtClean="0"/>
              <a:t>Minutes taker:</a:t>
            </a:r>
          </a:p>
          <a:p>
            <a:pPr lvl="1"/>
            <a:r>
              <a:rPr lang="en-GB" sz="2000" dirty="0" smtClean="0"/>
              <a:t> </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NSN</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Jouni Korhonen</a:t>
                      </a:r>
                    </a:p>
                  </a:txBody>
                  <a:tcPr/>
                </a:tc>
                <a:tc>
                  <a:txBody>
                    <a:bodyPr/>
                    <a:lstStyle/>
                    <a:p>
                      <a:r>
                        <a:rPr lang="en-US" sz="1400" dirty="0" smtClean="0">
                          <a:solidFill>
                            <a:schemeClr val="bg1">
                              <a:lumMod val="85000"/>
                            </a:schemeClr>
                          </a:solidFill>
                        </a:rPr>
                        <a:t>Broadcom</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Antonio de la Oliva</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UC3M</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Paul </a:t>
                      </a:r>
                      <a:r>
                        <a:rPr lang="en-US" sz="1400" dirty="0" err="1" smtClean="0">
                          <a:solidFill>
                            <a:schemeClr val="bg1">
                              <a:lumMod val="85000"/>
                            </a:schemeClr>
                          </a:solidFill>
                        </a:rPr>
                        <a:t>Congdon</a:t>
                      </a:r>
                      <a:endParaRPr lang="en-US" sz="1400" dirty="0" smtClean="0">
                        <a:solidFill>
                          <a:schemeClr val="bg1">
                            <a:lumMod val="85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TALLAC</a:t>
                      </a:r>
                      <a:r>
                        <a:rPr lang="en-US" sz="1400" baseline="0" dirty="0" smtClean="0">
                          <a:solidFill>
                            <a:schemeClr val="bg1">
                              <a:lumMod val="85000"/>
                            </a:schemeClr>
                          </a:solidFill>
                        </a:rPr>
                        <a:t> Networks</a:t>
                      </a:r>
                      <a:endParaRPr lang="en-US" sz="1400" dirty="0" smtClean="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Glenn</a:t>
                      </a:r>
                      <a:r>
                        <a:rPr lang="en-US" sz="1400" baseline="0" dirty="0" smtClean="0">
                          <a:solidFill>
                            <a:schemeClr val="bg1">
                              <a:lumMod val="85000"/>
                            </a:schemeClr>
                          </a:solidFill>
                        </a:rPr>
                        <a:t> Parsons</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Ericsson</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Behcet</a:t>
                      </a:r>
                      <a:r>
                        <a:rPr lang="en-US" sz="1400" baseline="0" dirty="0" smtClean="0">
                          <a:solidFill>
                            <a:schemeClr val="bg1">
                              <a:lumMod val="85000"/>
                            </a:schemeClr>
                          </a:solidFill>
                        </a:rPr>
                        <a:t> </a:t>
                      </a:r>
                      <a:r>
                        <a:rPr lang="en-US" sz="1400" baseline="0" dirty="0" err="1" smtClean="0">
                          <a:solidFill>
                            <a:schemeClr val="bg1">
                              <a:lumMod val="85000"/>
                            </a:schemeClr>
                          </a:solidFill>
                        </a:rPr>
                        <a:t>Sarikaya</a:t>
                      </a:r>
                      <a:endParaRPr lang="en-US" sz="1400" dirty="0" smtClean="0">
                        <a:solidFill>
                          <a:schemeClr val="bg1">
                            <a:lumMod val="85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Huawei</a:t>
                      </a:r>
                      <a:endParaRPr lang="en-US" sz="1400" dirty="0" smtClean="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Yonggang</a:t>
                      </a:r>
                      <a:r>
                        <a:rPr lang="en-US" sz="1400" dirty="0" smtClean="0">
                          <a:solidFill>
                            <a:schemeClr val="bg1">
                              <a:lumMod val="85000"/>
                            </a:schemeClr>
                          </a:solidFill>
                        </a:rPr>
                        <a:t> Fang</a:t>
                      </a:r>
                    </a:p>
                  </a:txBody>
                  <a:tcPr/>
                </a:tc>
                <a:tc>
                  <a:txBody>
                    <a:bodyPr/>
                    <a:lstStyle/>
                    <a:p>
                      <a:r>
                        <a:rPr lang="en-US" sz="1400" dirty="0" smtClean="0">
                          <a:solidFill>
                            <a:schemeClr val="bg1">
                              <a:lumMod val="85000"/>
                            </a:schemeClr>
                          </a:solidFill>
                        </a:rPr>
                        <a:t>ZTE</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1994</Words>
  <Application>Microsoft Office PowerPoint</Application>
  <PresentationFormat>On-screen Show (4:3)</PresentationFormat>
  <Paragraphs>225</Paragraphs>
  <Slides>17</Slides>
  <Notes>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Template</vt:lpstr>
      <vt:lpstr>IEEE 802.1 OmniRAN TG July 2nd, 2014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Business#2</vt:lpstr>
      <vt:lpstr>“UCI Forum Advances Software Defined Networking with Unified Communication Use Case”</vt:lpstr>
      <vt:lpstr>Business#3</vt:lpstr>
      <vt:lpstr>ITU-T G.80XX Specifications</vt:lpstr>
      <vt:lpstr>Business#4</vt:lpstr>
      <vt:lpstr>July 2014 Agenda Graphics</vt:lpstr>
      <vt:lpstr>Wireless SDN BoF Tuesday, July 15th, 16:00-18:00, Room: Gaslamp CD </vt:lpstr>
      <vt:lpstr>Agenda proposal for July ‘14 session</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149</cp:revision>
  <cp:lastPrinted>1998-02-10T13:28:06Z</cp:lastPrinted>
  <dcterms:created xsi:type="dcterms:W3CDTF">2011-12-30T17:06:23Z</dcterms:created>
  <dcterms:modified xsi:type="dcterms:W3CDTF">2014-07-02T13:34:10Z</dcterms:modified>
</cp:coreProperties>
</file>