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2" r:id="rId3"/>
    <p:sldId id="276" r:id="rId4"/>
    <p:sldId id="277" r:id="rId5"/>
    <p:sldId id="283" r:id="rId6"/>
    <p:sldId id="284" r:id="rId7"/>
    <p:sldId id="285" r:id="rId8"/>
    <p:sldId id="273" r:id="rId9"/>
    <p:sldId id="28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74" d="100"/>
          <a:sy n="74" d="100"/>
        </p:scale>
        <p:origin x="-2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omniran-14-0039-01-CF00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13-01-0000-omniran-toc-update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759063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2"/>
                          </a:solidFill>
                          <a:latin typeface="+mj-lt"/>
                        </a:rPr>
                        <a:t>CF</a:t>
                      </a:r>
                      <a:r>
                        <a:rPr lang="en-US" sz="2000" baseline="0" dirty="0">
                          <a:solidFill>
                            <a:schemeClr val="tx2"/>
                          </a:solidFill>
                          <a:latin typeface="+mj-lt"/>
                        </a:rPr>
                        <a:t> ToC Refinements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2014-05-15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NSN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further thoughts on the ToC of 802.1CF.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Version 1 provides the outcome of the discussion on the last slide. The ToC is treated as working assumption and may be discussed and refined during the development of the specification.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OmniRAN P802.1CF</a:t>
            </a:r>
            <a:br>
              <a:rPr lang="en-US" dirty="0"/>
            </a:br>
            <a:r>
              <a:rPr lang="en-US" dirty="0"/>
              <a:t>ToC Refinements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(NSN)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86535" y="2190563"/>
            <a:ext cx="8370929" cy="121513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Network Reference Model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6535" y="3383996"/>
            <a:ext cx="8370929" cy="2565284"/>
          </a:xfrm>
          <a:prstGeom prst="roundRect">
            <a:avLst>
              <a:gd name="adj" fmla="val 891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Functional Description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Example ToC of the P802.1CF specification</a:t>
            </a:r>
            <a:br>
              <a:rPr lang="en-US"/>
            </a:br>
            <a:r>
              <a:rPr lang="en-US" sz="2400"/>
              <a:t>(Nov 2013)</a:t>
            </a:r>
            <a:br>
              <a:rPr lang="en-US" sz="2400"/>
            </a:b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517557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Authorization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QoS</a:t>
            </a:r>
            <a:r>
              <a:rPr lang="en-US" dirty="0"/>
              <a:t>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Datapath relocation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Disassociation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298128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er.pn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39" y="908720"/>
            <a:ext cx="229297" cy="38725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95480" cy="1143000"/>
          </a:xfrm>
        </p:spPr>
        <p:txBody>
          <a:bodyPr/>
          <a:lstStyle/>
          <a:p>
            <a:r>
              <a:rPr lang="en-US" dirty="0"/>
              <a:t>IEEE 802 Access Network Functional Diagram </a:t>
            </a:r>
          </a:p>
        </p:txBody>
      </p: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3">
            <a:lum bright="10000" contrast="40000"/>
          </a:blip>
          <a:srcRect/>
          <a:stretch>
            <a:fillRect/>
          </a:stretch>
        </p:blipFill>
        <p:spPr bwMode="auto">
          <a:xfrm>
            <a:off x="1968928" y="97415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505200" y="894592"/>
            <a:ext cx="447482" cy="538696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92844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146913"/>
            <a:ext cx="180020" cy="186578"/>
          </a:xfrm>
          <a:prstGeom prst="can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81600" y="1361448"/>
            <a:ext cx="130837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dirty="0" smtClean="0">
                <a:latin typeface="+mn-lt"/>
              </a:rPr>
              <a:t>L2 Configuration</a:t>
            </a:r>
          </a:p>
          <a:p>
            <a:pPr algn="r">
              <a:lnSpc>
                <a:spcPct val="80000"/>
              </a:lnSpc>
            </a:pPr>
            <a:r>
              <a:rPr lang="en-US" dirty="0" smtClean="0">
                <a:latin typeface="+mn-lt"/>
              </a:rPr>
              <a:t>AAA  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>Policy</a:t>
            </a:r>
            <a:endParaRPr lang="en-US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547000" y="133349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33349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75000"/>
                  </a:schemeClr>
                </a:solidFill>
                <a:latin typeface="+mn-lt"/>
              </a:rPr>
              <a:t>Application</a:t>
            </a:r>
          </a:p>
        </p:txBody>
      </p: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93801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15647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616242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2322000" y="6174000"/>
            <a:ext cx="1575000" cy="33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b="1" dirty="0">
                <a:latin typeface="+mn-lt"/>
              </a:rPr>
              <a:t>Access Technology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4077000" y="6174000"/>
            <a:ext cx="2069999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600" b="1" i="1" dirty="0" smtClean="0">
                <a:latin typeface="+mn-lt"/>
              </a:rPr>
              <a:t>Control </a:t>
            </a:r>
            <a:r>
              <a:rPr lang="en-US" sz="1600" b="1" i="1" dirty="0">
                <a:latin typeface="+mn-lt"/>
              </a:rPr>
              <a:t>I/f</a:t>
            </a: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295400"/>
            <a:ext cx="292468" cy="146695"/>
          </a:xfrm>
          <a:prstGeom prst="rect">
            <a:avLst/>
          </a:prstGeom>
          <a:noFill/>
        </p:spPr>
      </p:pic>
      <p:sp>
        <p:nvSpPr>
          <p:cNvPr id="156" name="TextBox 155"/>
          <p:cNvSpPr txBox="1"/>
          <p:nvPr/>
        </p:nvSpPr>
        <p:spPr>
          <a:xfrm>
            <a:off x="3357000" y="1372800"/>
            <a:ext cx="1300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Access Network</a:t>
            </a:r>
            <a:endParaRPr lang="en-US" dirty="0">
              <a:latin typeface="+mn-lt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3987001" y="2041625"/>
            <a:ext cx="1485099" cy="2643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9609" y="2041747"/>
            <a:ext cx="3727391" cy="2393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5850514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377185"/>
            <a:ext cx="3727391" cy="2210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3764243"/>
            <a:ext cx="6564503" cy="3141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4870383"/>
            <a:ext cx="7910808" cy="236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417069"/>
            <a:ext cx="5630655" cy="190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133116"/>
            <a:ext cx="7910808" cy="245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156443"/>
            <a:ext cx="6564503" cy="180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3525440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2666100"/>
            <a:ext cx="3727391" cy="575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326302"/>
            <a:ext cx="3727391" cy="281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1668116"/>
            <a:ext cx="3734294" cy="326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Discovery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1664193"/>
            <a:ext cx="1710000" cy="339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343789"/>
            <a:ext cx="1710000" cy="2642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2683587"/>
            <a:ext cx="1710000" cy="566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361202"/>
            <a:ext cx="1710000" cy="2265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3512698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418826"/>
            <a:ext cx="2202347" cy="188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5850514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041747"/>
            <a:ext cx="1710000" cy="2634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2843039"/>
            <a:ext cx="2202347" cy="382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277001" y="1679728"/>
            <a:ext cx="1709166" cy="38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2710344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2784636"/>
            <a:ext cx="1702932" cy="1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058768"/>
            <a:ext cx="1716848" cy="279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2977033"/>
            <a:ext cx="1712742" cy="439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2887276"/>
            <a:ext cx="2206053" cy="228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2947875"/>
            <a:ext cx="2212484" cy="29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3803539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3860699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192563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268074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H="1">
            <a:off x="2279616" y="1752732"/>
            <a:ext cx="1706551" cy="298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1831706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1908592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07723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211266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368632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445518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252779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2859022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095176"/>
            <a:ext cx="2192150" cy="37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136651"/>
            <a:ext cx="2213145" cy="30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167437"/>
            <a:ext cx="1708702" cy="7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3932435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3998808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3583073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362596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4538481"/>
            <a:ext cx="2215186" cy="31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456581"/>
            <a:ext cx="2221616" cy="39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4906078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4981589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5901585"/>
            <a:ext cx="2204465" cy="2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3981104" y="5963780"/>
            <a:ext cx="2210896" cy="275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420729"/>
            <a:ext cx="1719083" cy="3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497615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210181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276554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114990"/>
            <a:ext cx="1486882" cy="40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192768"/>
            <a:ext cx="1479511" cy="21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1" name="TextBox 160"/>
          <p:cNvSpPr txBox="1"/>
          <p:nvPr/>
        </p:nvSpPr>
        <p:spPr>
          <a:xfrm>
            <a:off x="251520" y="3292569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Establishment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990587" y="3279827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 bwMode="auto">
          <a:xfrm flipH="1" flipV="1">
            <a:off x="3989739" y="3350202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3983308" y="3384805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251520" y="4651185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</a:t>
            </a:r>
            <a:r>
              <a:rPr lang="en-US" dirty="0" smtClean="0">
                <a:latin typeface="+mn-lt"/>
              </a:rPr>
              <a:t>Relocation</a:t>
            </a:r>
            <a:endParaRPr lang="en-US" dirty="0">
              <a:latin typeface="+mn-lt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3990587" y="4638443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 flipH="1" flipV="1">
            <a:off x="3989739" y="4708818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H="1">
            <a:off x="3983308" y="4743421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251520" y="5632828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Teardown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3990587" y="5620086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0" name="Straight Arrow Connector 179"/>
          <p:cNvCxnSpPr/>
          <p:nvPr/>
        </p:nvCxnSpPr>
        <p:spPr bwMode="auto">
          <a:xfrm flipH="1" flipV="1">
            <a:off x="3989739" y="5690461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81" name="Straight Arrow Connector 180"/>
          <p:cNvCxnSpPr/>
          <p:nvPr/>
        </p:nvCxnSpPr>
        <p:spPr bwMode="auto">
          <a:xfrm flipH="1">
            <a:off x="3983308" y="572506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227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1828800"/>
            <a:ext cx="0" cy="4255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1828800"/>
            <a:ext cx="1" cy="4129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2" name="Rectangle 181"/>
          <p:cNvSpPr/>
          <p:nvPr/>
        </p:nvSpPr>
        <p:spPr bwMode="auto">
          <a:xfrm>
            <a:off x="3429000" y="838200"/>
            <a:ext cx="11430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5205663" y="838200"/>
            <a:ext cx="1219200" cy="990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84" name="Picture 183" descr="server.pn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86" y="908720"/>
            <a:ext cx="274302" cy="46326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 bwMode="auto">
          <a:xfrm>
            <a:off x="251520" y="1628800"/>
            <a:ext cx="5490610" cy="72008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 (Jan 2014)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000"/>
            <a:ext cx="5194920" cy="59403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Abbreviations, Acronyms</a:t>
            </a:r>
            <a:r>
              <a:rPr lang="en-US" dirty="0"/>
              <a:t>, Definitions, </a:t>
            </a:r>
            <a:r>
              <a:rPr lang="en-US" dirty="0" smtClean="0"/>
              <a:t>and Conventions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Network </a:t>
            </a:r>
            <a:r>
              <a:rPr lang="en-US" dirty="0"/>
              <a:t>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</a:t>
            </a:r>
            <a:r>
              <a:rPr lang="en-US" dirty="0" smtClean="0"/>
              <a:t>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Authentication and Authorization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relocation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Disassociation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SDN Abstraction Layer	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Access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406178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P802.1CF Draft </a:t>
            </a:r>
            <a:r>
              <a:rPr lang="en-US" sz="2800" dirty="0" err="1" smtClean="0"/>
              <a:t>ToC</a:t>
            </a:r>
            <a:r>
              <a:rPr lang="en-US" sz="2800" dirty="0"/>
              <a:t> Proposal (May 2014)</a:t>
            </a:r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43736"/>
            <a:ext cx="6545071" cy="558061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Abbreviations, Acronyms</a:t>
            </a:r>
            <a:r>
              <a:rPr lang="en-US" dirty="0"/>
              <a:t>, Definitions, </a:t>
            </a:r>
            <a:r>
              <a:rPr lang="en-US" dirty="0" smtClean="0"/>
              <a:t>and Conventions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Network </a:t>
            </a:r>
            <a:r>
              <a:rPr lang="en-US" dirty="0"/>
              <a:t>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Access Network Preconfiguration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</a:t>
            </a:r>
            <a:r>
              <a:rPr lang="en-US" dirty="0" smtClean="0"/>
              <a:t>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Authentication and Authorization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relocation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Disassociation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 smtClean="0"/>
              <a:t>SDN Abstraction	</a:t>
            </a:r>
            <a:endParaRPr lang="en-US" i="1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 smtClean="0">
                <a:solidFill>
                  <a:srgbClr val="FF0000"/>
                </a:solidFill>
              </a:rPr>
              <a:t>Access</a:t>
            </a:r>
            <a:r>
              <a:rPr lang="en-US" i="1" dirty="0">
                <a:solidFill>
                  <a:srgbClr val="FF0000"/>
                </a:solidFill>
              </a:rPr>
              <a:t> and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23767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See also </a:t>
            </a:r>
            <a:r>
              <a:rPr lang="en-US">
                <a:hlinkClick r:id="rId2"/>
              </a:rPr>
              <a:t>https://mentor.ieee.org/omniran/dcn/14/omniran-14-0013-01-0000-omniran-toc-update.pptx</a:t>
            </a:r>
            <a:endParaRPr lang="en-US"/>
          </a:p>
          <a:p>
            <a:r>
              <a:rPr lang="en-US"/>
              <a:t>Grouping of individual sections may make sense, e.g.</a:t>
            </a:r>
          </a:p>
          <a:p>
            <a:pPr lvl="1"/>
            <a:r>
              <a:rPr lang="en-US"/>
              <a:t>Datapath establishment, relocation and teardown</a:t>
            </a:r>
          </a:p>
          <a:p>
            <a:pPr lvl="1"/>
            <a:r>
              <a:rPr lang="en-US"/>
              <a:t>QoS and policy control with Authorization</a:t>
            </a:r>
          </a:p>
          <a:p>
            <a:pPr lvl="1"/>
            <a:r>
              <a:rPr lang="en-US"/>
              <a:t>Association and Disassociation</a:t>
            </a:r>
          </a:p>
          <a:p>
            <a:pPr lvl="1"/>
            <a:r>
              <a:rPr lang="en-US"/>
              <a:t>What else?</a:t>
            </a:r>
          </a:p>
          <a:p>
            <a:r>
              <a:rPr lang="en-US"/>
              <a:t>How to structure SDN Abstraction section</a:t>
            </a:r>
          </a:p>
          <a:p>
            <a:pPr lvl="1"/>
            <a:r>
              <a:rPr lang="en-US"/>
              <a:t>Is Terminal/Access and Backhaul sufficient?</a:t>
            </a:r>
          </a:p>
          <a:p>
            <a:pPr lvl="1"/>
            <a:r>
              <a:rPr lang="en-US"/>
              <a:t>Should we introduce SDN in the NRM section?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58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802.1CF ToC requires further refinements.</a:t>
            </a:r>
          </a:p>
          <a:p>
            <a:r>
              <a:rPr lang="en-US" dirty="0"/>
              <a:t>ToC refinements should be accompanied by contributions to the particular sections to show evidence and dependencies</a:t>
            </a:r>
          </a:p>
          <a:p>
            <a:pPr lvl="1"/>
            <a:r>
              <a:rPr lang="en-US" dirty="0"/>
              <a:t>At least a sequence of headings for the particular sections</a:t>
            </a:r>
          </a:p>
          <a:p>
            <a:r>
              <a:rPr lang="en-US" dirty="0"/>
              <a:t>ToC should be kept under discussion during the development of the specification</a:t>
            </a:r>
          </a:p>
          <a:p>
            <a:pPr lvl="1"/>
            <a:r>
              <a:rPr lang="en-US" dirty="0"/>
              <a:t>Detailed content may provide better understanding of the relationship of the material.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US"/>
              <a:t>ToC Proposal (preliminary conclusion)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8710"/>
            <a:ext cx="8229600" cy="580564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</a:t>
            </a:r>
            <a:r>
              <a:rPr lang="en-US" dirty="0"/>
              <a:t>, Definitions, </a:t>
            </a:r>
            <a:r>
              <a:rPr lang="en-US" dirty="0"/>
              <a:t>and Conventions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</a:t>
            </a:r>
            <a:r>
              <a:rPr lang="en-US" dirty="0"/>
              <a:t>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</a:t>
            </a:r>
            <a:r>
              <a:rPr lang="en-US" dirty="0"/>
              <a:t>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</a:t>
            </a:r>
            <a:r>
              <a:rPr lang="en-US" dirty="0"/>
              <a:t>Network </a:t>
            </a:r>
            <a:r>
              <a:rPr lang="en-US" dirty="0"/>
              <a:t>Control Architecture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</a:t>
            </a:r>
            <a:r>
              <a:rPr lang="en-US" dirty="0"/>
              <a:t>scenarios including Backhaul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</a:t>
            </a:r>
            <a:r>
              <a:rPr lang="en-US" dirty="0"/>
              <a:t>Decomposition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Dynamic Spectrum Access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</a:t>
            </a:r>
            <a:r>
              <a:rPr lang="en-US" dirty="0"/>
              <a:t>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 and Disassociaiton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establishment, 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monitoring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  <a:endParaRPr lang="en-US" i="1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Access</a:t>
            </a:r>
            <a:r>
              <a:rPr lang="en-US" i="1" dirty="0"/>
              <a:t> Network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34036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505</TotalTime>
  <Words>653</Words>
  <Application>Microsoft Macintosh PowerPoint</Application>
  <PresentationFormat>On-screen Show (4:3)</PresentationFormat>
  <Paragraphs>165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omniran_template</vt:lpstr>
      <vt:lpstr>PowerPoint Presentation</vt:lpstr>
      <vt:lpstr> OmniRAN P802.1CF ToC Refinements</vt:lpstr>
      <vt:lpstr> Example ToC of the P802.1CF specification (Nov 2013) </vt:lpstr>
      <vt:lpstr>IEEE 802 Access Network Functional Diagram </vt:lpstr>
      <vt:lpstr> P802.1CF Draft ToC (Jan 2014) </vt:lpstr>
      <vt:lpstr>P802.1CF Draft ToC Proposal (May 2014)</vt:lpstr>
      <vt:lpstr>Further thoughts</vt:lpstr>
      <vt:lpstr>Conclusion</vt:lpstr>
      <vt:lpstr>ToC Proposal (preliminary conclusion)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54</cp:revision>
  <cp:lastPrinted>1998-02-10T13:28:06Z</cp:lastPrinted>
  <dcterms:created xsi:type="dcterms:W3CDTF">2014-02-26T07:36:58Z</dcterms:created>
  <dcterms:modified xsi:type="dcterms:W3CDTF">2014-05-15T16:28:38Z</dcterms:modified>
</cp:coreProperties>
</file>