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74" r:id="rId4"/>
    <p:sldId id="275" r:id="rId5"/>
    <p:sldId id="276" r:id="rId6"/>
    <p:sldId id="277" r:id="rId7"/>
    <p:sldId id="278" r:id="rId8"/>
    <p:sldId id="271" r:id="rId9"/>
    <p:sldId id="272" r:id="rId10"/>
    <p:sldId id="266" r:id="rId11"/>
    <p:sldId id="279" r:id="rId12"/>
    <p:sldId id="281" r:id="rId13"/>
    <p:sldId id="282" r:id="rId14"/>
    <p:sldId id="28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12" d="100"/>
          <a:sy n="112" d="100"/>
        </p:scale>
        <p:origin x="-26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2656C460-AF90-924B-B0F1-7F103A8E7CEF}" type="slidenum">
              <a:rPr lang="en-US" sz="1200"/>
              <a:pPr/>
              <a:t>3</a:t>
            </a:fld>
            <a:endParaRPr lang="en-US" sz="1200"/>
          </a:p>
        </p:txBody>
      </p:sp>
      <p:sp>
        <p:nvSpPr>
          <p:cNvPr id="9219"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9220"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7</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9</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omniran-14-0034-00-00TG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tu.int/en/ITU-T/jca/sdn/Pages/default.aspx" TargetMode="External"/><Relationship Id="rId2" Type="http://schemas.openxmlformats.org/officeDocument/2006/relationships/hyperlink" Target="https://mentor.ieee.org/omniran/dcn/14/omniran-14-0032-00-ecsg-meeting-minutes-for-march-2014-f2f-plenary-meeting.docx" TargetMode="External"/><Relationship Id="rId1" Type="http://schemas.openxmlformats.org/officeDocument/2006/relationships/slideLayout" Target="../slideLayouts/slideLayout2.xml"/><Relationship Id="rId4" Type="http://schemas.openxmlformats.org/officeDocument/2006/relationships/hyperlink" Target="http://grouper.ieee.org/groups/802/OmniRANsg/email/msg00116.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1963228&amp;PW=NNzc4MTIzNTRi"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April 29</a:t>
            </a:r>
            <a:r>
              <a:rPr lang="en-US" baseline="30000" dirty="0" smtClean="0"/>
              <a:t>th</a:t>
            </a:r>
            <a:r>
              <a:rPr lang="en-US" dirty="0" smtClean="0"/>
              <a:t>, 2014 Conference Call</a:t>
            </a:r>
            <a:endParaRPr lang="en-US" dirty="0"/>
          </a:p>
        </p:txBody>
      </p:sp>
      <p:sp>
        <p:nvSpPr>
          <p:cNvPr id="3" name="Subtitle 2"/>
          <p:cNvSpPr>
            <a:spLocks noGrp="1"/>
          </p:cNvSpPr>
          <p:nvPr>
            <p:ph type="subTitle" idx="1"/>
          </p:nvPr>
        </p:nvSpPr>
        <p:spPr/>
        <p:txBody>
          <a:bodyPr/>
          <a:lstStyle/>
          <a:p>
            <a:r>
              <a:rPr lang="en-US" dirty="0" smtClean="0"/>
              <a:t>2014-04-29</a:t>
            </a:r>
            <a:r>
              <a:rPr lang="en-US" dirty="0"/>
              <a:t/>
            </a:r>
            <a:br>
              <a:rPr lang="en-US" dirty="0"/>
            </a:br>
            <a:r>
              <a:rPr lang="en-US" dirty="0"/>
              <a:t>Max </a:t>
            </a:r>
            <a:r>
              <a:rPr lang="en-US" dirty="0" smtClean="0"/>
              <a:t>Riegel, NSN</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p:txBody>
          <a:bodyPr>
            <a:normAutofit fontScale="70000" lnSpcReduction="20000"/>
          </a:bodyPr>
          <a:lstStyle/>
          <a:p>
            <a:r>
              <a:rPr lang="en-US" dirty="0" smtClean="0"/>
              <a:t>Agenda bashing</a:t>
            </a:r>
          </a:p>
          <a:p>
            <a:r>
              <a:rPr lang="en-US" dirty="0" smtClean="0"/>
              <a:t>Reports</a:t>
            </a:r>
          </a:p>
          <a:p>
            <a:pPr lvl="1"/>
            <a:r>
              <a:rPr lang="en-US" dirty="0" err="1" smtClean="0"/>
              <a:t>NesCom</a:t>
            </a:r>
            <a:r>
              <a:rPr lang="en-US" dirty="0" smtClean="0"/>
              <a:t> approval</a:t>
            </a:r>
          </a:p>
          <a:p>
            <a:pPr lvl="1"/>
            <a:r>
              <a:rPr lang="en-US" dirty="0" smtClean="0"/>
              <a:t>OmniRAN EC SG closure</a:t>
            </a:r>
          </a:p>
          <a:p>
            <a:pPr lvl="1"/>
            <a:r>
              <a:rPr lang="en-US" dirty="0" smtClean="0"/>
              <a:t>802.1 OmniRAN TG establishment</a:t>
            </a:r>
          </a:p>
          <a:p>
            <a:r>
              <a:rPr lang="en-US" dirty="0" smtClean="0"/>
              <a:t>SDN update</a:t>
            </a:r>
          </a:p>
          <a:p>
            <a:pPr lvl="1"/>
            <a:r>
              <a:rPr lang="en-US" dirty="0" smtClean="0"/>
              <a:t>ITU</a:t>
            </a:r>
          </a:p>
          <a:p>
            <a:pPr lvl="1"/>
            <a:r>
              <a:rPr lang="en-US" dirty="0" smtClean="0"/>
              <a:t>ONF</a:t>
            </a:r>
          </a:p>
          <a:p>
            <a:pPr lvl="1"/>
            <a:r>
              <a:rPr lang="en-US" dirty="0" smtClean="0"/>
              <a:t>others</a:t>
            </a:r>
          </a:p>
          <a:p>
            <a:r>
              <a:rPr lang="en-US" dirty="0" smtClean="0"/>
              <a:t>OmniRAN TG interim meeting in Norfolk on May 14th/15</a:t>
            </a:r>
            <a:r>
              <a:rPr lang="en-US" baseline="30000" dirty="0" smtClean="0"/>
              <a:t>th</a:t>
            </a:r>
            <a:endParaRPr lang="en-US" dirty="0" smtClean="0"/>
          </a:p>
          <a:p>
            <a:pPr lvl="1"/>
            <a:r>
              <a:rPr lang="en-US" dirty="0" smtClean="0"/>
              <a:t>Objectives</a:t>
            </a:r>
          </a:p>
          <a:p>
            <a:pPr lvl="1"/>
            <a:r>
              <a:rPr lang="en-US" dirty="0" smtClean="0"/>
              <a:t>Draft agenda</a:t>
            </a:r>
          </a:p>
          <a:p>
            <a:r>
              <a:rPr lang="en-US" dirty="0" smtClean="0"/>
              <a:t>AOB </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a:t>
            </a:r>
          </a:p>
          <a:p>
            <a:r>
              <a:rPr lang="en-GB" sz="2400" dirty="0" smtClean="0"/>
              <a:t>Appointment of recording secretary:</a:t>
            </a:r>
          </a:p>
          <a:p>
            <a:pPr lvl="1"/>
            <a:r>
              <a:rPr lang="en-GB" sz="2000" dirty="0" smtClean="0"/>
              <a:t> </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bg1">
                              <a:lumMod val="85000"/>
                            </a:schemeClr>
                          </a:solidFill>
                        </a:rPr>
                        <a:t>Max Riegel</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NSN</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Yonggang</a:t>
                      </a:r>
                      <a:r>
                        <a:rPr lang="en-US" sz="1400" baseline="0" dirty="0" smtClean="0">
                          <a:solidFill>
                            <a:schemeClr val="bg1">
                              <a:lumMod val="85000"/>
                            </a:schemeClr>
                          </a:solidFill>
                        </a:rPr>
                        <a:t> Fang</a:t>
                      </a:r>
                      <a:endParaRPr lang="en-US" sz="1400" dirty="0" smtClean="0">
                        <a:solidFill>
                          <a:schemeClr val="bg1">
                            <a:lumMod val="85000"/>
                          </a:schemeClr>
                        </a:solidFill>
                      </a:endParaRPr>
                    </a:p>
                  </a:txBody>
                  <a:tcPr/>
                </a:tc>
                <a:tc>
                  <a:txBody>
                    <a:bodyPr/>
                    <a:lstStyle/>
                    <a:p>
                      <a:r>
                        <a:rPr lang="en-US" sz="1400" dirty="0" smtClean="0">
                          <a:solidFill>
                            <a:schemeClr val="bg1">
                              <a:lumMod val="85000"/>
                            </a:schemeClr>
                          </a:solidFill>
                        </a:rPr>
                        <a:t>ZTE</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Juan Carlos Zuniga</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Interdigital</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en-US" sz="1400" dirty="0" smtClean="0">
                          <a:solidFill>
                            <a:schemeClr val="bg1">
                              <a:lumMod val="85000"/>
                            </a:schemeClr>
                          </a:solidFill>
                        </a:rPr>
                        <a:t>Daniel </a:t>
                      </a:r>
                      <a:r>
                        <a:rPr lang="en-US" sz="1400" dirty="0" err="1" smtClean="0">
                          <a:solidFill>
                            <a:schemeClr val="bg1">
                              <a:lumMod val="85000"/>
                            </a:schemeClr>
                          </a:solidFill>
                        </a:rPr>
                        <a:t>Corujo</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IT </a:t>
                      </a:r>
                      <a:r>
                        <a:rPr lang="en-US" sz="1400" dirty="0" err="1" smtClean="0">
                          <a:solidFill>
                            <a:schemeClr val="bg1">
                              <a:lumMod val="85000"/>
                            </a:schemeClr>
                          </a:solidFill>
                        </a:rPr>
                        <a:t>Aveiro</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Antonio de la Oliva</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UC3M</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Paul </a:t>
                      </a:r>
                      <a:r>
                        <a:rPr lang="en-US" sz="1400" dirty="0" err="1" smtClean="0">
                          <a:solidFill>
                            <a:schemeClr val="bg1">
                              <a:lumMod val="85000"/>
                            </a:schemeClr>
                          </a:solidFill>
                        </a:rPr>
                        <a:t>Congdon</a:t>
                      </a:r>
                      <a:endParaRPr lang="en-US" sz="1400" dirty="0" smtClean="0">
                        <a:solidFill>
                          <a:schemeClr val="bg1">
                            <a:lumMod val="85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TALLAC</a:t>
                      </a:r>
                      <a:r>
                        <a:rPr lang="en-US" sz="1400" baseline="0" dirty="0" smtClean="0">
                          <a:solidFill>
                            <a:schemeClr val="bg1">
                              <a:lumMod val="85000"/>
                            </a:schemeClr>
                          </a:solidFill>
                        </a:rPr>
                        <a:t> Networks</a:t>
                      </a:r>
                      <a:endParaRPr lang="en-US" sz="1400" dirty="0" smtClean="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Roger Marks</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EthAirNet</a:t>
                      </a:r>
                      <a:r>
                        <a:rPr lang="en-US" sz="1400" baseline="0" dirty="0" smtClean="0">
                          <a:solidFill>
                            <a:schemeClr val="bg1">
                              <a:lumMod val="85000"/>
                            </a:schemeClr>
                          </a:solidFill>
                        </a:rPr>
                        <a:t> Assoc.</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Walter </a:t>
                      </a:r>
                      <a:r>
                        <a:rPr lang="en-US" sz="1400" dirty="0" err="1" smtClean="0">
                          <a:solidFill>
                            <a:schemeClr val="bg1">
                              <a:lumMod val="85000"/>
                            </a:schemeClr>
                          </a:solidFill>
                        </a:rPr>
                        <a:t>Pienciak</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IEEE SA</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Behcet</a:t>
                      </a:r>
                      <a:r>
                        <a:rPr lang="en-US" sz="1400" baseline="0" dirty="0" smtClean="0">
                          <a:solidFill>
                            <a:schemeClr val="bg1">
                              <a:lumMod val="85000"/>
                            </a:schemeClr>
                          </a:solidFill>
                        </a:rPr>
                        <a:t> </a:t>
                      </a:r>
                      <a:r>
                        <a:rPr lang="en-US" sz="1400" baseline="0" dirty="0" err="1" smtClean="0">
                          <a:solidFill>
                            <a:schemeClr val="bg1">
                              <a:lumMod val="85000"/>
                            </a:schemeClr>
                          </a:solidFill>
                        </a:rPr>
                        <a:t>Sarikaya</a:t>
                      </a:r>
                      <a:endParaRPr lang="en-US" sz="1400" dirty="0" smtClean="0">
                        <a:solidFill>
                          <a:schemeClr val="bg1">
                            <a:lumMod val="85000"/>
                          </a:schemeClr>
                        </a:solidFill>
                      </a:endParaRPr>
                    </a:p>
                  </a:txBody>
                  <a:tcPr/>
                </a:tc>
                <a:tc>
                  <a:txBody>
                    <a:bodyPr/>
                    <a:lstStyle/>
                    <a:p>
                      <a:r>
                        <a:rPr lang="en-US" sz="1400" dirty="0" err="1" smtClean="0">
                          <a:solidFill>
                            <a:schemeClr val="bg1">
                              <a:lumMod val="85000"/>
                            </a:schemeClr>
                          </a:solidFill>
                        </a:rPr>
                        <a:t>Huawei</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Agenda bashing</a:t>
            </a:r>
          </a:p>
          <a:p>
            <a:r>
              <a:rPr lang="en-US" dirty="0" smtClean="0"/>
              <a:t>Minutes:</a:t>
            </a:r>
          </a:p>
          <a:p>
            <a:pPr lvl="1"/>
            <a:r>
              <a:rPr lang="en-US" dirty="0" smtClean="0">
                <a:hlinkClick r:id="rId2"/>
              </a:rPr>
              <a:t>https://mentor.ieee.org/omniran/dcn/14/omniran-14-0032-00-ecsg-meeting-minutes-for-march-2014-f2f-plenary-meeting.docx</a:t>
            </a:r>
            <a:endParaRPr lang="en-US" dirty="0" smtClean="0"/>
          </a:p>
          <a:p>
            <a:pPr lvl="1"/>
            <a:r>
              <a:rPr lang="en-US" dirty="0" smtClean="0"/>
              <a:t>Any issues?</a:t>
            </a:r>
          </a:p>
          <a:p>
            <a:r>
              <a:rPr lang="en-US" dirty="0" smtClean="0"/>
              <a:t>Reports</a:t>
            </a:r>
          </a:p>
          <a:p>
            <a:pPr lvl="1"/>
            <a:r>
              <a:rPr lang="en-US" dirty="0" err="1" smtClean="0"/>
              <a:t>NesCom</a:t>
            </a:r>
            <a:r>
              <a:rPr lang="en-US" dirty="0" smtClean="0"/>
              <a:t> approval</a:t>
            </a:r>
          </a:p>
          <a:p>
            <a:pPr lvl="1"/>
            <a:r>
              <a:rPr lang="en-US" dirty="0" smtClean="0"/>
              <a:t>OmniRAN EC SG closure</a:t>
            </a:r>
          </a:p>
          <a:p>
            <a:pPr lvl="1"/>
            <a:r>
              <a:rPr lang="en-US" dirty="0" smtClean="0"/>
              <a:t>802.1 OmniRAN TG establishment</a:t>
            </a:r>
          </a:p>
          <a:p>
            <a:r>
              <a:rPr lang="en-US" dirty="0" smtClean="0"/>
              <a:t>SDN update</a:t>
            </a:r>
          </a:p>
          <a:p>
            <a:pPr lvl="1"/>
            <a:r>
              <a:rPr lang="en-US" dirty="0" smtClean="0"/>
              <a:t>ITU</a:t>
            </a:r>
          </a:p>
          <a:p>
            <a:pPr lvl="2"/>
            <a:r>
              <a:rPr lang="en-CA" u="sng" dirty="0" smtClean="0">
                <a:hlinkClick r:id="rId3"/>
              </a:rPr>
              <a:t>http://www.itu.int/en/ITU-T/jca/sdn/Pages/default.aspx</a:t>
            </a:r>
            <a:endParaRPr lang="en-US" dirty="0" smtClean="0"/>
          </a:p>
          <a:p>
            <a:pPr lvl="1"/>
            <a:r>
              <a:rPr lang="en-US" dirty="0" smtClean="0"/>
              <a:t>ONF</a:t>
            </a:r>
          </a:p>
          <a:p>
            <a:pPr lvl="1"/>
            <a:r>
              <a:rPr lang="en-US" dirty="0" smtClean="0"/>
              <a:t>others</a:t>
            </a:r>
          </a:p>
          <a:p>
            <a:pPr lvl="2"/>
            <a:r>
              <a:rPr lang="en-US" dirty="0" smtClean="0"/>
              <a:t>IEEE 802 SDN mailing list</a:t>
            </a:r>
          </a:p>
          <a:p>
            <a:pPr lvl="3"/>
            <a:r>
              <a:rPr lang="en-US" dirty="0" smtClean="0">
                <a:hlinkClick r:id="rId4"/>
              </a:rPr>
              <a:t>http://grouper.ieee.org/groups/802/OmniRANsg/email/msg00116.html</a:t>
            </a:r>
            <a:endParaRPr lang="en-US" dirty="0" smtClean="0"/>
          </a:p>
          <a:p>
            <a:pPr lvl="2">
              <a:buNone/>
            </a:pP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OmniRAN TG interim meeting in Norfolk on May 14th/15</a:t>
            </a:r>
            <a:r>
              <a:rPr lang="en-US" baseline="30000" dirty="0" smtClean="0"/>
              <a:t>th</a:t>
            </a:r>
            <a:endParaRPr lang="en-US" dirty="0" smtClean="0"/>
          </a:p>
          <a:p>
            <a:pPr lvl="1"/>
            <a:r>
              <a:rPr lang="en-US" dirty="0" smtClean="0"/>
              <a:t>OmniRAN meets</a:t>
            </a:r>
          </a:p>
          <a:p>
            <a:pPr lvl="2"/>
            <a:r>
              <a:rPr lang="en-US" dirty="0" smtClean="0"/>
              <a:t>on May 14</a:t>
            </a:r>
            <a:r>
              <a:rPr lang="en-US" baseline="30000" dirty="0" smtClean="0"/>
              <a:t>th</a:t>
            </a:r>
            <a:r>
              <a:rPr lang="en-US" dirty="0" smtClean="0"/>
              <a:t> 2pm - 5pm, and </a:t>
            </a:r>
          </a:p>
          <a:p>
            <a:pPr lvl="2"/>
            <a:r>
              <a:rPr lang="en-US" dirty="0" smtClean="0"/>
              <a:t>on May 15</a:t>
            </a:r>
            <a:r>
              <a:rPr lang="en-US" baseline="30000" dirty="0" smtClean="0"/>
              <a:t>th</a:t>
            </a:r>
            <a:r>
              <a:rPr lang="en-US" dirty="0" smtClean="0"/>
              <a:t> 9am – 5pm</a:t>
            </a:r>
          </a:p>
          <a:p>
            <a:pPr lvl="1"/>
            <a:r>
              <a:rPr lang="en-US" dirty="0" smtClean="0"/>
              <a:t>Objectives</a:t>
            </a:r>
          </a:p>
          <a:p>
            <a:pPr lvl="2"/>
            <a:r>
              <a:rPr lang="en-US" dirty="0" smtClean="0"/>
              <a:t>Glenn: “BTW Max, I would suggest that you request a brief slot in the joint TSN/inter working meeting on Wednesday to promote the work.”</a:t>
            </a:r>
          </a:p>
          <a:p>
            <a:pPr lvl="1"/>
            <a:r>
              <a:rPr lang="en-US" dirty="0" smtClean="0"/>
              <a:t>Draft agenda</a:t>
            </a:r>
          </a:p>
          <a:p>
            <a:pPr lvl="2"/>
            <a:r>
              <a:rPr lang="en-US" dirty="0" smtClean="0"/>
              <a:t>see next slide</a:t>
            </a:r>
          </a:p>
          <a:p>
            <a:r>
              <a:rPr lang="en-US" dirty="0" smtClean="0"/>
              <a:t>AOB</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Agenda proposal for May ‘14 session</a:t>
            </a:r>
          </a:p>
          <a:p>
            <a:pPr lvl="1"/>
            <a:r>
              <a:rPr lang="en-US" dirty="0" smtClean="0"/>
              <a:t>Approval of minutes</a:t>
            </a:r>
          </a:p>
          <a:p>
            <a:pPr lvl="1"/>
            <a:r>
              <a:rPr lang="en-US" dirty="0" smtClean="0"/>
              <a:t>Reports</a:t>
            </a:r>
          </a:p>
          <a:p>
            <a:pPr lvl="1"/>
            <a:r>
              <a:rPr lang="en-US" dirty="0" smtClean="0"/>
              <a:t>TG Organization</a:t>
            </a:r>
          </a:p>
          <a:p>
            <a:pPr lvl="1"/>
            <a:r>
              <a:rPr lang="en-US" dirty="0" smtClean="0"/>
              <a:t>Example contributions to the intended specification</a:t>
            </a:r>
          </a:p>
          <a:p>
            <a:pPr lvl="1"/>
            <a:r>
              <a:rPr lang="en-US" dirty="0" smtClean="0"/>
              <a:t>Outline of the intended specification</a:t>
            </a:r>
          </a:p>
          <a:p>
            <a:pPr lvl="1"/>
            <a:r>
              <a:rPr lang="en-US" dirty="0" smtClean="0"/>
              <a:t>Organization of the work</a:t>
            </a:r>
          </a:p>
          <a:p>
            <a:pPr lvl="2"/>
            <a:r>
              <a:rPr lang="en-US" dirty="0" smtClean="0"/>
              <a:t>Alignment within IEEE 802.1</a:t>
            </a:r>
          </a:p>
          <a:p>
            <a:pPr lvl="2"/>
            <a:r>
              <a:rPr lang="en-US" dirty="0" smtClean="0"/>
              <a:t>Cooperation with the other IEEE 802 WGs at July plenary</a:t>
            </a:r>
          </a:p>
          <a:p>
            <a:pPr lvl="1"/>
            <a:r>
              <a:rPr lang="en-US" dirty="0" smtClean="0"/>
              <a:t>Conference call until July 2014 session</a:t>
            </a:r>
          </a:p>
          <a:p>
            <a:pPr lvl="1"/>
            <a:r>
              <a:rPr lang="en-US" dirty="0" smtClean="0"/>
              <a:t>Liaison report to IEEE 802 WGs</a:t>
            </a:r>
          </a:p>
          <a:p>
            <a:pPr lvl="1"/>
            <a:r>
              <a:rPr lang="en-US" dirty="0" smtClean="0"/>
              <a:t>AOB</a:t>
            </a:r>
          </a:p>
          <a:p>
            <a:pPr lvl="2"/>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p:txBody>
          <a:bodyPr>
            <a:normAutofit fontScale="70000" lnSpcReduction="20000"/>
          </a:bodyPr>
          <a:lstStyle/>
          <a:p>
            <a:r>
              <a:rPr lang="en-GB" dirty="0"/>
              <a:t>Tuesday, </a:t>
            </a:r>
            <a:r>
              <a:rPr lang="en-US" dirty="0" smtClean="0"/>
              <a:t>April 29</a:t>
            </a:r>
            <a:r>
              <a:rPr lang="en-US" baseline="30000" dirty="0" smtClean="0"/>
              <a:t>th</a:t>
            </a:r>
            <a:r>
              <a:rPr lang="en-US" dirty="0" smtClean="0"/>
              <a:t>, 2014 at 10:00-11:30am ET</a:t>
            </a:r>
          </a:p>
          <a:p>
            <a:endParaRPr lang="en-US" dirty="0" smtClean="0"/>
          </a:p>
          <a:p>
            <a:r>
              <a:rPr lang="en-US" dirty="0" err="1" smtClean="0"/>
              <a:t>WebEX</a:t>
            </a:r>
            <a:r>
              <a:rPr lang="en-US" dirty="0" smtClean="0"/>
              <a:t>:</a:t>
            </a:r>
          </a:p>
          <a:p>
            <a:pPr lvl="1"/>
            <a:r>
              <a:rPr lang="en-US" dirty="0" smtClean="0"/>
              <a:t>Meeting Number: 701 963 228</a:t>
            </a:r>
          </a:p>
          <a:p>
            <a:pPr lvl="1"/>
            <a:r>
              <a:rPr lang="en-US" dirty="0" smtClean="0"/>
              <a:t>Meeting Password: OmniRAN</a:t>
            </a:r>
          </a:p>
          <a:p>
            <a:pPr lvl="1"/>
            <a:r>
              <a:rPr lang="en-US" dirty="0" smtClean="0"/>
              <a:t>To join this meeting</a:t>
            </a:r>
          </a:p>
          <a:p>
            <a:pPr lvl="2"/>
            <a:r>
              <a:rPr lang="en-US" dirty="0" smtClean="0"/>
              <a:t>1. Go to </a:t>
            </a:r>
            <a:r>
              <a:rPr lang="en-US" u="sng" dirty="0" smtClean="0">
                <a:hlinkClick r:id="rId3"/>
              </a:rPr>
              <a:t>https://nsn.webex.com/nsn/j.php?J=701963228&amp;PW=NNzc4MTIzNTRi</a:t>
            </a:r>
            <a:endParaRPr lang="en-US" dirty="0" smtClean="0"/>
          </a:p>
          <a:p>
            <a:pPr lvl="2"/>
            <a:r>
              <a:rPr lang="en-US" dirty="0" smtClean="0"/>
              <a:t>2. Enter the meeting password: OmniRAN</a:t>
            </a:r>
          </a:p>
          <a:p>
            <a:pPr lvl="2"/>
            <a:r>
              <a:rPr lang="en-US" dirty="0" smtClean="0"/>
              <a:t>3. Click "Join Now".</a:t>
            </a:r>
          </a:p>
          <a:p>
            <a:pPr lvl="2"/>
            <a:r>
              <a:rPr lang="en-US" dirty="0" smtClean="0"/>
              <a:t>4. Follow the instructions that appear on your screen.</a:t>
            </a:r>
          </a:p>
          <a:p>
            <a:endParaRPr lang="en-US" dirty="0" smtClean="0"/>
          </a:p>
          <a:p>
            <a:r>
              <a:rPr lang="en-US" dirty="0" smtClean="0"/>
              <a:t>Teleconference information</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026"/>
          <p:cNvSpPr>
            <a:spLocks noGrp="1" noChangeArrowheads="1"/>
          </p:cNvSpPr>
          <p:nvPr>
            <p:ph type="title"/>
          </p:nvPr>
        </p:nvSpPr>
        <p:spPr/>
        <p:txBody>
          <a:bodyPr/>
          <a:lstStyle/>
          <a:p>
            <a:r>
              <a:rPr lang="en-US" dirty="0"/>
              <a:t>Instructions for </a:t>
            </a:r>
            <a:r>
              <a:rPr lang="en-US" dirty="0" smtClean="0"/>
              <a:t>the </a:t>
            </a:r>
            <a:r>
              <a:rPr lang="en-US" dirty="0"/>
              <a:t>Chair</a:t>
            </a:r>
          </a:p>
        </p:txBody>
      </p:sp>
      <p:sp>
        <p:nvSpPr>
          <p:cNvPr id="3074" name="Rectangle 1027"/>
          <p:cNvSpPr>
            <a:spLocks noGrp="1" noChangeArrowheads="1"/>
          </p:cNvSpPr>
          <p:nvPr>
            <p:ph type="body" idx="1"/>
          </p:nvPr>
        </p:nvSpPr>
        <p:spPr>
          <a:xfrm>
            <a:off x="457200" y="1295400"/>
            <a:ext cx="8229600" cy="5334000"/>
          </a:xfrm>
        </p:spPr>
        <p:txBody>
          <a:bodyPr>
            <a:noAutofit/>
          </a:bodyPr>
          <a:lstStyle/>
          <a:p>
            <a:pPr marL="0" indent="0">
              <a:buNone/>
            </a:pPr>
            <a:r>
              <a:rPr lang="en-US" sz="1400" b="1">
                <a:solidFill>
                  <a:schemeClr val="tx2"/>
                </a:solidFill>
              </a:rPr>
              <a:t>The IEEE-SA strongly recommends that at each WG meeting the chair or a designee:</a:t>
            </a:r>
          </a:p>
          <a:p>
            <a:r>
              <a:rPr lang="en-US" sz="1400" b="1">
                <a:solidFill>
                  <a:schemeClr val="tx2"/>
                </a:solidFill>
              </a:rPr>
              <a:t>Show slides #3 through #6 of this presentation</a:t>
            </a:r>
          </a:p>
          <a:p>
            <a:r>
              <a:rPr lang="en-US" sz="1400" b="1">
                <a:solidFill>
                  <a:schemeClr val="tx2"/>
                </a:solidFill>
              </a:rPr>
              <a:t>Advise the WG attendees that: </a:t>
            </a:r>
          </a:p>
          <a:p>
            <a:pPr lvl="1"/>
            <a:r>
              <a:rPr lang="en-US" sz="1200" b="1">
                <a:solidFill>
                  <a:schemeClr val="tx2"/>
                </a:solidFill>
              </a:rPr>
              <a:t>The IEEE</a:t>
            </a:r>
            <a:r>
              <a:rPr lang="ja-JP" altLang="en-US" sz="1200" b="1">
                <a:solidFill>
                  <a:schemeClr val="tx2"/>
                </a:solidFill>
              </a:rPr>
              <a:t>’</a:t>
            </a:r>
            <a:r>
              <a:rPr lang="en-US" sz="1200" b="1">
                <a:solidFill>
                  <a:schemeClr val="tx2"/>
                </a:solidFill>
              </a:rPr>
              <a:t>s patent policy is described in Clause 6 of the IEEE-SA Standards Board Bylaws;</a:t>
            </a:r>
          </a:p>
          <a:p>
            <a:pPr lvl="1"/>
            <a:r>
              <a:rPr lang="en-US" sz="1200" b="1">
                <a:solidFill>
                  <a:schemeClr val="tx2"/>
                </a:solidFill>
              </a:rPr>
              <a:t>Early identification of patent claims which may be essential for the use of standards under development is strongly encouraged; </a:t>
            </a:r>
          </a:p>
          <a:p>
            <a:pPr lvl="1"/>
            <a:r>
              <a:rPr lang="en-US" sz="1200" b="1">
                <a:solidFill>
                  <a:schemeClr val="tx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r>
              <a:rPr lang="en-US" sz="1400" b="1">
                <a:solidFill>
                  <a:schemeClr val="tx2"/>
                </a:solidFill>
              </a:rPr>
              <a:t>Instruct the WG Secretary to record in the minutes of the relevant WG meeting: </a:t>
            </a:r>
          </a:p>
          <a:p>
            <a:pPr lvl="1"/>
            <a:r>
              <a:rPr lang="en-US" sz="1200" b="1">
                <a:solidFill>
                  <a:schemeClr val="tx2"/>
                </a:solidFill>
              </a:rPr>
              <a:t>That the foregoing information was provided and that slides 1 through 4 (and this slide 0, if applicable) were shown; </a:t>
            </a:r>
          </a:p>
          <a:p>
            <a:pPr lvl="1"/>
            <a:r>
              <a:rPr lang="en-US" sz="1200" b="1">
                <a:solidFill>
                  <a:schemeClr val="tx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r>
              <a:rPr lang="en-US" sz="1200" b="1">
                <a:solidFill>
                  <a:schemeClr val="tx2"/>
                </a:solidFill>
              </a:rPr>
              <a:t>Any responses that were given, specifically the patent claim(s)/patent application claim(s) and/or the holder of the patent claim(s)/patent application claim(s) that were identified (if any) and by whom.</a:t>
            </a:r>
          </a:p>
          <a:p>
            <a:r>
              <a:rPr lang="en-US" sz="1400" b="1">
                <a:solidFill>
                  <a:schemeClr val="tx2"/>
                </a:solidFill>
              </a:rPr>
              <a:t>The WG Chair shall ensure that a request is made to any identified holders of potential essential patent claim(s) to complete and submit a Letter of Assurance.</a:t>
            </a:r>
          </a:p>
          <a:p>
            <a:r>
              <a:rPr lang="en-US" sz="1400" b="1">
                <a:solidFill>
                  <a:schemeClr val="tx2"/>
                </a:solidFill>
              </a:rPr>
              <a:t>It is recommended that the WG chair review the guidance in IEEE-SA Standards Board Operations Manual 6.3.5 and in FAQs 12 and 12a on inclusion of potential Essential Patent Claims by incorporation or by reference. </a:t>
            </a:r>
          </a:p>
          <a:p>
            <a:pPr marL="0" indent="0">
              <a:buNone/>
            </a:pPr>
            <a:r>
              <a:rPr lang="en-US" sz="1200">
                <a:solidFill>
                  <a:schemeClr val="tx2"/>
                </a:solidFill>
              </a:rPr>
              <a:t>Note: WG includes Working Groups, Task Groups, and other standards-developing committees with a PAR approved by the IEEE-SA Standards Board.</a:t>
            </a:r>
          </a:p>
        </p:txBody>
      </p:sp>
      <p:sp>
        <p:nvSpPr>
          <p:cNvPr id="307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307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1570</Words>
  <Application>Microsoft Office PowerPoint</Application>
  <PresentationFormat>On-screen Show (4:3)</PresentationFormat>
  <Paragraphs>183</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April 29th, 2014 Conference Call</vt:lpstr>
      <vt:lpstr>Conference Call</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Meeting Etiquette</vt:lpstr>
      <vt:lpstr>Agenda</vt:lpstr>
      <vt:lpstr>Business#1</vt:lpstr>
      <vt:lpstr>Business#2</vt:lpstr>
      <vt:lpstr>Business#3</vt:lpstr>
      <vt:lpstr>Business #4</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141</cp:revision>
  <cp:lastPrinted>1998-02-10T13:28:06Z</cp:lastPrinted>
  <dcterms:created xsi:type="dcterms:W3CDTF">2011-12-30T17:06:23Z</dcterms:created>
  <dcterms:modified xsi:type="dcterms:W3CDTF">2014-04-29T13:37:49Z</dcterms:modified>
</cp:coreProperties>
</file>