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4" r:id="rId2"/>
    <p:sldId id="262" r:id="rId3"/>
    <p:sldId id="265" r:id="rId4"/>
    <p:sldId id="267" r:id="rId5"/>
    <p:sldId id="268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8" autoAdjust="0"/>
    <p:restoredTop sz="99233" autoAdjust="0"/>
  </p:normalViewPr>
  <p:slideViewPr>
    <p:cSldViewPr>
      <p:cViewPr varScale="1">
        <p:scale>
          <a:sx n="108" d="100"/>
          <a:sy n="108" d="100"/>
        </p:scale>
        <p:origin x="-10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453656" y="8839200"/>
            <a:ext cx="76944" cy="184666"/>
          </a:xfrm>
        </p:spPr>
        <p:txBody>
          <a:bodyPr/>
          <a:lstStyle/>
          <a:p>
            <a:fld id="{C67139CA-5923-5E4A-8BEA-EBB24723E1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43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6913"/>
            <a:ext cx="4638675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Calibri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6913"/>
            <a:ext cx="4638675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Calibri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85152" y="76200"/>
            <a:ext cx="23302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latin typeface="+mn-lt"/>
              </a:rPr>
              <a:t>omniran-14-0030-00-0000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wmf"/><Relationship Id="rId7" Type="http://schemas.openxmlformats.org/officeDocument/2006/relationships/image" Target="../media/image3.wmf"/><Relationship Id="rId8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858458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latin typeface="+mj-lt"/>
                        </a:rPr>
                        <a:t>Backhaul representation in OmniRAN SDN model 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2014-03-19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NSN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proposes that backhaul is not considered as a separate functional entitiy in the OmniRAN SDN model, but treated internally to the access network.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Backhaul representation </a:t>
            </a:r>
            <a:br>
              <a:rPr lang="en-US" dirty="0"/>
            </a:br>
            <a:r>
              <a:rPr lang="en-US" dirty="0"/>
              <a:t>in OmniRAN SDN model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(NSN)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ounded Rectangle 240"/>
          <p:cNvSpPr/>
          <p:nvPr/>
        </p:nvSpPr>
        <p:spPr>
          <a:xfrm>
            <a:off x="5673272" y="1496350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84" name="Straight Connector 483"/>
          <p:cNvCxnSpPr/>
          <p:nvPr/>
        </p:nvCxnSpPr>
        <p:spPr>
          <a:xfrm rot="16200000" flipV="1">
            <a:off x="6515102" y="4648199"/>
            <a:ext cx="609599" cy="2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endCxn id="49" idx="1"/>
          </p:cNvCxnSpPr>
          <p:nvPr/>
        </p:nvCxnSpPr>
        <p:spPr>
          <a:xfrm>
            <a:off x="7202750" y="3504163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6" name="Rounded Rectangle 215"/>
          <p:cNvSpPr/>
          <p:nvPr/>
        </p:nvSpPr>
        <p:spPr>
          <a:xfrm>
            <a:off x="1739048" y="1449000"/>
            <a:ext cx="3524413" cy="480276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3"/>
          <p:cNvGrpSpPr/>
          <p:nvPr/>
        </p:nvGrpSpPr>
        <p:grpSpPr>
          <a:xfrm>
            <a:off x="50800" y="3416300"/>
            <a:ext cx="990600" cy="990600"/>
            <a:chOff x="381000" y="1962150"/>
            <a:chExt cx="990600" cy="990600"/>
          </a:xfrm>
        </p:grpSpPr>
        <p:sp>
          <p:nvSpPr>
            <p:cNvPr id="5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5" descr="MC900439836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cxnSp>
        <p:nvCxnSpPr>
          <p:cNvPr id="478" name="Straight Connector 477"/>
          <p:cNvCxnSpPr/>
          <p:nvPr/>
        </p:nvCxnSpPr>
        <p:spPr>
          <a:xfrm rot="16200000" flipV="1">
            <a:off x="6515102" y="3352799"/>
            <a:ext cx="609599" cy="2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oup 40"/>
          <p:cNvGrpSpPr/>
          <p:nvPr/>
        </p:nvGrpSpPr>
        <p:grpSpPr>
          <a:xfrm>
            <a:off x="7696200" y="3015208"/>
            <a:ext cx="990600" cy="990600"/>
            <a:chOff x="5257800" y="4419600"/>
            <a:chExt cx="990600" cy="990600"/>
          </a:xfrm>
        </p:grpSpPr>
        <p:sp>
          <p:nvSpPr>
            <p:cNvPr id="49" name="Rounded Rectangle 48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7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0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1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2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94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5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6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9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0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1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0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6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7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3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5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11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9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0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2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8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2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4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13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57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8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9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4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4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5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6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7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1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3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51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Clip" r:id="rId5" imgW="5757415" imgH="3221332" progId="">
                    <p:embed/>
                  </p:oleObj>
                </mc:Choice>
                <mc:Fallback>
                  <p:oleObj name="Clip" r:id="rId5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493923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420" name="Straight Connector 419"/>
          <p:cNvCxnSpPr>
            <a:stCxn id="278" idx="1"/>
          </p:cNvCxnSpPr>
          <p:nvPr/>
        </p:nvCxnSpPr>
        <p:spPr>
          <a:xfrm rot="10800000">
            <a:off x="5029201" y="4343401"/>
            <a:ext cx="1098287" cy="67939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5695043" y="5820201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Core Network(s)</a:t>
            </a:r>
            <a:endParaRPr lang="en-US" sz="1200" b="1" dirty="0"/>
          </a:p>
        </p:txBody>
      </p:sp>
      <p:sp>
        <p:nvSpPr>
          <p:cNvPr id="247" name="Title 246"/>
          <p:cNvSpPr>
            <a:spLocks noGrp="1"/>
          </p:cNvSpPr>
          <p:nvPr>
            <p:ph type="title"/>
          </p:nvPr>
        </p:nvSpPr>
        <p:spPr>
          <a:xfrm>
            <a:off x="154546" y="361950"/>
            <a:ext cx="8731877" cy="616976"/>
          </a:xfrm>
        </p:spPr>
        <p:txBody>
          <a:bodyPr>
            <a:noAutofit/>
          </a:bodyPr>
          <a:lstStyle/>
          <a:p>
            <a:r>
              <a:rPr lang="en-US" sz="2800" dirty="0" smtClean="0"/>
              <a:t>SDN-based OmniRAN Use Case</a:t>
            </a:r>
            <a:br>
              <a:rPr lang="en-US" sz="2800" dirty="0" smtClean="0"/>
            </a:br>
            <a:r>
              <a:rPr lang="en-US" sz="2800" dirty="0" smtClean="0"/>
              <a:t>Reference Point Mappings</a:t>
            </a:r>
            <a:endParaRPr lang="en-US" sz="2800" dirty="0"/>
          </a:p>
        </p:txBody>
      </p:sp>
      <p:grpSp>
        <p:nvGrpSpPr>
          <p:cNvPr id="15" name="Group 274"/>
          <p:cNvGrpSpPr/>
          <p:nvPr/>
        </p:nvGrpSpPr>
        <p:grpSpPr>
          <a:xfrm>
            <a:off x="6056050" y="4870397"/>
            <a:ext cx="990600" cy="997003"/>
            <a:chOff x="5245100" y="2133600"/>
            <a:chExt cx="990600" cy="997003"/>
          </a:xfrm>
        </p:grpSpPr>
        <p:sp>
          <p:nvSpPr>
            <p:cNvPr id="276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8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C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280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81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7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83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5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9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8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pic>
          <p:nvPicPr>
            <p:cNvPr id="277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sp>
        <p:nvSpPr>
          <p:cNvPr id="217" name="TextBox 216"/>
          <p:cNvSpPr txBox="1"/>
          <p:nvPr/>
        </p:nvSpPr>
        <p:spPr>
          <a:xfrm>
            <a:off x="3368898" y="5787935"/>
            <a:ext cx="1660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Access Network</a:t>
            </a:r>
            <a:endParaRPr lang="en-US" sz="1200" b="1" dirty="0"/>
          </a:p>
        </p:txBody>
      </p:sp>
      <p:grpSp>
        <p:nvGrpSpPr>
          <p:cNvPr id="19" name="Group 325"/>
          <p:cNvGrpSpPr/>
          <p:nvPr/>
        </p:nvGrpSpPr>
        <p:grpSpPr>
          <a:xfrm>
            <a:off x="3963716" y="2362200"/>
            <a:ext cx="1000125" cy="1219200"/>
            <a:chOff x="7315200" y="3886200"/>
            <a:chExt cx="1000125" cy="990600"/>
          </a:xfrm>
          <a:solidFill>
            <a:schemeClr val="bg1">
              <a:lumMod val="85000"/>
            </a:schemeClr>
          </a:solidFill>
        </p:grpSpPr>
        <p:sp>
          <p:nvSpPr>
            <p:cNvPr id="21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err="1" smtClean="0">
                  <a:latin typeface="Arial" pitchFamily="34" charset="0"/>
                  <a:cs typeface="Arial" pitchFamily="34" charset="0"/>
                </a:rPr>
                <a:t>Backhaul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28"/>
          <p:cNvGrpSpPr/>
          <p:nvPr/>
        </p:nvGrpSpPr>
        <p:grpSpPr>
          <a:xfrm>
            <a:off x="3979305" y="3048000"/>
            <a:ext cx="938479" cy="343703"/>
            <a:chOff x="173867" y="4114800"/>
            <a:chExt cx="938479" cy="343703"/>
          </a:xfrm>
        </p:grpSpPr>
        <p:sp>
          <p:nvSpPr>
            <p:cNvPr id="222" name="Oval 221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Oval 222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Oval 223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Oval 224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Oval 225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Oval 226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Oval 227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Oval 228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0" name="Straight Connector 229"/>
            <p:cNvCxnSpPr>
              <a:stCxn id="225" idx="7"/>
              <a:endCxn id="222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22" idx="6"/>
              <a:endCxn id="223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>
              <a:endCxn id="229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29" idx="3"/>
              <a:endCxn id="228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28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>
              <a:stCxn id="227" idx="2"/>
              <a:endCxn id="226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stCxn id="226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>
              <a:stCxn id="223" idx="3"/>
              <a:endCxn id="225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>
              <a:stCxn id="228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>
              <a:stCxn id="228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226" idx="1"/>
              <a:endCxn id="222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28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27" idx="1"/>
              <a:endCxn id="223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>
              <a:stCxn id="226" idx="7"/>
              <a:endCxn id="223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>
              <a:stCxn id="226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227" idx="0"/>
              <a:endCxn id="224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>
              <a:stCxn id="228" idx="1"/>
              <a:endCxn id="224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29" idx="2"/>
              <a:endCxn id="223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>
              <a:stCxn id="229" idx="3"/>
              <a:endCxn id="226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endCxn id="227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endCxn id="225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3" name="Straight Connector 262"/>
          <p:cNvCxnSpPr/>
          <p:nvPr/>
        </p:nvCxnSpPr>
        <p:spPr>
          <a:xfrm>
            <a:off x="3135600" y="2390820"/>
            <a:ext cx="828116" cy="7685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/>
          <p:nvPr/>
        </p:nvCxnSpPr>
        <p:spPr>
          <a:xfrm rot="5400000" flipH="1" flipV="1">
            <a:off x="2494738" y="3788822"/>
            <a:ext cx="2098440" cy="83951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363"/>
          <p:cNvGrpSpPr/>
          <p:nvPr/>
        </p:nvGrpSpPr>
        <p:grpSpPr>
          <a:xfrm>
            <a:off x="3963716" y="4581926"/>
            <a:ext cx="1000125" cy="990600"/>
            <a:chOff x="7315200" y="3886200"/>
            <a:chExt cx="1000125" cy="99060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82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98" name="Picture 297" descr="MC900431601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36" y="5047515"/>
            <a:ext cx="558346" cy="558346"/>
          </a:xfrm>
          <a:prstGeom prst="rect">
            <a:avLst/>
          </a:prstGeom>
        </p:spPr>
      </p:pic>
      <p:cxnSp>
        <p:nvCxnSpPr>
          <p:cNvPr id="299" name="Straight Connector 298"/>
          <p:cNvCxnSpPr/>
          <p:nvPr/>
        </p:nvCxnSpPr>
        <p:spPr>
          <a:xfrm rot="16200000" flipV="1">
            <a:off x="2268465" y="3381974"/>
            <a:ext cx="2561425" cy="829079"/>
          </a:xfrm>
          <a:prstGeom prst="line">
            <a:avLst/>
          </a:prstGeom>
          <a:ln>
            <a:solidFill>
              <a:srgbClr val="99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4" name="TextBox 303"/>
          <p:cNvSpPr txBox="1"/>
          <p:nvPr/>
        </p:nvSpPr>
        <p:spPr>
          <a:xfrm>
            <a:off x="3323569" y="6402209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Data path</a:t>
            </a:r>
            <a:endParaRPr lang="en-US" dirty="0">
              <a:latin typeface="+mn-lt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61969" y="6400800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Control path</a:t>
            </a:r>
            <a:endParaRPr lang="en-US" dirty="0">
              <a:latin typeface="+mn-lt"/>
            </a:endParaRPr>
          </a:p>
        </p:txBody>
      </p:sp>
      <p:sp>
        <p:nvSpPr>
          <p:cNvPr id="340" name="AutoShape 154"/>
          <p:cNvSpPr>
            <a:spLocks noChangeArrowheads="1"/>
          </p:cNvSpPr>
          <p:nvPr/>
        </p:nvSpPr>
        <p:spPr bwMode="auto">
          <a:xfrm>
            <a:off x="1828800" y="4953000"/>
            <a:ext cx="1000125" cy="990600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oup 158"/>
          <p:cNvGrpSpPr>
            <a:grpSpLocks noChangeAspect="1"/>
          </p:cNvGrpSpPr>
          <p:nvPr/>
        </p:nvGrpSpPr>
        <p:grpSpPr bwMode="auto">
          <a:xfrm flipH="1">
            <a:off x="2209799" y="5372428"/>
            <a:ext cx="411161" cy="494972"/>
            <a:chOff x="5" y="2480"/>
            <a:chExt cx="237" cy="430"/>
          </a:xfrm>
        </p:grpSpPr>
        <p:grpSp>
          <p:nvGrpSpPr>
            <p:cNvPr id="23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2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5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63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4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5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6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7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8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9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56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7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8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9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0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1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2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6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50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1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2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3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4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49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44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5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6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2" name="Rectangle 187"/>
          <p:cNvSpPr>
            <a:spLocks noChangeArrowheads="1"/>
          </p:cNvSpPr>
          <p:nvPr/>
        </p:nvSpPr>
        <p:spPr bwMode="auto">
          <a:xfrm>
            <a:off x="1887537" y="5029200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 3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1" name="Rounded Rectangle 410"/>
          <p:cNvSpPr/>
          <p:nvPr/>
        </p:nvSpPr>
        <p:spPr>
          <a:xfrm rot="16200000">
            <a:off x="2474117" y="241432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415" name="Rounded Rectangle 414"/>
          <p:cNvSpPr/>
          <p:nvPr/>
        </p:nvSpPr>
        <p:spPr>
          <a:xfrm rot="16200000">
            <a:off x="2474117" y="528967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7315200" y="4114800"/>
            <a:ext cx="1752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Multiple Cores sharing Access Network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Access Abstraction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Data and Control plane separation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Central control </a:t>
            </a:r>
          </a:p>
        </p:txBody>
      </p:sp>
      <p:cxnSp>
        <p:nvCxnSpPr>
          <p:cNvPr id="279" name="Straight Connector 278"/>
          <p:cNvCxnSpPr/>
          <p:nvPr/>
        </p:nvCxnSpPr>
        <p:spPr>
          <a:xfrm>
            <a:off x="1295400" y="3886001"/>
            <a:ext cx="506186" cy="1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/>
          <p:nvPr/>
        </p:nvCxnSpPr>
        <p:spPr>
          <a:xfrm rot="16200000" flipV="1">
            <a:off x="3048659" y="4190342"/>
            <a:ext cx="990601" cy="83951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rot="10800000">
            <a:off x="1295400" y="4343400"/>
            <a:ext cx="2667000" cy="8382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6" name="TextBox 295"/>
          <p:cNvSpPr txBox="1"/>
          <p:nvPr/>
        </p:nvSpPr>
        <p:spPr>
          <a:xfrm>
            <a:off x="1320801" y="3572933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/>
              </a:rPr>
              <a:t>R1</a:t>
            </a:r>
            <a:endParaRPr lang="en-US" b="1" dirty="0">
              <a:solidFill>
                <a:srgbClr val="FF0000"/>
              </a:solidFill>
              <a:latin typeface="Arial"/>
            </a:endParaRPr>
          </a:p>
        </p:txBody>
      </p:sp>
      <p:cxnSp>
        <p:nvCxnSpPr>
          <p:cNvPr id="312" name="Straight Connector 311"/>
          <p:cNvCxnSpPr/>
          <p:nvPr/>
        </p:nvCxnSpPr>
        <p:spPr>
          <a:xfrm rot="16200000" flipV="1">
            <a:off x="2895600" y="4038600"/>
            <a:ext cx="1295400" cy="838200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6" name="TextBox 315"/>
          <p:cNvSpPr txBox="1"/>
          <p:nvPr/>
        </p:nvSpPr>
        <p:spPr>
          <a:xfrm>
            <a:off x="5257416" y="26670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040"/>
                </a:solidFill>
                <a:latin typeface="Arial"/>
              </a:rPr>
              <a:t>R3</a:t>
            </a:r>
            <a:endParaRPr lang="en-US" b="1" dirty="0">
              <a:solidFill>
                <a:srgbClr val="00C040"/>
              </a:solidFill>
              <a:latin typeface="Arial"/>
            </a:endParaRPr>
          </a:p>
        </p:txBody>
      </p:sp>
      <p:cxnSp>
        <p:nvCxnSpPr>
          <p:cNvPr id="317" name="Straight Connector 316"/>
          <p:cNvCxnSpPr/>
          <p:nvPr/>
        </p:nvCxnSpPr>
        <p:spPr>
          <a:xfrm rot="5400000" flipH="1" flipV="1">
            <a:off x="4000146" y="4107572"/>
            <a:ext cx="927267" cy="1588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endCxn id="219" idx="1"/>
          </p:cNvCxnSpPr>
          <p:nvPr/>
        </p:nvCxnSpPr>
        <p:spPr>
          <a:xfrm flipV="1">
            <a:off x="3145125" y="2971800"/>
            <a:ext cx="818591" cy="735212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/>
          <p:nvPr/>
        </p:nvCxnSpPr>
        <p:spPr>
          <a:xfrm>
            <a:off x="4953000" y="5105400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3848100" y="3784600"/>
            <a:ext cx="3813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/>
              </a:rPr>
              <a:t>R2</a:t>
            </a:r>
            <a:endParaRPr lang="en-US" b="1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424" name="Straight Connector 423"/>
          <p:cNvCxnSpPr/>
          <p:nvPr/>
        </p:nvCxnSpPr>
        <p:spPr>
          <a:xfrm rot="10800000" flipV="1">
            <a:off x="5105400" y="3200400"/>
            <a:ext cx="990600" cy="76200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 rot="5400000" flipH="1" flipV="1">
            <a:off x="4747231" y="4418883"/>
            <a:ext cx="206487" cy="99749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255"/>
          <p:cNvGrpSpPr/>
          <p:nvPr/>
        </p:nvGrpSpPr>
        <p:grpSpPr>
          <a:xfrm>
            <a:off x="6028397" y="3574997"/>
            <a:ext cx="990600" cy="997003"/>
            <a:chOff x="5245100" y="2133600"/>
            <a:chExt cx="990600" cy="997003"/>
          </a:xfrm>
        </p:grpSpPr>
        <p:sp>
          <p:nvSpPr>
            <p:cNvPr id="257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58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59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B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261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62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0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64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1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71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2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3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8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9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30" name="Oval 429"/>
          <p:cNvSpPr/>
          <p:nvPr/>
        </p:nvSpPr>
        <p:spPr>
          <a:xfrm>
            <a:off x="3962400" y="4038600"/>
            <a:ext cx="152400" cy="152400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44"/>
          <p:cNvGrpSpPr/>
          <p:nvPr/>
        </p:nvGrpSpPr>
        <p:grpSpPr>
          <a:xfrm>
            <a:off x="6015697" y="2286000"/>
            <a:ext cx="990600" cy="997003"/>
            <a:chOff x="5245100" y="2133600"/>
            <a:chExt cx="990600" cy="997003"/>
          </a:xfrm>
        </p:grpSpPr>
        <p:sp>
          <p:nvSpPr>
            <p:cNvPr id="189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90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91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A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193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94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96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03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0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77" name="Oval 376"/>
          <p:cNvSpPr/>
          <p:nvPr/>
        </p:nvSpPr>
        <p:spPr>
          <a:xfrm>
            <a:off x="1447800" y="3810000"/>
            <a:ext cx="152400" cy="15240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ounded Rectangle 417"/>
          <p:cNvSpPr/>
          <p:nvPr/>
        </p:nvSpPr>
        <p:spPr>
          <a:xfrm rot="16200000">
            <a:off x="663695" y="3775195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451" name="Straight Connector 450"/>
          <p:cNvCxnSpPr/>
          <p:nvPr/>
        </p:nvCxnSpPr>
        <p:spPr>
          <a:xfrm rot="16200000" flipV="1">
            <a:off x="1981202" y="3200399"/>
            <a:ext cx="609599" cy="2"/>
          </a:xfrm>
          <a:prstGeom prst="line">
            <a:avLst/>
          </a:prstGeom>
          <a:ln>
            <a:solidFill>
              <a:srgbClr val="99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/>
          <p:nvPr/>
        </p:nvCxnSpPr>
        <p:spPr>
          <a:xfrm rot="16200000" flipV="1">
            <a:off x="3124202" y="4343401"/>
            <a:ext cx="838200" cy="838197"/>
          </a:xfrm>
          <a:prstGeom prst="line">
            <a:avLst/>
          </a:prstGeom>
          <a:ln>
            <a:solidFill>
              <a:srgbClr val="99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226"/>
          <p:cNvGrpSpPr/>
          <p:nvPr/>
        </p:nvGrpSpPr>
        <p:grpSpPr>
          <a:xfrm>
            <a:off x="1828800" y="2058600"/>
            <a:ext cx="1000125" cy="990600"/>
            <a:chOff x="7315200" y="3886200"/>
            <a:chExt cx="1000125" cy="990600"/>
          </a:xfrm>
        </p:grpSpPr>
        <p:sp>
          <p:nvSpPr>
            <p:cNvPr id="30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7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3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4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3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1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11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0" name="AutoShape 154"/>
          <p:cNvSpPr>
            <a:spLocks noChangeArrowheads="1"/>
          </p:cNvSpPr>
          <p:nvPr/>
        </p:nvSpPr>
        <p:spPr bwMode="auto">
          <a:xfrm>
            <a:off x="1837362" y="3440881"/>
            <a:ext cx="1000125" cy="990600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1" name="Rectangle 187"/>
          <p:cNvSpPr>
            <a:spLocks noChangeArrowheads="1"/>
          </p:cNvSpPr>
          <p:nvPr/>
        </p:nvSpPr>
        <p:spPr bwMode="auto">
          <a:xfrm>
            <a:off x="1897062" y="3525450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 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Group 158"/>
          <p:cNvGrpSpPr>
            <a:grpSpLocks noChangeAspect="1"/>
          </p:cNvGrpSpPr>
          <p:nvPr/>
        </p:nvGrpSpPr>
        <p:grpSpPr bwMode="auto">
          <a:xfrm flipH="1">
            <a:off x="2219324" y="3822523"/>
            <a:ext cx="411161" cy="494972"/>
            <a:chOff x="5" y="2480"/>
            <a:chExt cx="237" cy="430"/>
          </a:xfrm>
        </p:grpSpPr>
        <p:grpSp>
          <p:nvGrpSpPr>
            <p:cNvPr id="43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4" name="Group 30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5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93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4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5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6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7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8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9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86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7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8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9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0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1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2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6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80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1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2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3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4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79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74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5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6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5" name="TextBox 454"/>
          <p:cNvSpPr txBox="1"/>
          <p:nvPr/>
        </p:nvSpPr>
        <p:spPr>
          <a:xfrm>
            <a:off x="2323716" y="31242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FF"/>
                </a:solidFill>
                <a:latin typeface="Arial"/>
              </a:rPr>
              <a:t>R4</a:t>
            </a:r>
            <a:endParaRPr lang="en-US" b="1" dirty="0">
              <a:solidFill>
                <a:srgbClr val="9900FF"/>
              </a:solidFill>
              <a:latin typeface="Arial"/>
            </a:endParaRPr>
          </a:p>
        </p:txBody>
      </p:sp>
      <p:sp>
        <p:nvSpPr>
          <p:cNvPr id="456" name="Oval 455"/>
          <p:cNvSpPr/>
          <p:nvPr/>
        </p:nvSpPr>
        <p:spPr>
          <a:xfrm>
            <a:off x="2209800" y="3187700"/>
            <a:ext cx="152400" cy="152400"/>
          </a:xfrm>
          <a:prstGeom prst="ellipse">
            <a:avLst/>
          </a:prstGeom>
          <a:gradFill>
            <a:gsLst>
              <a:gs pos="0">
                <a:srgbClr val="99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2" name="Straight Connector 471"/>
          <p:cNvCxnSpPr/>
          <p:nvPr/>
        </p:nvCxnSpPr>
        <p:spPr>
          <a:xfrm flipV="1">
            <a:off x="3962400" y="2971800"/>
            <a:ext cx="2057400" cy="12700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2" name="Oval 371"/>
          <p:cNvSpPr/>
          <p:nvPr/>
        </p:nvSpPr>
        <p:spPr>
          <a:xfrm>
            <a:off x="5359227" y="2939765"/>
            <a:ext cx="152400" cy="152400"/>
          </a:xfrm>
          <a:prstGeom prst="ellipse">
            <a:avLst/>
          </a:prstGeom>
          <a:gradFill>
            <a:gsLst>
              <a:gs pos="0">
                <a:srgbClr val="00C04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TextBox 478"/>
          <p:cNvSpPr txBox="1"/>
          <p:nvPr/>
        </p:nvSpPr>
        <p:spPr>
          <a:xfrm>
            <a:off x="6857616" y="32766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sp>
        <p:nvSpPr>
          <p:cNvPr id="480" name="Oval 479"/>
          <p:cNvSpPr/>
          <p:nvPr/>
        </p:nvSpPr>
        <p:spPr>
          <a:xfrm>
            <a:off x="6743700" y="3340100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TextBox 484"/>
          <p:cNvSpPr txBox="1"/>
          <p:nvPr/>
        </p:nvSpPr>
        <p:spPr>
          <a:xfrm>
            <a:off x="6857616" y="4599801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sp>
        <p:nvSpPr>
          <p:cNvPr id="486" name="Oval 485"/>
          <p:cNvSpPr/>
          <p:nvPr/>
        </p:nvSpPr>
        <p:spPr>
          <a:xfrm>
            <a:off x="6743700" y="4663301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0" name="Straight Connector 499"/>
          <p:cNvCxnSpPr/>
          <p:nvPr/>
        </p:nvCxnSpPr>
        <p:spPr>
          <a:xfrm>
            <a:off x="4621804" y="6540748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/>
          <p:cNvCxnSpPr/>
          <p:nvPr/>
        </p:nvCxnSpPr>
        <p:spPr>
          <a:xfrm>
            <a:off x="2209800" y="6553200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3" name="Rounded Rectangle 412"/>
          <p:cNvSpPr/>
          <p:nvPr/>
        </p:nvSpPr>
        <p:spPr>
          <a:xfrm rot="16200000">
            <a:off x="2474117" y="378592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297" name="Rounded Rectangle 296"/>
          <p:cNvSpPr/>
          <p:nvPr/>
        </p:nvSpPr>
        <p:spPr>
          <a:xfrm>
            <a:off x="3952875" y="3505200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Backhaul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419" name="Straight Connector 418"/>
          <p:cNvCxnSpPr/>
          <p:nvPr/>
        </p:nvCxnSpPr>
        <p:spPr>
          <a:xfrm rot="10800000">
            <a:off x="1295402" y="4114800"/>
            <a:ext cx="4724398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420"/>
          <p:cNvGrpSpPr/>
          <p:nvPr/>
        </p:nvGrpSpPr>
        <p:grpSpPr>
          <a:xfrm>
            <a:off x="4695297" y="3873504"/>
            <a:ext cx="410103" cy="492007"/>
            <a:chOff x="4682892" y="3097754"/>
            <a:chExt cx="410103" cy="492007"/>
          </a:xfrm>
        </p:grpSpPr>
        <p:sp>
          <p:nvSpPr>
            <p:cNvPr id="422" name="AutoShape 22"/>
            <p:cNvSpPr>
              <a:spLocks noChangeArrowheads="1"/>
            </p:cNvSpPr>
            <p:nvPr/>
          </p:nvSpPr>
          <p:spPr bwMode="auto">
            <a:xfrm>
              <a:off x="4682892" y="3097754"/>
              <a:ext cx="410103" cy="492007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>
                <a:solidFill>
                  <a:srgbClr val="0000FF"/>
                </a:solidFill>
                <a:ea typeface="ＭＳ Ｐゴシック" pitchFamily="34" charset="-128"/>
              </a:endParaRPr>
            </a:p>
          </p:txBody>
        </p:sp>
        <p:sp>
          <p:nvSpPr>
            <p:cNvPr id="423" name="Rectangle 187"/>
            <p:cNvSpPr>
              <a:spLocks noChangeArrowheads="1"/>
            </p:cNvSpPr>
            <p:nvPr/>
          </p:nvSpPr>
          <p:spPr bwMode="auto">
            <a:xfrm>
              <a:off x="4712008" y="3243018"/>
              <a:ext cx="351019" cy="22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AAA</a:t>
              </a:r>
              <a:endParaRPr lang="en-US" sz="1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7" name="Oval 46"/>
          <p:cNvSpPr/>
          <p:nvPr/>
        </p:nvSpPr>
        <p:spPr bwMode="auto">
          <a:xfrm>
            <a:off x="3581890" y="2213865"/>
            <a:ext cx="1710190" cy="171019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5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2006715" y="3923925"/>
            <a:ext cx="6840760" cy="13501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08000" tIns="0" rIns="108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Transport Plane</a:t>
            </a:r>
          </a:p>
        </p:txBody>
      </p:sp>
      <p:sp>
        <p:nvSpPr>
          <p:cNvPr id="67" name="Rounded Rectangle 66"/>
          <p:cNvSpPr/>
          <p:nvPr/>
        </p:nvSpPr>
        <p:spPr bwMode="auto">
          <a:xfrm>
            <a:off x="2006715" y="3518880"/>
            <a:ext cx="6840760" cy="13501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08000" tIns="0" rIns="108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>
                <a:latin typeface="+mn-lt"/>
              </a:rPr>
              <a:t>User</a:t>
            </a: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Plane</a:t>
            </a:r>
          </a:p>
        </p:txBody>
      </p:sp>
      <p:sp>
        <p:nvSpPr>
          <p:cNvPr id="126081" name="Rectangle 129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Dedicated Backhaul by Separation of </a:t>
            </a:r>
            <a:br>
              <a:rPr lang="en-US" sz="2800" dirty="0" smtClean="0"/>
            </a:br>
            <a:r>
              <a:rPr lang="en-US" sz="2800" dirty="0" smtClean="0"/>
              <a:t>User Plane and Transport Plane</a:t>
            </a:r>
            <a:endParaRPr lang="en-US" altLang="zh-CN" sz="3200" dirty="0"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779020"/>
            <a:ext cx="8229600" cy="945235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Separation of user plane and transport plane in the access network leads to the definition of a ‘backhaul’</a:t>
            </a:r>
          </a:p>
        </p:txBody>
      </p:sp>
      <p:sp>
        <p:nvSpPr>
          <p:cNvPr id="125955" name="Line 3"/>
          <p:cNvSpPr>
            <a:spLocks noChangeShapeType="1"/>
          </p:cNvSpPr>
          <p:nvPr/>
        </p:nvSpPr>
        <p:spPr bwMode="auto">
          <a:xfrm>
            <a:off x="1665288" y="1943550"/>
            <a:ext cx="0" cy="2790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1349374" y="2289624"/>
            <a:ext cx="5427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854075" y="2019749"/>
            <a:ext cx="495300" cy="404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STA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2024062" y="1973712"/>
            <a:ext cx="4077937" cy="495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algn="ctr" eaLnBrk="0" hangingPunct="0"/>
            <a:endParaRPr lang="en-US" altLang="zh-CN" i="1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6778325" y="2019749"/>
            <a:ext cx="1241450" cy="404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Ctrl/Core</a:t>
            </a:r>
          </a:p>
        </p:txBody>
      </p:sp>
      <p:sp>
        <p:nvSpPr>
          <p:cNvPr id="125973" name="Rectangle 21"/>
          <p:cNvSpPr>
            <a:spLocks noChangeArrowheads="1"/>
          </p:cNvSpPr>
          <p:nvPr/>
        </p:nvSpPr>
        <p:spPr bwMode="auto">
          <a:xfrm>
            <a:off x="5067000" y="2019749"/>
            <a:ext cx="990600" cy="404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GW</a:t>
            </a:r>
          </a:p>
        </p:txBody>
      </p:sp>
      <p:sp>
        <p:nvSpPr>
          <p:cNvPr id="125974" name="Rectangle 22"/>
          <p:cNvSpPr>
            <a:spLocks noChangeArrowheads="1"/>
          </p:cNvSpPr>
          <p:nvPr/>
        </p:nvSpPr>
        <p:spPr bwMode="auto">
          <a:xfrm>
            <a:off x="2070100" y="2019749"/>
            <a:ext cx="990600" cy="404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AP/BS</a:t>
            </a:r>
          </a:p>
        </p:txBody>
      </p:sp>
      <p:sp>
        <p:nvSpPr>
          <p:cNvPr id="126028" name="Text Box 76"/>
          <p:cNvSpPr txBox="1">
            <a:spLocks noChangeArrowheads="1"/>
          </p:cNvSpPr>
          <p:nvPr/>
        </p:nvSpPr>
        <p:spPr bwMode="auto">
          <a:xfrm>
            <a:off x="1487296" y="1794324"/>
            <a:ext cx="381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R1</a:t>
            </a:r>
          </a:p>
        </p:txBody>
      </p:sp>
      <p:sp>
        <p:nvSpPr>
          <p:cNvPr id="126029" name="Text Box 77"/>
          <p:cNvSpPr txBox="1">
            <a:spLocks noChangeArrowheads="1"/>
          </p:cNvSpPr>
          <p:nvPr/>
        </p:nvSpPr>
        <p:spPr bwMode="auto">
          <a:xfrm>
            <a:off x="6239971" y="1794324"/>
            <a:ext cx="381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R3</a:t>
            </a:r>
          </a:p>
        </p:txBody>
      </p:sp>
      <p:sp>
        <p:nvSpPr>
          <p:cNvPr id="126031" name="Line 79"/>
          <p:cNvSpPr>
            <a:spLocks noChangeShapeType="1"/>
          </p:cNvSpPr>
          <p:nvPr/>
        </p:nvSpPr>
        <p:spPr bwMode="auto">
          <a:xfrm>
            <a:off x="6417963" y="1989588"/>
            <a:ext cx="0" cy="27443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6035" name="Line 83"/>
          <p:cNvSpPr>
            <a:spLocks noChangeShapeType="1"/>
          </p:cNvSpPr>
          <p:nvPr/>
        </p:nvSpPr>
        <p:spPr bwMode="auto">
          <a:xfrm>
            <a:off x="854075" y="3791605"/>
            <a:ext cx="17113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6037" name="Line 85"/>
          <p:cNvSpPr>
            <a:spLocks noChangeShapeType="1"/>
          </p:cNvSpPr>
          <p:nvPr/>
        </p:nvSpPr>
        <p:spPr bwMode="auto">
          <a:xfrm>
            <a:off x="2565400" y="4193955"/>
            <a:ext cx="2996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6038" name="Rectangle 86"/>
          <p:cNvSpPr>
            <a:spLocks noChangeArrowheads="1"/>
          </p:cNvSpPr>
          <p:nvPr/>
        </p:nvSpPr>
        <p:spPr bwMode="auto">
          <a:xfrm>
            <a:off x="854075" y="3656668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6039" name="Rectangle 87"/>
          <p:cNvSpPr>
            <a:spLocks noChangeArrowheads="1"/>
          </p:cNvSpPr>
          <p:nvPr/>
        </p:nvSpPr>
        <p:spPr bwMode="auto">
          <a:xfrm>
            <a:off x="2070100" y="3656668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6040" name="Rectangle 88"/>
          <p:cNvSpPr>
            <a:spLocks noChangeArrowheads="1"/>
          </p:cNvSpPr>
          <p:nvPr/>
        </p:nvSpPr>
        <p:spPr bwMode="auto">
          <a:xfrm>
            <a:off x="2565400" y="4059018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6041" name="Rectangle 89"/>
          <p:cNvSpPr>
            <a:spLocks noChangeArrowheads="1"/>
          </p:cNvSpPr>
          <p:nvPr/>
        </p:nvSpPr>
        <p:spPr bwMode="auto">
          <a:xfrm>
            <a:off x="5067000" y="4059018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6044" name="Rectangle 92"/>
          <p:cNvSpPr>
            <a:spLocks noChangeArrowheads="1"/>
          </p:cNvSpPr>
          <p:nvPr/>
        </p:nvSpPr>
        <p:spPr bwMode="auto">
          <a:xfrm>
            <a:off x="854075" y="3520143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45" name="Rectangle 93"/>
          <p:cNvSpPr>
            <a:spLocks noChangeArrowheads="1"/>
          </p:cNvSpPr>
          <p:nvPr/>
        </p:nvSpPr>
        <p:spPr bwMode="auto">
          <a:xfrm>
            <a:off x="2070100" y="3520143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46" name="Rectangle 94"/>
          <p:cNvSpPr>
            <a:spLocks noChangeArrowheads="1"/>
          </p:cNvSpPr>
          <p:nvPr/>
        </p:nvSpPr>
        <p:spPr bwMode="auto">
          <a:xfrm>
            <a:off x="2565400" y="3922493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ETH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47" name="Rectangle 95"/>
          <p:cNvSpPr>
            <a:spLocks noChangeArrowheads="1"/>
          </p:cNvSpPr>
          <p:nvPr/>
        </p:nvSpPr>
        <p:spPr bwMode="auto">
          <a:xfrm>
            <a:off x="5067000" y="3922493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ETH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50" name="Rectangle 98"/>
          <p:cNvSpPr>
            <a:spLocks noChangeArrowheads="1"/>
          </p:cNvSpPr>
          <p:nvPr/>
        </p:nvSpPr>
        <p:spPr bwMode="auto">
          <a:xfrm>
            <a:off x="854075" y="3385205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sp>
        <p:nvSpPr>
          <p:cNvPr id="126052" name="Rectangle 100"/>
          <p:cNvSpPr>
            <a:spLocks noChangeArrowheads="1"/>
          </p:cNvSpPr>
          <p:nvPr/>
        </p:nvSpPr>
        <p:spPr bwMode="auto">
          <a:xfrm>
            <a:off x="2565400" y="3787555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sp>
        <p:nvSpPr>
          <p:cNvPr id="126053" name="Rectangle 101"/>
          <p:cNvSpPr>
            <a:spLocks noChangeArrowheads="1"/>
          </p:cNvSpPr>
          <p:nvPr/>
        </p:nvSpPr>
        <p:spPr bwMode="auto">
          <a:xfrm>
            <a:off x="5067000" y="3787555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sp>
        <p:nvSpPr>
          <p:cNvPr id="126054" name="Rectangle 102"/>
          <p:cNvSpPr>
            <a:spLocks noChangeArrowheads="1"/>
          </p:cNvSpPr>
          <p:nvPr/>
        </p:nvSpPr>
        <p:spPr bwMode="auto">
          <a:xfrm>
            <a:off x="2565400" y="3654205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GRE</a:t>
            </a:r>
          </a:p>
        </p:txBody>
      </p:sp>
      <p:sp>
        <p:nvSpPr>
          <p:cNvPr id="126055" name="Rectangle 103"/>
          <p:cNvSpPr>
            <a:spLocks noChangeArrowheads="1"/>
          </p:cNvSpPr>
          <p:nvPr/>
        </p:nvSpPr>
        <p:spPr bwMode="auto">
          <a:xfrm>
            <a:off x="5067000" y="3654205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GRE</a:t>
            </a:r>
          </a:p>
        </p:txBody>
      </p:sp>
      <p:sp>
        <p:nvSpPr>
          <p:cNvPr id="126058" name="Rectangle 106"/>
          <p:cNvSpPr>
            <a:spLocks noChangeArrowheads="1"/>
          </p:cNvSpPr>
          <p:nvPr/>
        </p:nvSpPr>
        <p:spPr bwMode="auto">
          <a:xfrm>
            <a:off x="2565400" y="3519268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ETH</a:t>
            </a:r>
          </a:p>
        </p:txBody>
      </p:sp>
      <p:sp>
        <p:nvSpPr>
          <p:cNvPr id="126059" name="Rectangle 107"/>
          <p:cNvSpPr>
            <a:spLocks noChangeArrowheads="1"/>
          </p:cNvSpPr>
          <p:nvPr/>
        </p:nvSpPr>
        <p:spPr bwMode="auto">
          <a:xfrm>
            <a:off x="5067000" y="3519268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ETH</a:t>
            </a:r>
          </a:p>
        </p:txBody>
      </p:sp>
      <p:sp>
        <p:nvSpPr>
          <p:cNvPr id="126061" name="Line 109"/>
          <p:cNvSpPr>
            <a:spLocks noChangeShapeType="1"/>
          </p:cNvSpPr>
          <p:nvPr/>
        </p:nvSpPr>
        <p:spPr bwMode="auto">
          <a:xfrm>
            <a:off x="5554363" y="3791605"/>
            <a:ext cx="1711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6062" name="Rectangle 110"/>
          <p:cNvSpPr>
            <a:spLocks noChangeArrowheads="1"/>
          </p:cNvSpPr>
          <p:nvPr/>
        </p:nvSpPr>
        <p:spPr bwMode="auto">
          <a:xfrm>
            <a:off x="5554363" y="3656668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6063" name="Rectangle 111"/>
          <p:cNvSpPr>
            <a:spLocks noChangeArrowheads="1"/>
          </p:cNvSpPr>
          <p:nvPr/>
        </p:nvSpPr>
        <p:spPr bwMode="auto">
          <a:xfrm>
            <a:off x="6770388" y="3656668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6064" name="Rectangle 112"/>
          <p:cNvSpPr>
            <a:spLocks noChangeArrowheads="1"/>
          </p:cNvSpPr>
          <p:nvPr/>
        </p:nvSpPr>
        <p:spPr bwMode="auto">
          <a:xfrm>
            <a:off x="5554363" y="3520143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ETH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65" name="Rectangle 113"/>
          <p:cNvSpPr>
            <a:spLocks noChangeArrowheads="1"/>
          </p:cNvSpPr>
          <p:nvPr/>
        </p:nvSpPr>
        <p:spPr bwMode="auto">
          <a:xfrm>
            <a:off x="6770388" y="3520143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ETH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72" name="Rectangle 120"/>
          <p:cNvSpPr>
            <a:spLocks noChangeArrowheads="1"/>
          </p:cNvSpPr>
          <p:nvPr/>
        </p:nvSpPr>
        <p:spPr bwMode="auto">
          <a:xfrm>
            <a:off x="6768800" y="3385205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pic>
        <p:nvPicPr>
          <p:cNvPr id="117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8763" y="2168899"/>
            <a:ext cx="503237" cy="252412"/>
          </a:xfrm>
          <a:prstGeom prst="rect">
            <a:avLst/>
          </a:prstGeom>
          <a:noFill/>
        </p:spPr>
      </p:pic>
      <p:sp>
        <p:nvSpPr>
          <p:cNvPr id="123" name="Rectangle 39"/>
          <p:cNvSpPr>
            <a:spLocks noChangeArrowheads="1"/>
          </p:cNvSpPr>
          <p:nvPr/>
        </p:nvSpPr>
        <p:spPr bwMode="auto">
          <a:xfrm>
            <a:off x="3581700" y="4052268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4" name="Rectangle 40"/>
          <p:cNvSpPr>
            <a:spLocks noChangeArrowheads="1"/>
          </p:cNvSpPr>
          <p:nvPr/>
        </p:nvSpPr>
        <p:spPr bwMode="auto">
          <a:xfrm>
            <a:off x="4077000" y="4053855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" name="Rectangle 47"/>
          <p:cNvSpPr>
            <a:spLocks noChangeArrowheads="1"/>
          </p:cNvSpPr>
          <p:nvPr/>
        </p:nvSpPr>
        <p:spPr bwMode="auto">
          <a:xfrm>
            <a:off x="3581700" y="3915743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ETH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" name="Rectangle 48"/>
          <p:cNvSpPr>
            <a:spLocks noChangeArrowheads="1"/>
          </p:cNvSpPr>
          <p:nvPr/>
        </p:nvSpPr>
        <p:spPr bwMode="auto">
          <a:xfrm>
            <a:off x="4077000" y="3917330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ETH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2006715" y="3519010"/>
            <a:ext cx="6840760" cy="1350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08000" tIns="0" rIns="108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</a:t>
            </a:r>
            <a:r>
              <a:rPr kumimoji="0" lang="en-US" sz="12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Path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26081" name="Rectangle 129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zh-CN" sz="2800" dirty="0"/>
              <a:t>Integrating user plane and transport plane into one networking layer dissolves the ‘backhaul’.</a:t>
            </a:r>
            <a:endParaRPr lang="en-US" altLang="zh-CN" sz="3200" dirty="0"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1550" y="4824155"/>
            <a:ext cx="8229600" cy="1395155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OmniRAN defines an access network without separation of user plane and transport plane in isolated networking layers. Backhaul can be considered integrated into the data path in OmniRAN.</a:t>
            </a:r>
          </a:p>
        </p:txBody>
      </p:sp>
      <p:sp>
        <p:nvSpPr>
          <p:cNvPr id="125955" name="Line 3"/>
          <p:cNvSpPr>
            <a:spLocks noChangeShapeType="1"/>
          </p:cNvSpPr>
          <p:nvPr/>
        </p:nvSpPr>
        <p:spPr bwMode="auto">
          <a:xfrm>
            <a:off x="1665288" y="1898675"/>
            <a:ext cx="0" cy="2790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1349374" y="2244749"/>
            <a:ext cx="5427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59" name="Line 7"/>
          <p:cNvSpPr>
            <a:spLocks noChangeShapeType="1"/>
          </p:cNvSpPr>
          <p:nvPr/>
        </p:nvSpPr>
        <p:spPr bwMode="auto">
          <a:xfrm>
            <a:off x="854075" y="3785440"/>
            <a:ext cx="17113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5562300" y="3786403"/>
            <a:ext cx="1711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2" name="Line 10"/>
          <p:cNvSpPr>
            <a:spLocks noChangeShapeType="1"/>
          </p:cNvSpPr>
          <p:nvPr/>
        </p:nvSpPr>
        <p:spPr bwMode="auto">
          <a:xfrm>
            <a:off x="2565400" y="3784815"/>
            <a:ext cx="250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854075" y="1974874"/>
            <a:ext cx="495300" cy="404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STA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2024062" y="1928837"/>
            <a:ext cx="4077937" cy="495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algn="ctr" eaLnBrk="0" hangingPunct="0"/>
            <a:endParaRPr lang="en-US" altLang="zh-CN" i="1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6778325" y="1974874"/>
            <a:ext cx="1241450" cy="404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Ctrl/Core</a:t>
            </a:r>
          </a:p>
        </p:txBody>
      </p:sp>
      <p:sp>
        <p:nvSpPr>
          <p:cNvPr id="125974" name="Rectangle 22"/>
          <p:cNvSpPr>
            <a:spLocks noChangeArrowheads="1"/>
          </p:cNvSpPr>
          <p:nvPr/>
        </p:nvSpPr>
        <p:spPr bwMode="auto">
          <a:xfrm>
            <a:off x="2070100" y="1974874"/>
            <a:ext cx="990600" cy="404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AP/BS</a:t>
            </a:r>
          </a:p>
        </p:txBody>
      </p:sp>
      <p:sp>
        <p:nvSpPr>
          <p:cNvPr id="125988" name="Rectangle 36"/>
          <p:cNvSpPr>
            <a:spLocks noChangeArrowheads="1"/>
          </p:cNvSpPr>
          <p:nvPr/>
        </p:nvSpPr>
        <p:spPr bwMode="auto">
          <a:xfrm>
            <a:off x="854075" y="3650502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89" name="Rectangle 37"/>
          <p:cNvSpPr>
            <a:spLocks noChangeArrowheads="1"/>
          </p:cNvSpPr>
          <p:nvPr/>
        </p:nvSpPr>
        <p:spPr bwMode="auto">
          <a:xfrm>
            <a:off x="2070100" y="3650502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0" name="Rectangle 38"/>
          <p:cNvSpPr>
            <a:spLocks noChangeArrowheads="1"/>
          </p:cNvSpPr>
          <p:nvPr/>
        </p:nvSpPr>
        <p:spPr bwMode="auto">
          <a:xfrm>
            <a:off x="2565400" y="3649878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1" name="Rectangle 39"/>
          <p:cNvSpPr>
            <a:spLocks noChangeArrowheads="1"/>
          </p:cNvSpPr>
          <p:nvPr/>
        </p:nvSpPr>
        <p:spPr bwMode="auto">
          <a:xfrm>
            <a:off x="5067000" y="3649878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2" name="Rectangle 40"/>
          <p:cNvSpPr>
            <a:spLocks noChangeArrowheads="1"/>
          </p:cNvSpPr>
          <p:nvPr/>
        </p:nvSpPr>
        <p:spPr bwMode="auto">
          <a:xfrm>
            <a:off x="5562300" y="3651465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3" name="Rectangle 41"/>
          <p:cNvSpPr>
            <a:spLocks noChangeArrowheads="1"/>
          </p:cNvSpPr>
          <p:nvPr/>
        </p:nvSpPr>
        <p:spPr bwMode="auto">
          <a:xfrm>
            <a:off x="6778325" y="3651465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6" name="Rectangle 44"/>
          <p:cNvSpPr>
            <a:spLocks noChangeArrowheads="1"/>
          </p:cNvSpPr>
          <p:nvPr/>
        </p:nvSpPr>
        <p:spPr bwMode="auto">
          <a:xfrm>
            <a:off x="854075" y="3513977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7" name="Rectangle 45"/>
          <p:cNvSpPr>
            <a:spLocks noChangeArrowheads="1"/>
          </p:cNvSpPr>
          <p:nvPr/>
        </p:nvSpPr>
        <p:spPr bwMode="auto">
          <a:xfrm>
            <a:off x="2070100" y="3513977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8" name="Rectangle 46"/>
          <p:cNvSpPr>
            <a:spLocks noChangeArrowheads="1"/>
          </p:cNvSpPr>
          <p:nvPr/>
        </p:nvSpPr>
        <p:spPr bwMode="auto">
          <a:xfrm>
            <a:off x="2565400" y="3513353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9" name="Rectangle 47"/>
          <p:cNvSpPr>
            <a:spLocks noChangeArrowheads="1"/>
          </p:cNvSpPr>
          <p:nvPr/>
        </p:nvSpPr>
        <p:spPr bwMode="auto">
          <a:xfrm>
            <a:off x="5067000" y="3513353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0" name="Rectangle 48"/>
          <p:cNvSpPr>
            <a:spLocks noChangeArrowheads="1"/>
          </p:cNvSpPr>
          <p:nvPr/>
        </p:nvSpPr>
        <p:spPr bwMode="auto">
          <a:xfrm>
            <a:off x="5562300" y="3514940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1" name="Rectangle 49"/>
          <p:cNvSpPr>
            <a:spLocks noChangeArrowheads="1"/>
          </p:cNvSpPr>
          <p:nvPr/>
        </p:nvSpPr>
        <p:spPr bwMode="auto">
          <a:xfrm>
            <a:off x="6778325" y="3514940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4" name="Rectangle 52"/>
          <p:cNvSpPr>
            <a:spLocks noChangeArrowheads="1"/>
          </p:cNvSpPr>
          <p:nvPr/>
        </p:nvSpPr>
        <p:spPr bwMode="auto">
          <a:xfrm>
            <a:off x="854075" y="3379040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sp>
        <p:nvSpPr>
          <p:cNvPr id="126009" name="Rectangle 57"/>
          <p:cNvSpPr>
            <a:spLocks noChangeArrowheads="1"/>
          </p:cNvSpPr>
          <p:nvPr/>
        </p:nvSpPr>
        <p:spPr bwMode="auto">
          <a:xfrm>
            <a:off x="6778325" y="3380003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sp>
        <p:nvSpPr>
          <p:cNvPr id="126028" name="Text Box 76"/>
          <p:cNvSpPr txBox="1">
            <a:spLocks noChangeArrowheads="1"/>
          </p:cNvSpPr>
          <p:nvPr/>
        </p:nvSpPr>
        <p:spPr bwMode="auto">
          <a:xfrm>
            <a:off x="1487296" y="1749449"/>
            <a:ext cx="381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R1</a:t>
            </a:r>
          </a:p>
        </p:txBody>
      </p:sp>
      <p:sp>
        <p:nvSpPr>
          <p:cNvPr id="126029" name="Text Box 77"/>
          <p:cNvSpPr txBox="1">
            <a:spLocks noChangeArrowheads="1"/>
          </p:cNvSpPr>
          <p:nvPr/>
        </p:nvSpPr>
        <p:spPr bwMode="auto">
          <a:xfrm>
            <a:off x="6239971" y="1749449"/>
            <a:ext cx="381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R3</a:t>
            </a:r>
          </a:p>
        </p:txBody>
      </p:sp>
      <p:sp>
        <p:nvSpPr>
          <p:cNvPr id="126031" name="Line 79"/>
          <p:cNvSpPr>
            <a:spLocks noChangeShapeType="1"/>
          </p:cNvSpPr>
          <p:nvPr/>
        </p:nvSpPr>
        <p:spPr bwMode="auto">
          <a:xfrm>
            <a:off x="6417963" y="1944713"/>
            <a:ext cx="0" cy="27443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pic>
        <p:nvPicPr>
          <p:cNvPr id="117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8763" y="2124024"/>
            <a:ext cx="503237" cy="252412"/>
          </a:xfrm>
          <a:prstGeom prst="rect">
            <a:avLst/>
          </a:prstGeom>
          <a:noFill/>
        </p:spPr>
      </p:pic>
      <p:sp>
        <p:nvSpPr>
          <p:cNvPr id="119" name="Rectangle 39"/>
          <p:cNvSpPr>
            <a:spLocks noChangeArrowheads="1"/>
          </p:cNvSpPr>
          <p:nvPr/>
        </p:nvSpPr>
        <p:spPr bwMode="auto">
          <a:xfrm>
            <a:off x="3582000" y="3652515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0" name="Rectangle 40"/>
          <p:cNvSpPr>
            <a:spLocks noChangeArrowheads="1"/>
          </p:cNvSpPr>
          <p:nvPr/>
        </p:nvSpPr>
        <p:spPr bwMode="auto">
          <a:xfrm>
            <a:off x="4077300" y="3654102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1" name="Rectangle 47"/>
          <p:cNvSpPr>
            <a:spLocks noChangeArrowheads="1"/>
          </p:cNvSpPr>
          <p:nvPr/>
        </p:nvSpPr>
        <p:spPr bwMode="auto">
          <a:xfrm>
            <a:off x="3582000" y="3515990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DLL</a:t>
            </a:r>
          </a:p>
        </p:txBody>
      </p:sp>
      <p:sp>
        <p:nvSpPr>
          <p:cNvPr id="122" name="Rectangle 48"/>
          <p:cNvSpPr>
            <a:spLocks noChangeArrowheads="1"/>
          </p:cNvSpPr>
          <p:nvPr/>
        </p:nvSpPr>
        <p:spPr bwMode="auto">
          <a:xfrm>
            <a:off x="4077300" y="3517577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pic>
        <p:nvPicPr>
          <p:cNvPr id="65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82090" y="2123855"/>
            <a:ext cx="503237" cy="2524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3664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472</TotalTime>
  <Words>423</Words>
  <Application>Microsoft Macintosh PowerPoint</Application>
  <PresentationFormat>On-screen Show (4:3)</PresentationFormat>
  <Paragraphs>123</Paragraphs>
  <Slides>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omniran_template</vt:lpstr>
      <vt:lpstr>Clip</vt:lpstr>
      <vt:lpstr>PowerPoint Presentation</vt:lpstr>
      <vt:lpstr>Backhaul representation  in OmniRAN SDN model </vt:lpstr>
      <vt:lpstr>SDN-based OmniRAN Use Case Reference Point Mappings</vt:lpstr>
      <vt:lpstr>Dedicated Backhaul by Separation of  User Plane and Transport Plane</vt:lpstr>
      <vt:lpstr>Integrating user plane and transport plane into one networking layer dissolves the ‘backhaul’.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51</cp:revision>
  <cp:lastPrinted>1998-02-10T13:28:06Z</cp:lastPrinted>
  <dcterms:created xsi:type="dcterms:W3CDTF">2014-02-26T07:36:58Z</dcterms:created>
  <dcterms:modified xsi:type="dcterms:W3CDTF">2014-03-19T17:27:14Z</dcterms:modified>
</cp:coreProperties>
</file>