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8" r:id="rId2"/>
    <p:sldId id="256" r:id="rId3"/>
    <p:sldId id="257" r:id="rId4"/>
    <p:sldId id="267" r:id="rId5"/>
    <p:sldId id="258" r:id="rId6"/>
    <p:sldId id="260" r:id="rId7"/>
    <p:sldId id="261" r:id="rId8"/>
    <p:sldId id="265" r:id="rId9"/>
    <p:sldId id="262" r:id="rId10"/>
    <p:sldId id="266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aul Congdon" initials="PC" lastIdx="1" clrIdx="0"/>
  <p:cmAuthor id="1" name="aoliva asd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48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C7715-E02D-44A9-AC93-E3262D8C7BD9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C91C4-44BD-41D3-A9B1-40131E3353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9943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0563"/>
            <a:ext cx="4556125" cy="34178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415704" y="8709167"/>
            <a:ext cx="76098" cy="181949"/>
          </a:xfrm>
        </p:spPr>
        <p:txBody>
          <a:bodyPr/>
          <a:lstStyle/>
          <a:p>
            <a:fld id="{C67139CA-5923-5E4A-8BEA-EBB24723E16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43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103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440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537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83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646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2214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68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893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935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127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480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12C2B-37DD-CA43-AAC8-48F067BA806D}" type="datetimeFigureOut">
              <a:rPr lang="en-US" smtClean="0"/>
              <a:t>3/19/2014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CC615-35CB-C145-A7C1-DC692B3A24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321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.c.zuniga@ieee.org" TargetMode="External"/><Relationship Id="rId7" Type="http://schemas.openxmlformats.org/officeDocument/2006/relationships/hyperlink" Target="http://standards.ieee.org/guides/opman/sect6.html" TargetMode="External"/><Relationship Id="rId2" Type="http://schemas.openxmlformats.org/officeDocument/2006/relationships/hyperlink" Target="mailto:aoliva@it.uc3m.e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guides/bylaws/sect6-7.html" TargetMode="External"/><Relationship Id="rId5" Type="http://schemas.openxmlformats.org/officeDocument/2006/relationships/hyperlink" Target="http://standards.ieee.org/IPR/copyrightpolicy.html" TargetMode="External"/><Relationship Id="rId4" Type="http://schemas.openxmlformats.org/officeDocument/2006/relationships/hyperlink" Target="mailto:paul.congdon@tallac.com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omniran/dcn/14/omniran-14-0009-00-0000-onf-wireless-and-mobile-wg-status-updat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2442509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2056015"/>
                <a:gridCol w="2056015"/>
                <a:gridCol w="190915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2"/>
                          </a:solidFill>
                          <a:latin typeface="+mj-lt"/>
                        </a:rPr>
                        <a:t>SDN-based OmniRAN Use Cases </a:t>
                      </a:r>
                      <a:endParaRPr lang="en-US" sz="2000" dirty="0">
                        <a:solidFill>
                          <a:schemeClr val="tx2"/>
                        </a:solidFill>
                        <a:latin typeface="+mj-lt"/>
                      </a:endParaRPr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[</a:t>
                      </a:r>
                      <a:r>
                        <a:rPr lang="en-US" sz="1200" dirty="0" smtClean="0"/>
                        <a:t>2014-03-20]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Antonio de la Oliva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UC3M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+34 657079687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2"/>
                        </a:rPr>
                        <a:t>aoliva@it.uc3m.es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Juan Carlos Zúñiga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InterDigital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+1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514 904 6300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3"/>
                        </a:rPr>
                        <a:t>j.c.zuniga@ieee.org</a:t>
                      </a:r>
                      <a:r>
                        <a:rPr lang="en-US" sz="1200" dirty="0" smtClean="0"/>
                        <a:t> 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Paul Congdon</a:t>
                      </a:r>
                      <a:endParaRPr lang="en-US" sz="12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Tallac Networks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+1 916 765 4056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hlinkClick r:id="rId4"/>
                        </a:rPr>
                        <a:t>paul.congdon@tallac.com</a:t>
                      </a:r>
                      <a:endParaRPr lang="en-US" sz="12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OmniRAN EC SG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7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3886200"/>
            <a:ext cx="8077200" cy="236220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This presentation provides </a:t>
            </a:r>
            <a:r>
              <a:rPr lang="en-US" sz="1600" dirty="0" smtClean="0">
                <a:latin typeface="+mn-lt"/>
              </a:rPr>
              <a:t>a summary of Use Cased derived from the ONF Wireless and Mobile WG Update presentation from January 2014, highlighting the ones that are relevant for IEEE 802.</a:t>
            </a:r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6858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Unified Access Control</a:t>
            </a:r>
          </a:p>
        </p:txBody>
      </p:sp>
      <p:pic>
        <p:nvPicPr>
          <p:cNvPr id="4" name="Content Placeholder 3" descr="Access control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2389" r="-123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28663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sz="3400" dirty="0" smtClean="0"/>
              <a:t>We believe the creation of a Use </a:t>
            </a:r>
            <a:r>
              <a:rPr lang="en-US" sz="3400" dirty="0" smtClean="0"/>
              <a:t>Cases </a:t>
            </a:r>
            <a:r>
              <a:rPr lang="en-US" sz="3400" dirty="0" smtClean="0"/>
              <a:t>document can be useful to understand the application of SDN principles on a </a:t>
            </a:r>
            <a:r>
              <a:rPr lang="en-US" sz="3400" dirty="0" smtClean="0"/>
              <a:t>future OmniRAN (802.1CF) Network Architecture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44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OmniRAN</a:t>
            </a:r>
            <a:r>
              <a:rPr lang="en-US" dirty="0" smtClean="0"/>
              <a:t> SDN Use Cases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Antonio de la </a:t>
            </a:r>
            <a:r>
              <a:rPr lang="en-US" dirty="0" err="1" smtClean="0"/>
              <a:t>Oliva</a:t>
            </a:r>
            <a:r>
              <a:rPr lang="en-US" dirty="0" smtClean="0"/>
              <a:t> (UC3M</a:t>
            </a:r>
            <a:r>
              <a:rPr lang="en-US" dirty="0"/>
              <a:t>) </a:t>
            </a:r>
            <a:endParaRPr lang="en-US" dirty="0" smtClean="0"/>
          </a:p>
          <a:p>
            <a:r>
              <a:rPr lang="en-US" dirty="0" smtClean="0"/>
              <a:t>Juan </a:t>
            </a:r>
            <a:r>
              <a:rPr lang="en-US" dirty="0"/>
              <a:t>Carlos </a:t>
            </a:r>
            <a:r>
              <a:rPr lang="en-US" dirty="0" err="1" smtClean="0"/>
              <a:t>Zúñiga</a:t>
            </a:r>
            <a:r>
              <a:rPr lang="en-US" dirty="0" smtClean="0"/>
              <a:t> </a:t>
            </a:r>
            <a:r>
              <a:rPr lang="en-US" dirty="0"/>
              <a:t>(</a:t>
            </a:r>
            <a:r>
              <a:rPr lang="en-US" dirty="0" err="1"/>
              <a:t>InterDigital</a:t>
            </a:r>
            <a:r>
              <a:rPr lang="en-US" dirty="0" smtClean="0"/>
              <a:t>)</a:t>
            </a:r>
          </a:p>
          <a:p>
            <a:r>
              <a:rPr lang="en-US" dirty="0" smtClean="0"/>
              <a:t>Paul </a:t>
            </a:r>
            <a:r>
              <a:rPr lang="en-US" dirty="0" err="1" smtClean="0"/>
              <a:t>Congdon</a:t>
            </a:r>
            <a:r>
              <a:rPr lang="en-US" dirty="0" smtClean="0"/>
              <a:t> (</a:t>
            </a:r>
            <a:r>
              <a:rPr lang="en-US" dirty="0" err="1" smtClean="0"/>
              <a:t>Tallac</a:t>
            </a:r>
            <a:r>
              <a:rPr lang="en-US" dirty="0" smtClean="0"/>
              <a:t> Networks)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223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presentation provides a summary of some possible use cases for SDN in 802 technologies</a:t>
            </a:r>
          </a:p>
          <a:p>
            <a:r>
              <a:rPr lang="en-US" dirty="0" smtClean="0"/>
              <a:t>The objective is to trigger discussion and create inputs </a:t>
            </a:r>
            <a:r>
              <a:rPr lang="en-US" dirty="0" smtClean="0"/>
              <a:t>that can </a:t>
            </a:r>
            <a:r>
              <a:rPr lang="en-US" dirty="0" smtClean="0"/>
              <a:t>be used for an eventual </a:t>
            </a:r>
            <a:r>
              <a:rPr lang="en-US" dirty="0" smtClean="0"/>
              <a:t>OmniRAN SDN </a:t>
            </a:r>
            <a:r>
              <a:rPr lang="en-US" dirty="0"/>
              <a:t>requirements and use cases document</a:t>
            </a:r>
          </a:p>
          <a:p>
            <a:r>
              <a:rPr lang="en-US" dirty="0" smtClean="0"/>
              <a:t>It takes as starting point the presentation on ONF use cases:</a:t>
            </a:r>
          </a:p>
          <a:p>
            <a:pPr lvl="2"/>
            <a:r>
              <a:rPr lang="en-US" dirty="0" smtClean="0">
                <a:hlinkClick r:id="rId2"/>
              </a:rPr>
              <a:t>https://mentor.ieee.org/omniran/dcn/14/omniran-14-0009-00-0000-onf-wireless-and-mobile-wg-status-update.pptx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0332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Rounded Rectangle 240"/>
          <p:cNvSpPr/>
          <p:nvPr/>
        </p:nvSpPr>
        <p:spPr>
          <a:xfrm>
            <a:off x="5673272" y="1496350"/>
            <a:ext cx="1641928" cy="4678284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4" name="Straight Connector 483"/>
          <p:cNvCxnSpPr/>
          <p:nvPr/>
        </p:nvCxnSpPr>
        <p:spPr>
          <a:xfrm rot="16200000" flipV="1">
            <a:off x="6515102" y="46481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1" name="Straight Connector 230"/>
          <p:cNvCxnSpPr>
            <a:endCxn id="49" idx="1"/>
          </p:cNvCxnSpPr>
          <p:nvPr/>
        </p:nvCxnSpPr>
        <p:spPr>
          <a:xfrm>
            <a:off x="7202750" y="3504163"/>
            <a:ext cx="493450" cy="634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6" name="Rounded Rectangle 215"/>
          <p:cNvSpPr/>
          <p:nvPr/>
        </p:nvSpPr>
        <p:spPr>
          <a:xfrm>
            <a:off x="1739048" y="1449000"/>
            <a:ext cx="3524413" cy="4802765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3"/>
          <p:cNvGrpSpPr/>
          <p:nvPr/>
        </p:nvGrpSpPr>
        <p:grpSpPr>
          <a:xfrm>
            <a:off x="50800" y="3416300"/>
            <a:ext cx="990600" cy="990600"/>
            <a:chOff x="381000" y="1962150"/>
            <a:chExt cx="990600" cy="990600"/>
          </a:xfrm>
        </p:grpSpPr>
        <p:sp>
          <p:nvSpPr>
            <p:cNvPr id="5" name="AutoShape 153"/>
            <p:cNvSpPr>
              <a:spLocks noChangeArrowheads="1"/>
            </p:cNvSpPr>
            <p:nvPr/>
          </p:nvSpPr>
          <p:spPr bwMode="auto">
            <a:xfrm>
              <a:off x="381000" y="1962150"/>
              <a:ext cx="990600" cy="990600"/>
            </a:xfrm>
            <a:prstGeom prst="flowChartAlternateProcess">
              <a:avLst/>
            </a:prstGeom>
            <a:solidFill>
              <a:srgbClr val="6DC0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t" anchorCtr="1"/>
            <a:lstStyle/>
            <a:p>
              <a:r>
                <a:rPr lang="en-US" sz="1600" b="1" dirty="0" smtClean="0">
                  <a:latin typeface="Arial" pitchFamily="34" charset="0"/>
                  <a:cs typeface="Arial" pitchFamily="34" charset="0"/>
                </a:rPr>
                <a:t>Terminal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6" name="Picture 5" descr="MC900439836.PNG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9600" y="2286000"/>
              <a:ext cx="533400" cy="533400"/>
            </a:xfrm>
            <a:prstGeom prst="rect">
              <a:avLst/>
            </a:prstGeom>
          </p:spPr>
        </p:pic>
      </p:grpSp>
      <p:cxnSp>
        <p:nvCxnSpPr>
          <p:cNvPr id="478" name="Straight Connector 477"/>
          <p:cNvCxnSpPr/>
          <p:nvPr/>
        </p:nvCxnSpPr>
        <p:spPr>
          <a:xfrm rot="16200000" flipV="1">
            <a:off x="6515102" y="3352799"/>
            <a:ext cx="609599" cy="2"/>
          </a:xfrm>
          <a:prstGeom prst="line">
            <a:avLst/>
          </a:prstGeom>
          <a:ln>
            <a:solidFill>
              <a:srgbClr val="FF6600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40"/>
          <p:cNvGrpSpPr/>
          <p:nvPr/>
        </p:nvGrpSpPr>
        <p:grpSpPr>
          <a:xfrm>
            <a:off x="7696200" y="3015208"/>
            <a:ext cx="990600" cy="990600"/>
            <a:chOff x="5257800" y="4419600"/>
            <a:chExt cx="990600" cy="990600"/>
          </a:xfrm>
        </p:grpSpPr>
        <p:sp>
          <p:nvSpPr>
            <p:cNvPr id="49" name="Rounded Rectangle 48"/>
            <p:cNvSpPr/>
            <p:nvPr/>
          </p:nvSpPr>
          <p:spPr bwMode="auto">
            <a:xfrm>
              <a:off x="5257800" y="4419600"/>
              <a:ext cx="990600" cy="990600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grpSp>
          <p:nvGrpSpPr>
            <p:cNvPr id="4" name="Group 61"/>
            <p:cNvGrpSpPr/>
            <p:nvPr/>
          </p:nvGrpSpPr>
          <p:grpSpPr>
            <a:xfrm>
              <a:off x="5410201" y="4502656"/>
              <a:ext cx="609600" cy="450344"/>
              <a:chOff x="6324600" y="1828800"/>
              <a:chExt cx="917575" cy="677862"/>
            </a:xfrm>
          </p:grpSpPr>
          <p:grpSp>
            <p:nvGrpSpPr>
              <p:cNvPr id="7" name="Group 10"/>
              <p:cNvGrpSpPr>
                <a:grpSpLocks/>
              </p:cNvGrpSpPr>
              <p:nvPr/>
            </p:nvGrpSpPr>
            <p:grpSpPr bwMode="auto">
              <a:xfrm>
                <a:off x="6972300" y="1828800"/>
                <a:ext cx="269875" cy="460375"/>
                <a:chOff x="4120" y="2308"/>
                <a:chExt cx="305" cy="415"/>
              </a:xfrm>
            </p:grpSpPr>
            <p:sp>
              <p:nvSpPr>
                <p:cNvPr id="90" name="Freeform 11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2" name="Oval 13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8" name="Group 14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97" name="Line 1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8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99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100" name="Line 1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94" name="Freeform 19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95" name="Oval 20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96" name="Oval 21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9" name="Group 22"/>
              <p:cNvGrpSpPr>
                <a:grpSpLocks/>
              </p:cNvGrpSpPr>
              <p:nvPr/>
            </p:nvGrpSpPr>
            <p:grpSpPr bwMode="auto">
              <a:xfrm>
                <a:off x="6756400" y="1901825"/>
                <a:ext cx="269875" cy="460375"/>
                <a:chOff x="4120" y="2308"/>
                <a:chExt cx="305" cy="415"/>
              </a:xfrm>
            </p:grpSpPr>
            <p:sp>
              <p:nvSpPr>
                <p:cNvPr id="79" name="Freeform 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0" name="Rectangle 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1" name="Oval 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0" name="Group 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86" name="Line 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7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8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89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83" name="Freeform 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84" name="Oval 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85" name="Oval 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1" name="Group 34"/>
              <p:cNvGrpSpPr>
                <a:grpSpLocks/>
              </p:cNvGrpSpPr>
              <p:nvPr/>
            </p:nvGrpSpPr>
            <p:grpSpPr bwMode="auto">
              <a:xfrm>
                <a:off x="6540500" y="1973262"/>
                <a:ext cx="269875" cy="460375"/>
                <a:chOff x="4120" y="2308"/>
                <a:chExt cx="305" cy="415"/>
              </a:xfrm>
            </p:grpSpPr>
            <p:sp>
              <p:nvSpPr>
                <p:cNvPr id="68" name="Freeform 35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9" name="Rectangle 36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0" name="Oval 37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2" name="Group 38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7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6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78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72" name="Freeform 43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73" name="Oval 44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74" name="Oval 45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  <p:grpSp>
            <p:nvGrpSpPr>
              <p:cNvPr id="13" name="Group 618"/>
              <p:cNvGrpSpPr>
                <a:grpSpLocks/>
              </p:cNvGrpSpPr>
              <p:nvPr/>
            </p:nvGrpSpPr>
            <p:grpSpPr bwMode="auto">
              <a:xfrm>
                <a:off x="6324600" y="2046287"/>
                <a:ext cx="269875" cy="460375"/>
                <a:chOff x="4120" y="2308"/>
                <a:chExt cx="305" cy="415"/>
              </a:xfrm>
            </p:grpSpPr>
            <p:sp>
              <p:nvSpPr>
                <p:cNvPr id="57" name="Freeform 619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8" name="Rectangle 620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59" name="Oval 621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grpSp>
              <p:nvGrpSpPr>
                <p:cNvPr id="14" name="Group 622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64" name="Line 623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5" name="Line 624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6" name="Line 625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  <p:sp>
                <p:nvSpPr>
                  <p:cNvPr id="67" name="Line 626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 sz="1050"/>
                  </a:p>
                </p:txBody>
              </p:sp>
            </p:grpSp>
            <p:sp>
              <p:nvSpPr>
                <p:cNvPr id="61" name="Freeform 627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 sz="1050"/>
                </a:p>
              </p:txBody>
            </p:sp>
            <p:sp>
              <p:nvSpPr>
                <p:cNvPr id="62" name="Oval 628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  <p:sp>
              <p:nvSpPr>
                <p:cNvPr id="63" name="Oval 629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 sz="1050"/>
                </a:p>
              </p:txBody>
            </p:sp>
          </p:grpSp>
        </p:grpSp>
        <p:graphicFrame>
          <p:nvGraphicFramePr>
            <p:cNvPr id="51" name="Object 15">
              <a:hlinkClick r:id="" action="ppaction://ole?verb=0"/>
            </p:cNvPr>
            <p:cNvGraphicFramePr>
              <a:graphicFrameLocks/>
            </p:cNvGraphicFramePr>
            <p:nvPr/>
          </p:nvGraphicFramePr>
          <p:xfrm>
            <a:off x="5341951" y="4939236"/>
            <a:ext cx="798445" cy="42993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name="Clip" r:id="rId5" imgW="5757415" imgH="3221332" progId="">
                    <p:embed/>
                  </p:oleObj>
                </mc:Choice>
                <mc:Fallback>
                  <p:oleObj name="Clip" r:id="rId5" imgW="5757415" imgH="3221332" progId="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41951" y="4939236"/>
                          <a:ext cx="798445" cy="42993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8097" dir="2700000" algn="ctr" rotWithShape="0">
                                  <a:schemeClr val="bg2">
                                    <a:alpha val="74997"/>
                                  </a:schemeClr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2" name="Text Box 16"/>
            <p:cNvSpPr txBox="1">
              <a:spLocks noChangeArrowheads="1"/>
            </p:cNvSpPr>
            <p:nvPr/>
          </p:nvSpPr>
          <p:spPr bwMode="auto">
            <a:xfrm>
              <a:off x="5428250" y="5001446"/>
              <a:ext cx="637242" cy="2539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sz="1050" dirty="0" smtClean="0">
                  <a:latin typeface="Arial" pitchFamily="34" charset="0"/>
                  <a:ea typeface="ＭＳ Ｐゴシック" pitchFamily="34" charset="-128"/>
                  <a:cs typeface="Arial" pitchFamily="34" charset="0"/>
                </a:rPr>
                <a:t>Internet</a:t>
              </a:r>
              <a:endParaRPr lang="en-US" sz="1050" dirty="0">
                <a:latin typeface="Arial" pitchFamily="34" charset="0"/>
                <a:ea typeface="ＭＳ Ｐゴシック" pitchFamily="34" charset="-128"/>
                <a:cs typeface="Arial" pitchFamily="34" charset="0"/>
              </a:endParaRPr>
            </a:p>
          </p:txBody>
        </p:sp>
      </p:grpSp>
      <p:cxnSp>
        <p:nvCxnSpPr>
          <p:cNvPr id="420" name="Straight Connector 419"/>
          <p:cNvCxnSpPr>
            <a:stCxn id="278" idx="1"/>
          </p:cNvCxnSpPr>
          <p:nvPr/>
        </p:nvCxnSpPr>
        <p:spPr>
          <a:xfrm rot="10800000">
            <a:off x="5029201" y="4343401"/>
            <a:ext cx="1098287" cy="679397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4" name="TextBox 243"/>
          <p:cNvSpPr txBox="1"/>
          <p:nvPr/>
        </p:nvSpPr>
        <p:spPr>
          <a:xfrm>
            <a:off x="5695043" y="5820201"/>
            <a:ext cx="15983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Core Network(s)</a:t>
            </a:r>
            <a:endParaRPr lang="en-US" sz="1200" b="1" dirty="0"/>
          </a:p>
        </p:txBody>
      </p:sp>
      <p:sp>
        <p:nvSpPr>
          <p:cNvPr id="247" name="Title 246"/>
          <p:cNvSpPr>
            <a:spLocks noGrp="1"/>
          </p:cNvSpPr>
          <p:nvPr>
            <p:ph type="title"/>
          </p:nvPr>
        </p:nvSpPr>
        <p:spPr>
          <a:xfrm>
            <a:off x="154546" y="361950"/>
            <a:ext cx="8731877" cy="616976"/>
          </a:xfrm>
        </p:spPr>
        <p:txBody>
          <a:bodyPr>
            <a:noAutofit/>
          </a:bodyPr>
          <a:lstStyle/>
          <a:p>
            <a:r>
              <a:rPr lang="en-US" sz="2800" dirty="0" smtClean="0"/>
              <a:t>SDN-based OmniRAN </a:t>
            </a:r>
            <a:r>
              <a:rPr lang="en-US" sz="2800" dirty="0" smtClean="0"/>
              <a:t>Network Reference Model</a:t>
            </a:r>
            <a:endParaRPr lang="en-US" sz="2800" dirty="0"/>
          </a:p>
        </p:txBody>
      </p:sp>
      <p:grpSp>
        <p:nvGrpSpPr>
          <p:cNvPr id="15" name="Group 274"/>
          <p:cNvGrpSpPr/>
          <p:nvPr/>
        </p:nvGrpSpPr>
        <p:grpSpPr>
          <a:xfrm>
            <a:off x="6056050" y="4870397"/>
            <a:ext cx="990600" cy="997003"/>
            <a:chOff x="5245100" y="2133600"/>
            <a:chExt cx="990600" cy="997003"/>
          </a:xfrm>
        </p:grpSpPr>
        <p:sp>
          <p:nvSpPr>
            <p:cNvPr id="276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8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C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6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80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81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17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83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4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5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18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90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1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2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93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87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88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89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pic>
          <p:nvPicPr>
            <p:cNvPr id="277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</p:grpSp>
      <p:sp>
        <p:nvSpPr>
          <p:cNvPr id="217" name="TextBox 216"/>
          <p:cNvSpPr txBox="1"/>
          <p:nvPr/>
        </p:nvSpPr>
        <p:spPr>
          <a:xfrm>
            <a:off x="3368898" y="5787935"/>
            <a:ext cx="16603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/>
              <a:t>Access Network</a:t>
            </a:r>
            <a:endParaRPr lang="en-US" sz="1200" b="1" dirty="0"/>
          </a:p>
        </p:txBody>
      </p:sp>
      <p:grpSp>
        <p:nvGrpSpPr>
          <p:cNvPr id="19" name="Group 325"/>
          <p:cNvGrpSpPr/>
          <p:nvPr/>
        </p:nvGrpSpPr>
        <p:grpSpPr>
          <a:xfrm>
            <a:off x="3963716" y="2362200"/>
            <a:ext cx="1000125" cy="1219200"/>
            <a:chOff x="7315200" y="3886200"/>
            <a:chExt cx="1000125" cy="990600"/>
          </a:xfrm>
          <a:solidFill>
            <a:schemeClr val="bg1">
              <a:lumMod val="85000"/>
            </a:schemeClr>
          </a:solidFill>
        </p:grpSpPr>
        <p:sp>
          <p:nvSpPr>
            <p:cNvPr id="21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0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err="1" smtClean="0">
                  <a:latin typeface="Arial" pitchFamily="34" charset="0"/>
                  <a:cs typeface="Arial" pitchFamily="34" charset="0"/>
                </a:rPr>
                <a:t>Backhaul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" name="Group 328"/>
          <p:cNvGrpSpPr/>
          <p:nvPr/>
        </p:nvGrpSpPr>
        <p:grpSpPr>
          <a:xfrm>
            <a:off x="3979305" y="3048000"/>
            <a:ext cx="938479" cy="343703"/>
            <a:chOff x="173867" y="4114800"/>
            <a:chExt cx="938479" cy="343703"/>
          </a:xfrm>
        </p:grpSpPr>
        <p:sp>
          <p:nvSpPr>
            <p:cNvPr id="222" name="Oval 221"/>
            <p:cNvSpPr/>
            <p:nvPr/>
          </p:nvSpPr>
          <p:spPr>
            <a:xfrm>
              <a:off x="310392" y="4114800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Oval 222"/>
            <p:cNvSpPr/>
            <p:nvPr/>
          </p:nvSpPr>
          <p:spPr>
            <a:xfrm>
              <a:off x="554820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Oval 223"/>
            <p:cNvSpPr/>
            <p:nvPr/>
          </p:nvSpPr>
          <p:spPr>
            <a:xfrm>
              <a:off x="813311" y="4114801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5" name="Oval 224"/>
            <p:cNvSpPr/>
            <p:nvPr/>
          </p:nvSpPr>
          <p:spPr>
            <a:xfrm>
              <a:off x="173867" y="428851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6" name="Oval 225"/>
            <p:cNvSpPr/>
            <p:nvPr/>
          </p:nvSpPr>
          <p:spPr>
            <a:xfrm>
              <a:off x="434217" y="4403945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7" name="Oval 226"/>
            <p:cNvSpPr/>
            <p:nvPr/>
          </p:nvSpPr>
          <p:spPr>
            <a:xfrm>
              <a:off x="729492" y="4412773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8" name="Oval 227"/>
            <p:cNvSpPr/>
            <p:nvPr/>
          </p:nvSpPr>
          <p:spPr>
            <a:xfrm>
              <a:off x="999367" y="4412784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Oval 228"/>
            <p:cNvSpPr/>
            <p:nvPr/>
          </p:nvSpPr>
          <p:spPr>
            <a:xfrm>
              <a:off x="1066627" y="4265652"/>
              <a:ext cx="45719" cy="45719"/>
            </a:xfrm>
            <a:prstGeom prst="ellipse">
              <a:avLst/>
            </a:prstGeom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230" name="Straight Connector 229"/>
            <p:cNvCxnSpPr>
              <a:stCxn id="225" idx="7"/>
              <a:endCxn id="222" idx="3"/>
            </p:cNvCxnSpPr>
            <p:nvPr/>
          </p:nvCxnSpPr>
          <p:spPr>
            <a:xfrm flipV="1">
              <a:off x="212891" y="4153824"/>
              <a:ext cx="104196" cy="14138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>
              <a:stCxn id="222" idx="6"/>
              <a:endCxn id="223" idx="2"/>
            </p:cNvCxnSpPr>
            <p:nvPr/>
          </p:nvCxnSpPr>
          <p:spPr>
            <a:xfrm>
              <a:off x="356111" y="4137660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>
              <a:off x="607865" y="4137661"/>
              <a:ext cx="198709" cy="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>
              <a:endCxn id="229" idx="1"/>
            </p:cNvCxnSpPr>
            <p:nvPr/>
          </p:nvCxnSpPr>
          <p:spPr>
            <a:xfrm>
              <a:off x="859619" y="4140452"/>
              <a:ext cx="213703" cy="13189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>
              <a:stCxn id="229" idx="3"/>
              <a:endCxn id="228" idx="0"/>
            </p:cNvCxnSpPr>
            <p:nvPr/>
          </p:nvCxnSpPr>
          <p:spPr>
            <a:xfrm flipH="1">
              <a:off x="1022227" y="4304676"/>
              <a:ext cx="51095" cy="10810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stCxn id="228" idx="2"/>
            </p:cNvCxnSpPr>
            <p:nvPr/>
          </p:nvCxnSpPr>
          <p:spPr>
            <a:xfrm flipH="1" flipV="1">
              <a:off x="781027" y="4434481"/>
              <a:ext cx="218340" cy="116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>
              <a:stCxn id="227" idx="2"/>
              <a:endCxn id="226" idx="6"/>
            </p:cNvCxnSpPr>
            <p:nvPr/>
          </p:nvCxnSpPr>
          <p:spPr>
            <a:xfrm flipH="1" flipV="1">
              <a:off x="479936" y="4426805"/>
              <a:ext cx="249556" cy="882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>
              <a:stCxn id="226" idx="2"/>
            </p:cNvCxnSpPr>
            <p:nvPr/>
          </p:nvCxnSpPr>
          <p:spPr>
            <a:xfrm flipH="1" flipV="1">
              <a:off x="231334" y="4325404"/>
              <a:ext cx="202883" cy="10140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>
              <a:stCxn id="223" idx="3"/>
              <a:endCxn id="225" idx="7"/>
            </p:cNvCxnSpPr>
            <p:nvPr/>
          </p:nvCxnSpPr>
          <p:spPr>
            <a:xfrm flipH="1">
              <a:off x="212891" y="4153825"/>
              <a:ext cx="348624" cy="14138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228" idx="1"/>
            </p:cNvCxnSpPr>
            <p:nvPr/>
          </p:nvCxnSpPr>
          <p:spPr>
            <a:xfrm flipH="1" flipV="1">
              <a:off x="223294" y="4295206"/>
              <a:ext cx="782768" cy="12427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>
              <a:stCxn id="228" idx="1"/>
            </p:cNvCxnSpPr>
            <p:nvPr/>
          </p:nvCxnSpPr>
          <p:spPr>
            <a:xfrm flipH="1" flipV="1">
              <a:off x="356111" y="4153825"/>
              <a:ext cx="649951" cy="26565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>
              <a:stCxn id="226" idx="1"/>
              <a:endCxn id="222" idx="5"/>
            </p:cNvCxnSpPr>
            <p:nvPr/>
          </p:nvCxnSpPr>
          <p:spPr>
            <a:xfrm flipH="1" flipV="1">
              <a:off x="349416" y="4153824"/>
              <a:ext cx="91496" cy="256816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>
              <a:stCxn id="228" idx="1"/>
            </p:cNvCxnSpPr>
            <p:nvPr/>
          </p:nvCxnSpPr>
          <p:spPr>
            <a:xfrm flipH="1" flipV="1">
              <a:off x="593312" y="4160104"/>
              <a:ext cx="412750" cy="259375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>
              <a:stCxn id="227" idx="1"/>
              <a:endCxn id="223" idx="5"/>
            </p:cNvCxnSpPr>
            <p:nvPr/>
          </p:nvCxnSpPr>
          <p:spPr>
            <a:xfrm flipH="1" flipV="1">
              <a:off x="593844" y="4153825"/>
              <a:ext cx="142343" cy="265643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>
              <a:stCxn id="226" idx="7"/>
              <a:endCxn id="223" idx="4"/>
            </p:cNvCxnSpPr>
            <p:nvPr/>
          </p:nvCxnSpPr>
          <p:spPr>
            <a:xfrm flipV="1">
              <a:off x="473241" y="4160520"/>
              <a:ext cx="104439" cy="25012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>
              <a:stCxn id="226" idx="0"/>
            </p:cNvCxnSpPr>
            <p:nvPr/>
          </p:nvCxnSpPr>
          <p:spPr>
            <a:xfrm flipV="1">
              <a:off x="457077" y="4153824"/>
              <a:ext cx="356234" cy="25012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>
              <a:stCxn id="227" idx="0"/>
              <a:endCxn id="224" idx="3"/>
            </p:cNvCxnSpPr>
            <p:nvPr/>
          </p:nvCxnSpPr>
          <p:spPr>
            <a:xfrm flipV="1">
              <a:off x="752352" y="4153825"/>
              <a:ext cx="67654" cy="258948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>
              <a:stCxn id="228" idx="1"/>
              <a:endCxn id="224" idx="4"/>
            </p:cNvCxnSpPr>
            <p:nvPr/>
          </p:nvCxnSpPr>
          <p:spPr>
            <a:xfrm flipH="1" flipV="1">
              <a:off x="836171" y="4160520"/>
              <a:ext cx="169891" cy="258959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>
              <a:stCxn id="229" idx="2"/>
              <a:endCxn id="223" idx="6"/>
            </p:cNvCxnSpPr>
            <p:nvPr/>
          </p:nvCxnSpPr>
          <p:spPr>
            <a:xfrm flipH="1" flipV="1">
              <a:off x="600539" y="4137661"/>
              <a:ext cx="466088" cy="150851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>
              <a:stCxn id="229" idx="3"/>
              <a:endCxn id="226" idx="7"/>
            </p:cNvCxnSpPr>
            <p:nvPr/>
          </p:nvCxnSpPr>
          <p:spPr>
            <a:xfrm flipH="1">
              <a:off x="473241" y="4304676"/>
              <a:ext cx="600081" cy="105964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Connector 255"/>
            <p:cNvCxnSpPr>
              <a:endCxn id="227" idx="7"/>
            </p:cNvCxnSpPr>
            <p:nvPr/>
          </p:nvCxnSpPr>
          <p:spPr>
            <a:xfrm flipH="1">
              <a:off x="768516" y="4304676"/>
              <a:ext cx="298112" cy="114792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>
              <a:endCxn id="225" idx="6"/>
            </p:cNvCxnSpPr>
            <p:nvPr/>
          </p:nvCxnSpPr>
          <p:spPr>
            <a:xfrm flipH="1">
              <a:off x="219586" y="4288512"/>
              <a:ext cx="846703" cy="22860"/>
            </a:xfrm>
            <a:prstGeom prst="line">
              <a:avLst/>
            </a:prstGeom>
            <a:ln w="9525" cmpd="sng">
              <a:solidFill>
                <a:srgbClr val="BFBFBF"/>
              </a:solidFill>
              <a:prstDash val="sys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3" name="Straight Connector 262"/>
          <p:cNvCxnSpPr/>
          <p:nvPr/>
        </p:nvCxnSpPr>
        <p:spPr>
          <a:xfrm>
            <a:off x="3135600" y="2390820"/>
            <a:ext cx="828116" cy="76853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 rot="5400000" flipH="1" flipV="1">
            <a:off x="2494738" y="3788822"/>
            <a:ext cx="2098440" cy="839516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1" name="Group 363"/>
          <p:cNvGrpSpPr/>
          <p:nvPr/>
        </p:nvGrpSpPr>
        <p:grpSpPr>
          <a:xfrm>
            <a:off x="3963716" y="4581926"/>
            <a:ext cx="1000125" cy="990600"/>
            <a:chOff x="7315200" y="3886200"/>
            <a:chExt cx="1000125" cy="990600"/>
          </a:xfr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</p:grpSpPr>
        <p:sp>
          <p:nvSpPr>
            <p:cNvPr id="282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86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SDN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Controller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98" name="Picture 297" descr="MC900431601.PNG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2936" y="5047515"/>
            <a:ext cx="558346" cy="558346"/>
          </a:xfrm>
          <a:prstGeom prst="rect">
            <a:avLst/>
          </a:prstGeom>
        </p:spPr>
      </p:pic>
      <p:cxnSp>
        <p:nvCxnSpPr>
          <p:cNvPr id="299" name="Straight Connector 298"/>
          <p:cNvCxnSpPr/>
          <p:nvPr/>
        </p:nvCxnSpPr>
        <p:spPr>
          <a:xfrm rot="16200000" flipV="1">
            <a:off x="2268465" y="3381974"/>
            <a:ext cx="2561425" cy="829079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4" name="TextBox 303"/>
          <p:cNvSpPr txBox="1"/>
          <p:nvPr/>
        </p:nvSpPr>
        <p:spPr>
          <a:xfrm>
            <a:off x="3323569" y="6402209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Data path</a:t>
            </a:r>
            <a:endParaRPr lang="en-US" dirty="0">
              <a:latin typeface="+mn-lt"/>
            </a:endParaRPr>
          </a:p>
        </p:txBody>
      </p:sp>
      <p:sp>
        <p:nvSpPr>
          <p:cNvPr id="305" name="TextBox 304"/>
          <p:cNvSpPr txBox="1"/>
          <p:nvPr/>
        </p:nvSpPr>
        <p:spPr>
          <a:xfrm>
            <a:off x="5761969" y="6400800"/>
            <a:ext cx="10198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Control path</a:t>
            </a:r>
            <a:endParaRPr lang="en-US" dirty="0">
              <a:latin typeface="+mn-lt"/>
            </a:endParaRPr>
          </a:p>
        </p:txBody>
      </p:sp>
      <p:sp>
        <p:nvSpPr>
          <p:cNvPr id="340" name="AutoShape 154"/>
          <p:cNvSpPr>
            <a:spLocks noChangeArrowheads="1"/>
          </p:cNvSpPr>
          <p:nvPr/>
        </p:nvSpPr>
        <p:spPr bwMode="auto">
          <a:xfrm>
            <a:off x="1828800" y="4953000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2" name="Group 158"/>
          <p:cNvGrpSpPr>
            <a:grpSpLocks noChangeAspect="1"/>
          </p:cNvGrpSpPr>
          <p:nvPr/>
        </p:nvGrpSpPr>
        <p:grpSpPr bwMode="auto">
          <a:xfrm flipH="1">
            <a:off x="2209799" y="5372428"/>
            <a:ext cx="411161" cy="494972"/>
            <a:chOff x="5" y="2480"/>
            <a:chExt cx="237" cy="430"/>
          </a:xfrm>
        </p:grpSpPr>
        <p:grpSp>
          <p:nvGrpSpPr>
            <p:cNvPr id="2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24" name="Group 16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2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6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6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5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6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2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5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5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4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4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2" name="Rectangle 187"/>
          <p:cNvSpPr>
            <a:spLocks noChangeArrowheads="1"/>
          </p:cNvSpPr>
          <p:nvPr/>
        </p:nvSpPr>
        <p:spPr bwMode="auto">
          <a:xfrm>
            <a:off x="1887537" y="502920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3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1" name="Rounded Rectangle 410"/>
          <p:cNvSpPr/>
          <p:nvPr/>
        </p:nvSpPr>
        <p:spPr>
          <a:xfrm rot="16200000">
            <a:off x="2474117" y="24143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5" name="Rounded Rectangle 414"/>
          <p:cNvSpPr/>
          <p:nvPr/>
        </p:nvSpPr>
        <p:spPr>
          <a:xfrm rot="16200000">
            <a:off x="2474117" y="528967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417" name="TextBox 416"/>
          <p:cNvSpPr txBox="1"/>
          <p:nvPr/>
        </p:nvSpPr>
        <p:spPr>
          <a:xfrm>
            <a:off x="7315200" y="4114800"/>
            <a:ext cx="1752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/>
                </a:solidFill>
                <a:latin typeface="Arial Black" pitchFamily="34" charset="0"/>
              </a:rPr>
              <a:t> Multiple Cores sharing Access Network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/>
                </a:solidFill>
                <a:latin typeface="Arial Black" pitchFamily="34" charset="0"/>
              </a:rPr>
              <a:t> Access Abstraction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/>
                </a:solidFill>
                <a:latin typeface="Arial Black" pitchFamily="34" charset="0"/>
              </a:rPr>
              <a:t> Data and Control plane separation</a:t>
            </a:r>
          </a:p>
          <a:p>
            <a:pPr>
              <a:buFont typeface="Arial" pitchFamily="34" charset="0"/>
              <a:buChar char="•"/>
            </a:pPr>
            <a:endParaRPr lang="en-US" sz="1200" dirty="0" smtClean="0">
              <a:solidFill>
                <a:schemeClr val="tx2"/>
              </a:solidFill>
              <a:latin typeface="Arial Black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200" dirty="0" smtClean="0">
                <a:solidFill>
                  <a:schemeClr val="tx2"/>
                </a:solidFill>
                <a:latin typeface="Arial Black" pitchFamily="34" charset="0"/>
              </a:rPr>
              <a:t> Central control </a:t>
            </a:r>
          </a:p>
        </p:txBody>
      </p:sp>
      <p:cxnSp>
        <p:nvCxnSpPr>
          <p:cNvPr id="279" name="Straight Connector 278"/>
          <p:cNvCxnSpPr/>
          <p:nvPr/>
        </p:nvCxnSpPr>
        <p:spPr>
          <a:xfrm>
            <a:off x="1295400" y="3886001"/>
            <a:ext cx="506186" cy="19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4" name="Straight Connector 293"/>
          <p:cNvCxnSpPr/>
          <p:nvPr/>
        </p:nvCxnSpPr>
        <p:spPr>
          <a:xfrm rot="16200000" flipV="1">
            <a:off x="3048659" y="4190342"/>
            <a:ext cx="990601" cy="839518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5" name="Straight Connector 294"/>
          <p:cNvCxnSpPr/>
          <p:nvPr/>
        </p:nvCxnSpPr>
        <p:spPr>
          <a:xfrm rot="10800000">
            <a:off x="1295400" y="4343400"/>
            <a:ext cx="2667000" cy="8382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6" name="TextBox 295"/>
          <p:cNvSpPr txBox="1"/>
          <p:nvPr/>
        </p:nvSpPr>
        <p:spPr>
          <a:xfrm>
            <a:off x="1320801" y="3572933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/>
              </a:rPr>
              <a:t>R1</a:t>
            </a:r>
            <a:endParaRPr lang="en-US" b="1" dirty="0">
              <a:solidFill>
                <a:srgbClr val="FF0000"/>
              </a:solidFill>
              <a:latin typeface="Arial"/>
            </a:endParaRPr>
          </a:p>
        </p:txBody>
      </p:sp>
      <p:cxnSp>
        <p:nvCxnSpPr>
          <p:cNvPr id="312" name="Straight Connector 311"/>
          <p:cNvCxnSpPr/>
          <p:nvPr/>
        </p:nvCxnSpPr>
        <p:spPr>
          <a:xfrm rot="16200000" flipV="1">
            <a:off x="2895600" y="4038600"/>
            <a:ext cx="1295400" cy="838200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6" name="TextBox 315"/>
          <p:cNvSpPr txBox="1"/>
          <p:nvPr/>
        </p:nvSpPr>
        <p:spPr>
          <a:xfrm>
            <a:off x="5257416" y="26670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040"/>
                </a:solidFill>
                <a:latin typeface="Arial"/>
              </a:rPr>
              <a:t>R3</a:t>
            </a:r>
            <a:endParaRPr lang="en-US" b="1" dirty="0">
              <a:solidFill>
                <a:srgbClr val="00C040"/>
              </a:solidFill>
              <a:latin typeface="Arial"/>
            </a:endParaRPr>
          </a:p>
        </p:txBody>
      </p:sp>
      <p:cxnSp>
        <p:nvCxnSpPr>
          <p:cNvPr id="317" name="Straight Connector 316"/>
          <p:cNvCxnSpPr/>
          <p:nvPr/>
        </p:nvCxnSpPr>
        <p:spPr>
          <a:xfrm rot="5400000" flipH="1" flipV="1">
            <a:off x="4000146" y="4107572"/>
            <a:ext cx="927267" cy="1588"/>
          </a:xfrm>
          <a:prstGeom prst="line">
            <a:avLst/>
          </a:prstGeom>
          <a:ln>
            <a:solidFill>
              <a:srgbClr val="00C040"/>
            </a:solidFill>
            <a:prstDash val="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8" name="Straight Connector 307"/>
          <p:cNvCxnSpPr>
            <a:endCxn id="219" idx="1"/>
          </p:cNvCxnSpPr>
          <p:nvPr/>
        </p:nvCxnSpPr>
        <p:spPr>
          <a:xfrm flipV="1">
            <a:off x="3145125" y="2971800"/>
            <a:ext cx="818591" cy="735212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9" name="Straight Connector 408"/>
          <p:cNvCxnSpPr/>
          <p:nvPr/>
        </p:nvCxnSpPr>
        <p:spPr>
          <a:xfrm>
            <a:off x="4953000" y="51054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6" name="TextBox 415"/>
          <p:cNvSpPr txBox="1"/>
          <p:nvPr/>
        </p:nvSpPr>
        <p:spPr>
          <a:xfrm>
            <a:off x="3848100" y="3784600"/>
            <a:ext cx="381384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/>
              </a:rPr>
              <a:t>R2</a:t>
            </a:r>
            <a:endParaRPr lang="en-US" b="1" dirty="0">
              <a:solidFill>
                <a:srgbClr val="0000FF"/>
              </a:solidFill>
              <a:latin typeface="Arial"/>
            </a:endParaRPr>
          </a:p>
        </p:txBody>
      </p:sp>
      <p:cxnSp>
        <p:nvCxnSpPr>
          <p:cNvPr id="424" name="Straight Connector 423"/>
          <p:cNvCxnSpPr/>
          <p:nvPr/>
        </p:nvCxnSpPr>
        <p:spPr>
          <a:xfrm rot="10800000" flipV="1">
            <a:off x="5105400" y="3200400"/>
            <a:ext cx="990600" cy="762000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5" name="Straight Connector 424"/>
          <p:cNvCxnSpPr/>
          <p:nvPr/>
        </p:nvCxnSpPr>
        <p:spPr>
          <a:xfrm rot="5400000" flipH="1" flipV="1">
            <a:off x="4747231" y="4418883"/>
            <a:ext cx="206487" cy="99749"/>
          </a:xfrm>
          <a:prstGeom prst="line">
            <a:avLst/>
          </a:prstGeom>
          <a:ln>
            <a:solidFill>
              <a:srgbClr val="00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55"/>
          <p:cNvGrpSpPr/>
          <p:nvPr/>
        </p:nvGrpSpPr>
        <p:grpSpPr>
          <a:xfrm>
            <a:off x="6028397" y="3574997"/>
            <a:ext cx="990600" cy="997003"/>
            <a:chOff x="5245100" y="2133600"/>
            <a:chExt cx="990600" cy="997003"/>
          </a:xfrm>
        </p:grpSpPr>
        <p:sp>
          <p:nvSpPr>
            <p:cNvPr id="257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258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259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B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261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262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0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264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5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6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1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71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2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3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74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68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69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70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430" name="Oval 429"/>
          <p:cNvSpPr/>
          <p:nvPr/>
        </p:nvSpPr>
        <p:spPr>
          <a:xfrm>
            <a:off x="3962400" y="4038600"/>
            <a:ext cx="152400" cy="152400"/>
          </a:xfrm>
          <a:prstGeom prst="ellipse">
            <a:avLst/>
          </a:prstGeom>
          <a:gradFill>
            <a:gsLst>
              <a:gs pos="0">
                <a:srgbClr val="00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44"/>
          <p:cNvGrpSpPr/>
          <p:nvPr/>
        </p:nvGrpSpPr>
        <p:grpSpPr>
          <a:xfrm>
            <a:off x="6015697" y="2286000"/>
            <a:ext cx="990600" cy="997003"/>
            <a:chOff x="5245100" y="2133600"/>
            <a:chExt cx="990600" cy="997003"/>
          </a:xfrm>
        </p:grpSpPr>
        <p:sp>
          <p:nvSpPr>
            <p:cNvPr id="189" name="AutoShape 154"/>
            <p:cNvSpPr>
              <a:spLocks noChangeArrowheads="1"/>
            </p:cNvSpPr>
            <p:nvPr/>
          </p:nvSpPr>
          <p:spPr bwMode="auto">
            <a:xfrm>
              <a:off x="5245100" y="2140003"/>
              <a:ext cx="990600" cy="990600"/>
            </a:xfrm>
            <a:prstGeom prst="flowChartAlternateProcess">
              <a:avLst/>
            </a:prstGeom>
            <a:solidFill>
              <a:srgbClr val="8BB2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pic>
          <p:nvPicPr>
            <p:cNvPr id="190" name="Picture 157"/>
            <p:cNvPicPr>
              <a:picLocks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578475" y="2830565"/>
              <a:ext cx="352425" cy="2238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</p:pic>
        <p:sp>
          <p:nvSpPr>
            <p:cNvPr id="191" name="Rectangle 188"/>
            <p:cNvSpPr>
              <a:spLocks noChangeArrowheads="1"/>
            </p:cNvSpPr>
            <p:nvPr/>
          </p:nvSpPr>
          <p:spPr bwMode="auto">
            <a:xfrm>
              <a:off x="5316537" y="2133600"/>
              <a:ext cx="855663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Core</a:t>
              </a:r>
            </a:p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100" b="1" dirty="0" smtClean="0">
                  <a:latin typeface="Arial" pitchFamily="34" charset="0"/>
                  <a:cs typeface="Arial" pitchFamily="34" charset="0"/>
                </a:rPr>
                <a:t>Operator A</a:t>
              </a:r>
              <a:endParaRPr lang="en-US" sz="11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3" name="Group 191"/>
            <p:cNvGrpSpPr/>
            <p:nvPr/>
          </p:nvGrpSpPr>
          <p:grpSpPr>
            <a:xfrm>
              <a:off x="5450810" y="2438399"/>
              <a:ext cx="568990" cy="358909"/>
              <a:chOff x="7481888" y="3079208"/>
              <a:chExt cx="595312" cy="425992"/>
            </a:xfrm>
          </p:grpSpPr>
          <p:sp>
            <p:nvSpPr>
              <p:cNvPr id="193" name="Freeform 14"/>
              <p:cNvSpPr>
                <a:spLocks/>
              </p:cNvSpPr>
              <p:nvPr/>
            </p:nvSpPr>
            <p:spPr bwMode="auto">
              <a:xfrm>
                <a:off x="7641802" y="3429946"/>
                <a:ext cx="327892" cy="7525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90"/>
                  </a:cxn>
                  <a:cxn ang="0">
                    <a:pos x="499" y="90"/>
                  </a:cxn>
                  <a:cxn ang="0">
                    <a:pos x="499" y="0"/>
                  </a:cxn>
                </a:cxnLst>
                <a:rect l="0" t="0" r="r" b="b"/>
                <a:pathLst>
                  <a:path w="499" h="90">
                    <a:moveTo>
                      <a:pt x="0" y="0"/>
                    </a:moveTo>
                    <a:lnTo>
                      <a:pt x="0" y="90"/>
                    </a:lnTo>
                    <a:lnTo>
                      <a:pt x="499" y="90"/>
                    </a:lnTo>
                    <a:lnTo>
                      <a:pt x="499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</p:spPr>
            <p:txBody>
              <a:bodyPr lIns="0" tIns="0"/>
              <a:lstStyle/>
              <a:p>
                <a:endParaRPr lang="en-US"/>
              </a:p>
            </p:txBody>
          </p:sp>
          <p:sp>
            <p:nvSpPr>
              <p:cNvPr id="194" name="AutoShape 22"/>
              <p:cNvSpPr>
                <a:spLocks noChangeArrowheads="1"/>
              </p:cNvSpPr>
              <p:nvPr/>
            </p:nvSpPr>
            <p:spPr bwMode="auto">
              <a:xfrm>
                <a:off x="7481888" y="3167900"/>
                <a:ext cx="305047" cy="276827"/>
              </a:xfrm>
              <a:prstGeom prst="can">
                <a:avLst>
                  <a:gd name="adj" fmla="val 25000"/>
                </a:avLst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0" hangingPunct="0">
                  <a:lnSpc>
                    <a:spcPct val="100000"/>
                  </a:lnSpc>
                  <a:spcBef>
                    <a:spcPct val="0"/>
                  </a:spcBef>
                  <a:buFontTx/>
                  <a:buNone/>
                </a:pPr>
                <a:endParaRPr lang="en-US" sz="1600">
                  <a:ea typeface="ＭＳ Ｐゴシック" pitchFamily="34" charset="-128"/>
                </a:endParaRPr>
              </a:p>
            </p:txBody>
          </p:sp>
          <p:grpSp>
            <p:nvGrpSpPr>
              <p:cNvPr id="34" name="Group 122"/>
              <p:cNvGrpSpPr>
                <a:grpSpLocks/>
              </p:cNvGrpSpPr>
              <p:nvPr/>
            </p:nvGrpSpPr>
            <p:grpSpPr bwMode="auto">
              <a:xfrm>
                <a:off x="7848751" y="3079208"/>
                <a:ext cx="228449" cy="389708"/>
                <a:chOff x="4120" y="2308"/>
                <a:chExt cx="305" cy="415"/>
              </a:xfrm>
            </p:grpSpPr>
            <p:sp>
              <p:nvSpPr>
                <p:cNvPr id="196" name="Freeform 123"/>
                <p:cNvSpPr>
                  <a:spLocks/>
                </p:cNvSpPr>
                <p:nvPr/>
              </p:nvSpPr>
              <p:spPr bwMode="auto">
                <a:xfrm flipH="1">
                  <a:off x="4378" y="2308"/>
                  <a:ext cx="47" cy="415"/>
                </a:xfrm>
                <a:custGeom>
                  <a:avLst/>
                  <a:gdLst/>
                  <a:ahLst/>
                  <a:cxnLst>
                    <a:cxn ang="0">
                      <a:pos x="90" y="546"/>
                    </a:cxn>
                    <a:cxn ang="0">
                      <a:pos x="0" y="432"/>
                    </a:cxn>
                    <a:cxn ang="0">
                      <a:pos x="0" y="0"/>
                    </a:cxn>
                    <a:cxn ang="0">
                      <a:pos x="84" y="42"/>
                    </a:cxn>
                    <a:cxn ang="0">
                      <a:pos x="90" y="546"/>
                    </a:cxn>
                  </a:cxnLst>
                  <a:rect l="0" t="0" r="r" b="b"/>
                  <a:pathLst>
                    <a:path w="90" h="546">
                      <a:moveTo>
                        <a:pt x="90" y="546"/>
                      </a:moveTo>
                      <a:lnTo>
                        <a:pt x="0" y="432"/>
                      </a:lnTo>
                      <a:lnTo>
                        <a:pt x="0" y="0"/>
                      </a:lnTo>
                      <a:lnTo>
                        <a:pt x="84" y="42"/>
                      </a:lnTo>
                      <a:lnTo>
                        <a:pt x="90" y="546"/>
                      </a:lnTo>
                      <a:close/>
                    </a:path>
                  </a:pathLst>
                </a:custGeom>
                <a:solidFill>
                  <a:srgbClr val="006699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7" name="Rectangle 124"/>
                <p:cNvSpPr>
                  <a:spLocks noChangeArrowheads="1"/>
                </p:cNvSpPr>
                <p:nvPr/>
              </p:nvSpPr>
              <p:spPr bwMode="auto">
                <a:xfrm flipH="1">
                  <a:off x="4127" y="2340"/>
                  <a:ext cx="255" cy="383"/>
                </a:xfrm>
                <a:prstGeom prst="rect">
                  <a:avLst/>
                </a:prstGeom>
                <a:solidFill>
                  <a:srgbClr val="0078AA"/>
                </a:solidFill>
                <a:ln w="1588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98" name="Oval 125"/>
                <p:cNvSpPr>
                  <a:spLocks noChangeArrowheads="1"/>
                </p:cNvSpPr>
                <p:nvPr/>
              </p:nvSpPr>
              <p:spPr bwMode="auto">
                <a:xfrm flipH="1">
                  <a:off x="4278" y="2390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grpSp>
              <p:nvGrpSpPr>
                <p:cNvPr id="35" name="Group 126"/>
                <p:cNvGrpSpPr>
                  <a:grpSpLocks/>
                </p:cNvGrpSpPr>
                <p:nvPr/>
              </p:nvGrpSpPr>
              <p:grpSpPr bwMode="auto">
                <a:xfrm flipH="1">
                  <a:off x="4164" y="2500"/>
                  <a:ext cx="152" cy="109"/>
                  <a:chOff x="3216" y="2784"/>
                  <a:chExt cx="192" cy="144"/>
                </a:xfrm>
              </p:grpSpPr>
              <p:sp>
                <p:nvSpPr>
                  <p:cNvPr id="203" name="Line 127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784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4" name="Line 128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32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5" name="Line 129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880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06" name="Line 130"/>
                  <p:cNvSpPr>
                    <a:spLocks noChangeShapeType="1"/>
                  </p:cNvSpPr>
                  <p:nvPr/>
                </p:nvSpPr>
                <p:spPr bwMode="auto">
                  <a:xfrm>
                    <a:off x="3216" y="2928"/>
                    <a:ext cx="192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CCECFF"/>
                    </a:solidFill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200" name="Freeform 131"/>
                <p:cNvSpPr>
                  <a:spLocks/>
                </p:cNvSpPr>
                <p:nvPr/>
              </p:nvSpPr>
              <p:spPr bwMode="auto">
                <a:xfrm>
                  <a:off x="4120" y="2311"/>
                  <a:ext cx="301" cy="35"/>
                </a:xfrm>
                <a:custGeom>
                  <a:avLst/>
                  <a:gdLst/>
                  <a:ahLst/>
                  <a:cxnLst>
                    <a:cxn ang="0">
                      <a:pos x="259" y="35"/>
                    </a:cxn>
                    <a:cxn ang="0">
                      <a:pos x="0" y="35"/>
                    </a:cxn>
                    <a:cxn ang="0">
                      <a:pos x="81" y="0"/>
                    </a:cxn>
                    <a:cxn ang="0">
                      <a:pos x="301" y="0"/>
                    </a:cxn>
                    <a:cxn ang="0">
                      <a:pos x="259" y="35"/>
                    </a:cxn>
                  </a:cxnLst>
                  <a:rect l="0" t="0" r="r" b="b"/>
                  <a:pathLst>
                    <a:path w="301" h="35">
                      <a:moveTo>
                        <a:pt x="259" y="35"/>
                      </a:moveTo>
                      <a:lnTo>
                        <a:pt x="0" y="35"/>
                      </a:lnTo>
                      <a:lnTo>
                        <a:pt x="81" y="0"/>
                      </a:lnTo>
                      <a:lnTo>
                        <a:pt x="301" y="0"/>
                      </a:lnTo>
                      <a:lnTo>
                        <a:pt x="259" y="35"/>
                      </a:lnTo>
                      <a:close/>
                    </a:path>
                  </a:pathLst>
                </a:custGeom>
                <a:solidFill>
                  <a:srgbClr val="00B4FF"/>
                </a:solidFill>
                <a:ln w="1588" cap="flat" cmpd="sng">
                  <a:noFill/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01" name="Oval 132"/>
                <p:cNvSpPr>
                  <a:spLocks noChangeArrowheads="1"/>
                </p:cNvSpPr>
                <p:nvPr/>
              </p:nvSpPr>
              <p:spPr bwMode="auto">
                <a:xfrm flipH="1">
                  <a:off x="4170" y="2386"/>
                  <a:ext cx="37" cy="36"/>
                </a:xfrm>
                <a:prstGeom prst="ellipse">
                  <a:avLst/>
                </a:prstGeom>
                <a:solidFill>
                  <a:srgbClr val="FFC9C9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2" name="Oval 133"/>
                <p:cNvSpPr>
                  <a:spLocks noChangeArrowheads="1"/>
                </p:cNvSpPr>
                <p:nvPr/>
              </p:nvSpPr>
              <p:spPr bwMode="auto">
                <a:xfrm flipH="1">
                  <a:off x="4224" y="2386"/>
                  <a:ext cx="37" cy="36"/>
                </a:xfrm>
                <a:prstGeom prst="ellipse">
                  <a:avLst/>
                </a:prstGeom>
                <a:solidFill>
                  <a:srgbClr val="CCFF33"/>
                </a:solidFill>
                <a:ln w="12700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  <p:sp>
        <p:nvSpPr>
          <p:cNvPr id="377" name="Oval 376"/>
          <p:cNvSpPr/>
          <p:nvPr/>
        </p:nvSpPr>
        <p:spPr>
          <a:xfrm>
            <a:off x="1447800" y="3810000"/>
            <a:ext cx="152400" cy="152400"/>
          </a:xfrm>
          <a:prstGeom prst="ellipse">
            <a:avLst/>
          </a:prstGeom>
          <a:gradFill>
            <a:gsLst>
              <a:gs pos="0">
                <a:srgbClr val="FF00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8" name="Rounded Rectangle 417"/>
          <p:cNvSpPr/>
          <p:nvPr/>
        </p:nvSpPr>
        <p:spPr>
          <a:xfrm rot="16200000">
            <a:off x="663695" y="3775195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51" name="Straight Connector 450"/>
          <p:cNvCxnSpPr/>
          <p:nvPr/>
        </p:nvCxnSpPr>
        <p:spPr>
          <a:xfrm rot="16200000" flipV="1">
            <a:off x="1981202" y="3200399"/>
            <a:ext cx="609599" cy="2"/>
          </a:xfrm>
          <a:prstGeom prst="line">
            <a:avLst/>
          </a:prstGeom>
          <a:ln>
            <a:solidFill>
              <a:srgbClr val="99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1" name="Straight Connector 440"/>
          <p:cNvCxnSpPr/>
          <p:nvPr/>
        </p:nvCxnSpPr>
        <p:spPr>
          <a:xfrm rot="16200000" flipV="1">
            <a:off x="3124202" y="4343401"/>
            <a:ext cx="838200" cy="838197"/>
          </a:xfrm>
          <a:prstGeom prst="line">
            <a:avLst/>
          </a:prstGeom>
          <a:ln>
            <a:solidFill>
              <a:srgbClr val="9900FF"/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6" name="Group 226"/>
          <p:cNvGrpSpPr/>
          <p:nvPr/>
        </p:nvGrpSpPr>
        <p:grpSpPr>
          <a:xfrm>
            <a:off x="1828800" y="2058600"/>
            <a:ext cx="1000125" cy="990600"/>
            <a:chOff x="7315200" y="3886200"/>
            <a:chExt cx="1000125" cy="990600"/>
          </a:xfrm>
        </p:grpSpPr>
        <p:sp>
          <p:nvSpPr>
            <p:cNvPr id="309" name="AutoShape 154"/>
            <p:cNvSpPr>
              <a:spLocks noChangeArrowheads="1"/>
            </p:cNvSpPr>
            <p:nvPr/>
          </p:nvSpPr>
          <p:spPr bwMode="auto">
            <a:xfrm>
              <a:off x="7315200" y="3886200"/>
              <a:ext cx="1000125" cy="990600"/>
            </a:xfrm>
            <a:prstGeom prst="flowChartAlternateProcess">
              <a:avLst/>
            </a:prstGeom>
            <a:solidFill>
              <a:srgbClr val="A7E8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anchor="ctr"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7" name="Group 158"/>
            <p:cNvGrpSpPr>
              <a:grpSpLocks noChangeAspect="1"/>
            </p:cNvGrpSpPr>
            <p:nvPr/>
          </p:nvGrpSpPr>
          <p:grpSpPr bwMode="auto">
            <a:xfrm flipH="1">
              <a:off x="7696199" y="4259473"/>
              <a:ext cx="411161" cy="494972"/>
              <a:chOff x="5" y="2480"/>
              <a:chExt cx="237" cy="430"/>
            </a:xfrm>
          </p:grpSpPr>
          <p:grpSp>
            <p:nvGrpSpPr>
              <p:cNvPr id="38" name="Group 159"/>
              <p:cNvGrpSpPr>
                <a:grpSpLocks noChangeAspect="1"/>
              </p:cNvGrpSpPr>
              <p:nvPr/>
            </p:nvGrpSpPr>
            <p:grpSpPr bwMode="auto">
              <a:xfrm>
                <a:off x="5" y="2521"/>
                <a:ext cx="145" cy="389"/>
                <a:chOff x="5" y="2521"/>
                <a:chExt cx="145" cy="389"/>
              </a:xfrm>
            </p:grpSpPr>
            <p:grpSp>
              <p:nvGrpSpPr>
                <p:cNvPr id="39" name="Group 160"/>
                <p:cNvGrpSpPr>
                  <a:grpSpLocks noChangeAspect="1"/>
                </p:cNvGrpSpPr>
                <p:nvPr/>
              </p:nvGrpSpPr>
              <p:grpSpPr bwMode="auto">
                <a:xfrm>
                  <a:off x="7" y="2654"/>
                  <a:ext cx="143" cy="256"/>
                  <a:chOff x="7" y="2654"/>
                  <a:chExt cx="143" cy="256"/>
                </a:xfrm>
              </p:grpSpPr>
              <p:grpSp>
                <p:nvGrpSpPr>
                  <p:cNvPr id="40" name="Group 16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7" y="2661"/>
                    <a:ext cx="93" cy="247"/>
                    <a:chOff x="7" y="2661"/>
                    <a:chExt cx="93" cy="247"/>
                  </a:xfrm>
                </p:grpSpPr>
                <p:sp>
                  <p:nvSpPr>
                    <p:cNvPr id="332" name="Line 162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3" cy="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3" name="Line 163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34" y="2664"/>
                      <a:ext cx="42" cy="51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4" name="Line 164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33" y="2716"/>
                      <a:ext cx="57" cy="110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5" name="Line 165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7" y="2824"/>
                      <a:ext cx="83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6" name="Line 166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19" y="2824"/>
                      <a:ext cx="81" cy="84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7" name="Line 167"/>
                    <p:cNvSpPr>
                      <a:spLocks noChangeAspect="1" noChangeShapeType="1"/>
                    </p:cNvSpPr>
                    <p:nvPr/>
                  </p:nvSpPr>
                  <p:spPr bwMode="auto">
                    <a:xfrm flipV="1">
                      <a:off x="17" y="2716"/>
                      <a:ext cx="64" cy="10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  <p:sp>
                  <p:nvSpPr>
                    <p:cNvPr id="338" name="Line 168"/>
                    <p:cNvSpPr>
                      <a:spLocks noChangeAspect="1" noChangeShapeType="1"/>
                    </p:cNvSpPr>
                    <p:nvPr/>
                  </p:nvSpPr>
                  <p:spPr bwMode="auto">
                    <a:xfrm>
                      <a:off x="44" y="2661"/>
                      <a:ext cx="39" cy="58"/>
                    </a:xfrm>
                    <a:prstGeom prst="line">
                      <a:avLst/>
                    </a:prstGeom>
                    <a:noFill/>
                    <a:ln w="635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 sz="1600" b="1">
                        <a:latin typeface="Arial" pitchFamily="34" charset="0"/>
                        <a:cs typeface="Arial" pitchFamily="34" charset="0"/>
                      </a:endParaRPr>
                    </a:p>
                  </p:txBody>
                </p:sp>
              </p:grpSp>
              <p:sp>
                <p:nvSpPr>
                  <p:cNvPr id="325" name="Line 16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7" y="2808"/>
                    <a:ext cx="34" cy="102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6" name="Line 17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84" y="2718"/>
                    <a:ext cx="48" cy="9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7" name="Line 171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84" y="2655"/>
                    <a:ext cx="12" cy="63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8" name="Line 172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8" y="2654"/>
                    <a:ext cx="20" cy="9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9" name="Line 17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9" y="2663"/>
                    <a:ext cx="30" cy="45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0" name="Line 174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3" y="2708"/>
                    <a:ext cx="13" cy="117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31" name="Line 175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93" y="2824"/>
                    <a:ext cx="57" cy="5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grpSp>
              <p:nvGrpSpPr>
                <p:cNvPr id="41" name="Group 176"/>
                <p:cNvGrpSpPr>
                  <a:grpSpLocks noChangeAspect="1"/>
                </p:cNvGrpSpPr>
                <p:nvPr/>
              </p:nvGrpSpPr>
              <p:grpSpPr bwMode="auto">
                <a:xfrm>
                  <a:off x="5" y="2533"/>
                  <a:ext cx="141" cy="374"/>
                  <a:chOff x="5" y="2533"/>
                  <a:chExt cx="141" cy="374"/>
                </a:xfrm>
              </p:grpSpPr>
              <p:sp>
                <p:nvSpPr>
                  <p:cNvPr id="319" name="Line 17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5" y="2533"/>
                    <a:ext cx="55" cy="37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0" name="Line 17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2" y="2544"/>
                    <a:ext cx="35" cy="363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1" name="Line 179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98" y="2876"/>
                    <a:ext cx="48" cy="30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2" name="Line 180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69" y="2541"/>
                    <a:ext cx="77" cy="337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23" name="Line 181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7" y="2904"/>
                    <a:ext cx="93" cy="1"/>
                  </a:xfrm>
                  <a:prstGeom prst="line">
                    <a:avLst/>
                  </a:prstGeom>
                  <a:noFill/>
                  <a:ln w="190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18" name="Oval 182"/>
                <p:cNvSpPr>
                  <a:spLocks noChangeAspect="1" noChangeArrowheads="1"/>
                </p:cNvSpPr>
                <p:nvPr/>
              </p:nvSpPr>
              <p:spPr bwMode="auto">
                <a:xfrm>
                  <a:off x="48" y="2521"/>
                  <a:ext cx="39" cy="45"/>
                </a:xfrm>
                <a:prstGeom prst="ellipse">
                  <a:avLst/>
                </a:prstGeom>
                <a:solidFill>
                  <a:srgbClr val="FFFF00">
                    <a:alpha val="50000"/>
                  </a:srgbClr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13" name="Arc 183"/>
              <p:cNvSpPr>
                <a:spLocks noChangeAspect="1"/>
              </p:cNvSpPr>
              <p:nvPr/>
            </p:nvSpPr>
            <p:spPr bwMode="auto">
              <a:xfrm>
                <a:off x="152" y="2480"/>
                <a:ext cx="90" cy="198"/>
              </a:xfrm>
              <a:custGeom>
                <a:avLst/>
                <a:gdLst>
                  <a:gd name="G0" fmla="+- 0 0 0"/>
                  <a:gd name="G1" fmla="+- 21172 0 0"/>
                  <a:gd name="G2" fmla="+- 21600 0 0"/>
                  <a:gd name="T0" fmla="*/ 4276 w 21600"/>
                  <a:gd name="T1" fmla="*/ 0 h 42015"/>
                  <a:gd name="T2" fmla="*/ 5669 w 21600"/>
                  <a:gd name="T3" fmla="*/ 42015 h 42015"/>
                  <a:gd name="T4" fmla="*/ 0 w 21600"/>
                  <a:gd name="T5" fmla="*/ 21172 h 420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15" fill="none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</a:path>
                  <a:path w="21600" h="42015" stroke="0" extrusionOk="0">
                    <a:moveTo>
                      <a:pt x="4276" y="-1"/>
                    </a:moveTo>
                    <a:cubicBezTo>
                      <a:pt x="14353" y="2034"/>
                      <a:pt x="21600" y="10891"/>
                      <a:pt x="21600" y="21172"/>
                    </a:cubicBezTo>
                    <a:cubicBezTo>
                      <a:pt x="21600" y="30918"/>
                      <a:pt x="15073" y="39456"/>
                      <a:pt x="5668" y="42014"/>
                    </a:cubicBezTo>
                    <a:lnTo>
                      <a:pt x="0" y="21172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4" name="Arc 184"/>
              <p:cNvSpPr>
                <a:spLocks noChangeAspect="1"/>
              </p:cNvSpPr>
              <p:nvPr/>
            </p:nvSpPr>
            <p:spPr bwMode="auto">
              <a:xfrm>
                <a:off x="116" y="2508"/>
                <a:ext cx="78" cy="154"/>
              </a:xfrm>
              <a:custGeom>
                <a:avLst/>
                <a:gdLst>
                  <a:gd name="G0" fmla="+- 0 0 0"/>
                  <a:gd name="G1" fmla="+- 21159 0 0"/>
                  <a:gd name="G2" fmla="+- 21600 0 0"/>
                  <a:gd name="T0" fmla="*/ 4340 w 21600"/>
                  <a:gd name="T1" fmla="*/ 0 h 41998"/>
                  <a:gd name="T2" fmla="*/ 5682 w 21600"/>
                  <a:gd name="T3" fmla="*/ 41998 h 41998"/>
                  <a:gd name="T4" fmla="*/ 0 w 21600"/>
                  <a:gd name="T5" fmla="*/ 21159 h 4199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1998" fill="none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</a:path>
                  <a:path w="21600" h="41998" stroke="0" extrusionOk="0">
                    <a:moveTo>
                      <a:pt x="4340" y="-1"/>
                    </a:moveTo>
                    <a:cubicBezTo>
                      <a:pt x="14387" y="2060"/>
                      <a:pt x="21600" y="10902"/>
                      <a:pt x="21600" y="21159"/>
                    </a:cubicBezTo>
                    <a:cubicBezTo>
                      <a:pt x="21600" y="30900"/>
                      <a:pt x="15080" y="39435"/>
                      <a:pt x="5682" y="41998"/>
                    </a:cubicBezTo>
                    <a:lnTo>
                      <a:pt x="0" y="21159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5" name="Arc 185"/>
              <p:cNvSpPr>
                <a:spLocks noChangeAspect="1"/>
              </p:cNvSpPr>
              <p:nvPr/>
            </p:nvSpPr>
            <p:spPr bwMode="auto">
              <a:xfrm>
                <a:off x="102" y="2530"/>
                <a:ext cx="47" cy="117"/>
              </a:xfrm>
              <a:custGeom>
                <a:avLst/>
                <a:gdLst>
                  <a:gd name="G0" fmla="+- 0 0 0"/>
                  <a:gd name="G1" fmla="+- 21206 0 0"/>
                  <a:gd name="G2" fmla="+- 21600 0 0"/>
                  <a:gd name="T0" fmla="*/ 4104 w 21600"/>
                  <a:gd name="T1" fmla="*/ 0 h 42099"/>
                  <a:gd name="T2" fmla="*/ 5483 w 21600"/>
                  <a:gd name="T3" fmla="*/ 42099 h 42099"/>
                  <a:gd name="T4" fmla="*/ 0 w 21600"/>
                  <a:gd name="T5" fmla="*/ 21206 h 420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42099" fill="none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</a:path>
                  <a:path w="21600" h="42099" stroke="0" extrusionOk="0">
                    <a:moveTo>
                      <a:pt x="4104" y="-1"/>
                    </a:moveTo>
                    <a:cubicBezTo>
                      <a:pt x="14262" y="1965"/>
                      <a:pt x="21600" y="10859"/>
                      <a:pt x="21600" y="21206"/>
                    </a:cubicBezTo>
                    <a:cubicBezTo>
                      <a:pt x="21600" y="31023"/>
                      <a:pt x="14979" y="39606"/>
                      <a:pt x="5482" y="42098"/>
                    </a:cubicBezTo>
                    <a:lnTo>
                      <a:pt x="0" y="21206"/>
                    </a:lnTo>
                    <a:close/>
                  </a:path>
                </a:pathLst>
              </a:cu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1" name="Rectangle 187"/>
            <p:cNvSpPr>
              <a:spLocks noChangeArrowheads="1"/>
            </p:cNvSpPr>
            <p:nvPr/>
          </p:nvSpPr>
          <p:spPr bwMode="auto">
            <a:xfrm>
              <a:off x="7373937" y="3962400"/>
              <a:ext cx="8636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latin typeface="Arial" pitchFamily="34" charset="0"/>
                  <a:cs typeface="Arial" pitchFamily="34" charset="0"/>
                </a:rPr>
                <a:t>Access 1</a:t>
              </a:r>
              <a:endParaRPr lang="en-US" sz="1600" b="1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10" name="AutoShape 154"/>
          <p:cNvSpPr>
            <a:spLocks noChangeArrowheads="1"/>
          </p:cNvSpPr>
          <p:nvPr/>
        </p:nvSpPr>
        <p:spPr bwMode="auto">
          <a:xfrm>
            <a:off x="1837362" y="3440881"/>
            <a:ext cx="1000125" cy="990600"/>
          </a:xfrm>
          <a:prstGeom prst="flowChartAlternateProcess">
            <a:avLst/>
          </a:prstGeom>
          <a:solidFill>
            <a:srgbClr val="A7E8FF"/>
          </a:solidFill>
          <a:ln w="9525">
            <a:noFill/>
            <a:miter lim="800000"/>
            <a:headEnd/>
            <a:tailEnd/>
          </a:ln>
          <a:effectLst/>
        </p:spPr>
        <p:txBody>
          <a:bodyPr wrap="none" lIns="0" tIns="0" anchor="ctr"/>
          <a:lstStyle/>
          <a:p>
            <a:endParaRPr lang="en-US" sz="1600" b="1">
              <a:latin typeface="Arial" pitchFamily="34" charset="0"/>
              <a:cs typeface="Arial" pitchFamily="34" charset="0"/>
            </a:endParaRPr>
          </a:p>
        </p:txBody>
      </p:sp>
      <p:sp>
        <p:nvSpPr>
          <p:cNvPr id="371" name="Rectangle 187"/>
          <p:cNvSpPr>
            <a:spLocks noChangeArrowheads="1"/>
          </p:cNvSpPr>
          <p:nvPr/>
        </p:nvSpPr>
        <p:spPr bwMode="auto">
          <a:xfrm>
            <a:off x="1897062" y="3525450"/>
            <a:ext cx="863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Ctr="1"/>
          <a:lstStyle/>
          <a:p>
            <a:pPr algn="ctr" eaLnBrk="0" hangingPunct="0">
              <a:lnSpc>
                <a:spcPct val="90000"/>
              </a:lnSpc>
              <a:spcBef>
                <a:spcPct val="0"/>
              </a:spcBef>
            </a:pPr>
            <a:r>
              <a:rPr lang="de-DE" sz="1600" b="1" dirty="0" smtClean="0">
                <a:latin typeface="Arial" pitchFamily="34" charset="0"/>
                <a:cs typeface="Arial" pitchFamily="34" charset="0"/>
              </a:rPr>
              <a:t>Access 2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2" name="Group 158"/>
          <p:cNvGrpSpPr>
            <a:grpSpLocks noChangeAspect="1"/>
          </p:cNvGrpSpPr>
          <p:nvPr/>
        </p:nvGrpSpPr>
        <p:grpSpPr bwMode="auto">
          <a:xfrm flipH="1">
            <a:off x="2219324" y="3822523"/>
            <a:ext cx="411161" cy="494972"/>
            <a:chOff x="5" y="2480"/>
            <a:chExt cx="237" cy="430"/>
          </a:xfrm>
        </p:grpSpPr>
        <p:grpSp>
          <p:nvGrpSpPr>
            <p:cNvPr id="43" name="Group 159"/>
            <p:cNvGrpSpPr>
              <a:grpSpLocks noChangeAspect="1"/>
            </p:cNvGrpSpPr>
            <p:nvPr/>
          </p:nvGrpSpPr>
          <p:grpSpPr bwMode="auto">
            <a:xfrm>
              <a:off x="5" y="2521"/>
              <a:ext cx="145" cy="389"/>
              <a:chOff x="5" y="2521"/>
              <a:chExt cx="145" cy="389"/>
            </a:xfrm>
          </p:grpSpPr>
          <p:grpSp>
            <p:nvGrpSpPr>
              <p:cNvPr id="44" name="Group 300"/>
              <p:cNvGrpSpPr>
                <a:grpSpLocks noChangeAspect="1"/>
              </p:cNvGrpSpPr>
              <p:nvPr/>
            </p:nvGrpSpPr>
            <p:grpSpPr bwMode="auto">
              <a:xfrm>
                <a:off x="7" y="2654"/>
                <a:ext cx="143" cy="256"/>
                <a:chOff x="7" y="2654"/>
                <a:chExt cx="143" cy="256"/>
              </a:xfrm>
            </p:grpSpPr>
            <p:grpSp>
              <p:nvGrpSpPr>
                <p:cNvPr id="45" name="Group 161"/>
                <p:cNvGrpSpPr>
                  <a:grpSpLocks noChangeAspect="1"/>
                </p:cNvGrpSpPr>
                <p:nvPr/>
              </p:nvGrpSpPr>
              <p:grpSpPr bwMode="auto">
                <a:xfrm>
                  <a:off x="7" y="2661"/>
                  <a:ext cx="93" cy="247"/>
                  <a:chOff x="7" y="2661"/>
                  <a:chExt cx="93" cy="247"/>
                </a:xfrm>
              </p:grpSpPr>
              <p:sp>
                <p:nvSpPr>
                  <p:cNvPr id="393" name="Line 162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3" cy="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4" name="Line 163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34" y="2664"/>
                    <a:ext cx="42" cy="51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5" name="Line 16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33" y="2716"/>
                    <a:ext cx="57" cy="110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6" name="Line 165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7" y="2824"/>
                    <a:ext cx="83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7" name="Line 166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19" y="2824"/>
                    <a:ext cx="81" cy="84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8" name="Line 167"/>
                  <p:cNvSpPr>
                    <a:spLocks noChangeAspect="1" noChangeShapeType="1"/>
                  </p:cNvSpPr>
                  <p:nvPr/>
                </p:nvSpPr>
                <p:spPr bwMode="auto">
                  <a:xfrm flipV="1">
                    <a:off x="17" y="2716"/>
                    <a:ext cx="64" cy="10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  <p:sp>
                <p:nvSpPr>
                  <p:cNvPr id="399" name="Line 168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44" y="2661"/>
                    <a:ext cx="39" cy="58"/>
                  </a:xfrm>
                  <a:prstGeom prst="line">
                    <a:avLst/>
                  </a:prstGeom>
                  <a:noFill/>
                  <a:ln w="635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 sz="1600" b="1">
                      <a:latin typeface="Arial" pitchFamily="34" charset="0"/>
                      <a:cs typeface="Arial" pitchFamily="34" charset="0"/>
                    </a:endParaRPr>
                  </a:p>
                </p:txBody>
              </p:sp>
            </p:grpSp>
            <p:sp>
              <p:nvSpPr>
                <p:cNvPr id="386" name="Line 16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7" y="2808"/>
                  <a:ext cx="34" cy="10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7" name="Line 170"/>
                <p:cNvSpPr>
                  <a:spLocks noChangeAspect="1" noChangeShapeType="1"/>
                </p:cNvSpPr>
                <p:nvPr/>
              </p:nvSpPr>
              <p:spPr bwMode="auto">
                <a:xfrm>
                  <a:off x="84" y="2718"/>
                  <a:ext cx="48" cy="91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8" name="Line 171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84" y="2655"/>
                  <a:ext cx="12" cy="63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9" name="Line 172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78" y="2654"/>
                  <a:ext cx="20" cy="9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0" name="Line 173"/>
                <p:cNvSpPr>
                  <a:spLocks noChangeAspect="1" noChangeShapeType="1"/>
                </p:cNvSpPr>
                <p:nvPr/>
              </p:nvSpPr>
              <p:spPr bwMode="auto">
                <a:xfrm>
                  <a:off x="79" y="2663"/>
                  <a:ext cx="30" cy="45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1" name="Line 174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3" y="2708"/>
                  <a:ext cx="13" cy="117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92" name="Line 175"/>
                <p:cNvSpPr>
                  <a:spLocks noChangeAspect="1" noChangeShapeType="1"/>
                </p:cNvSpPr>
                <p:nvPr/>
              </p:nvSpPr>
              <p:spPr bwMode="auto">
                <a:xfrm>
                  <a:off x="93" y="2824"/>
                  <a:ext cx="57" cy="54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grpSp>
            <p:nvGrpSpPr>
              <p:cNvPr id="46" name="Group 176"/>
              <p:cNvGrpSpPr>
                <a:grpSpLocks noChangeAspect="1"/>
              </p:cNvGrpSpPr>
              <p:nvPr/>
            </p:nvGrpSpPr>
            <p:grpSpPr bwMode="auto">
              <a:xfrm>
                <a:off x="5" y="2533"/>
                <a:ext cx="141" cy="374"/>
                <a:chOff x="5" y="2533"/>
                <a:chExt cx="141" cy="374"/>
              </a:xfrm>
            </p:grpSpPr>
            <p:sp>
              <p:nvSpPr>
                <p:cNvPr id="380" name="Line 177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5" y="2533"/>
                  <a:ext cx="55" cy="37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1" name="Line 178"/>
                <p:cNvSpPr>
                  <a:spLocks noChangeAspect="1" noChangeShapeType="1"/>
                </p:cNvSpPr>
                <p:nvPr/>
              </p:nvSpPr>
              <p:spPr bwMode="auto">
                <a:xfrm>
                  <a:off x="62" y="2544"/>
                  <a:ext cx="35" cy="363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2" name="Line 179"/>
                <p:cNvSpPr>
                  <a:spLocks noChangeAspect="1" noChangeShapeType="1"/>
                </p:cNvSpPr>
                <p:nvPr/>
              </p:nvSpPr>
              <p:spPr bwMode="auto">
                <a:xfrm flipV="1">
                  <a:off x="98" y="2876"/>
                  <a:ext cx="48" cy="30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3" name="Line 180"/>
                <p:cNvSpPr>
                  <a:spLocks noChangeAspect="1" noChangeShapeType="1"/>
                </p:cNvSpPr>
                <p:nvPr/>
              </p:nvSpPr>
              <p:spPr bwMode="auto">
                <a:xfrm>
                  <a:off x="69" y="2541"/>
                  <a:ext cx="77" cy="337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384" name="Line 181"/>
                <p:cNvSpPr>
                  <a:spLocks noChangeAspect="1" noChangeShapeType="1"/>
                </p:cNvSpPr>
                <p:nvPr/>
              </p:nvSpPr>
              <p:spPr bwMode="auto">
                <a:xfrm>
                  <a:off x="7" y="2904"/>
                  <a:ext cx="93" cy="1"/>
                </a:xfrm>
                <a:prstGeom prst="line">
                  <a:avLst/>
                </a:prstGeom>
                <a:noFill/>
                <a:ln w="190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600" b="1"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379" name="Oval 182"/>
              <p:cNvSpPr>
                <a:spLocks noChangeAspect="1" noChangeArrowheads="1"/>
              </p:cNvSpPr>
              <p:nvPr/>
            </p:nvSpPr>
            <p:spPr bwMode="auto">
              <a:xfrm>
                <a:off x="48" y="2521"/>
                <a:ext cx="39" cy="45"/>
              </a:xfrm>
              <a:prstGeom prst="ellipse">
                <a:avLst/>
              </a:prstGeom>
              <a:solidFill>
                <a:srgbClr val="FFFF00">
                  <a:alpha val="50000"/>
                </a:srgbClr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 sz="1600" b="1"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4" name="Arc 183"/>
            <p:cNvSpPr>
              <a:spLocks noChangeAspect="1"/>
            </p:cNvSpPr>
            <p:nvPr/>
          </p:nvSpPr>
          <p:spPr bwMode="auto">
            <a:xfrm>
              <a:off x="152" y="2480"/>
              <a:ext cx="90" cy="198"/>
            </a:xfrm>
            <a:custGeom>
              <a:avLst/>
              <a:gdLst>
                <a:gd name="G0" fmla="+- 0 0 0"/>
                <a:gd name="G1" fmla="+- 21172 0 0"/>
                <a:gd name="G2" fmla="+- 21600 0 0"/>
                <a:gd name="T0" fmla="*/ 4276 w 21600"/>
                <a:gd name="T1" fmla="*/ 0 h 42015"/>
                <a:gd name="T2" fmla="*/ 5669 w 21600"/>
                <a:gd name="T3" fmla="*/ 42015 h 42015"/>
                <a:gd name="T4" fmla="*/ 0 w 21600"/>
                <a:gd name="T5" fmla="*/ 21172 h 4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15" fill="none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</a:path>
                <a:path w="21600" h="42015" stroke="0" extrusionOk="0">
                  <a:moveTo>
                    <a:pt x="4276" y="-1"/>
                  </a:moveTo>
                  <a:cubicBezTo>
                    <a:pt x="14353" y="2034"/>
                    <a:pt x="21600" y="10891"/>
                    <a:pt x="21600" y="21172"/>
                  </a:cubicBezTo>
                  <a:cubicBezTo>
                    <a:pt x="21600" y="30918"/>
                    <a:pt x="15073" y="39456"/>
                    <a:pt x="5668" y="42014"/>
                  </a:cubicBezTo>
                  <a:lnTo>
                    <a:pt x="0" y="21172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5" name="Arc 184"/>
            <p:cNvSpPr>
              <a:spLocks noChangeAspect="1"/>
            </p:cNvSpPr>
            <p:nvPr/>
          </p:nvSpPr>
          <p:spPr bwMode="auto">
            <a:xfrm>
              <a:off x="116" y="2508"/>
              <a:ext cx="78" cy="154"/>
            </a:xfrm>
            <a:custGeom>
              <a:avLst/>
              <a:gdLst>
                <a:gd name="G0" fmla="+- 0 0 0"/>
                <a:gd name="G1" fmla="+- 21159 0 0"/>
                <a:gd name="G2" fmla="+- 21600 0 0"/>
                <a:gd name="T0" fmla="*/ 4340 w 21600"/>
                <a:gd name="T1" fmla="*/ 0 h 41998"/>
                <a:gd name="T2" fmla="*/ 5682 w 21600"/>
                <a:gd name="T3" fmla="*/ 41998 h 41998"/>
                <a:gd name="T4" fmla="*/ 0 w 21600"/>
                <a:gd name="T5" fmla="*/ 21159 h 419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1998" fill="none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</a:path>
                <a:path w="21600" h="41998" stroke="0" extrusionOk="0">
                  <a:moveTo>
                    <a:pt x="4340" y="-1"/>
                  </a:moveTo>
                  <a:cubicBezTo>
                    <a:pt x="14387" y="2060"/>
                    <a:pt x="21600" y="10902"/>
                    <a:pt x="21600" y="21159"/>
                  </a:cubicBezTo>
                  <a:cubicBezTo>
                    <a:pt x="21600" y="30900"/>
                    <a:pt x="15080" y="39435"/>
                    <a:pt x="5682" y="41998"/>
                  </a:cubicBezTo>
                  <a:lnTo>
                    <a:pt x="0" y="21159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6" name="Arc 185"/>
            <p:cNvSpPr>
              <a:spLocks noChangeAspect="1"/>
            </p:cNvSpPr>
            <p:nvPr/>
          </p:nvSpPr>
          <p:spPr bwMode="auto">
            <a:xfrm>
              <a:off x="102" y="2530"/>
              <a:ext cx="47" cy="117"/>
            </a:xfrm>
            <a:custGeom>
              <a:avLst/>
              <a:gdLst>
                <a:gd name="G0" fmla="+- 0 0 0"/>
                <a:gd name="G1" fmla="+- 21206 0 0"/>
                <a:gd name="G2" fmla="+- 21600 0 0"/>
                <a:gd name="T0" fmla="*/ 4104 w 21600"/>
                <a:gd name="T1" fmla="*/ 0 h 42099"/>
                <a:gd name="T2" fmla="*/ 5483 w 21600"/>
                <a:gd name="T3" fmla="*/ 42099 h 42099"/>
                <a:gd name="T4" fmla="*/ 0 w 21600"/>
                <a:gd name="T5" fmla="*/ 21206 h 420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9" fill="none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</a:path>
                <a:path w="21600" h="42099" stroke="0" extrusionOk="0">
                  <a:moveTo>
                    <a:pt x="4104" y="-1"/>
                  </a:moveTo>
                  <a:cubicBezTo>
                    <a:pt x="14262" y="1965"/>
                    <a:pt x="21600" y="10859"/>
                    <a:pt x="21600" y="21206"/>
                  </a:cubicBezTo>
                  <a:cubicBezTo>
                    <a:pt x="21600" y="31023"/>
                    <a:pt x="14979" y="39606"/>
                    <a:pt x="5482" y="42098"/>
                  </a:cubicBezTo>
                  <a:lnTo>
                    <a:pt x="0" y="21206"/>
                  </a:lnTo>
                  <a:close/>
                </a:path>
              </a:pathLst>
            </a:cu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600" b="1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55" name="TextBox 454"/>
          <p:cNvSpPr txBox="1"/>
          <p:nvPr/>
        </p:nvSpPr>
        <p:spPr>
          <a:xfrm>
            <a:off x="2323716" y="31242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9900FF"/>
                </a:solidFill>
                <a:latin typeface="Arial"/>
              </a:rPr>
              <a:t>R4</a:t>
            </a:r>
            <a:endParaRPr lang="en-US" b="1" dirty="0">
              <a:solidFill>
                <a:srgbClr val="9900FF"/>
              </a:solidFill>
              <a:latin typeface="Arial"/>
            </a:endParaRPr>
          </a:p>
        </p:txBody>
      </p:sp>
      <p:sp>
        <p:nvSpPr>
          <p:cNvPr id="456" name="Oval 455"/>
          <p:cNvSpPr/>
          <p:nvPr/>
        </p:nvSpPr>
        <p:spPr>
          <a:xfrm>
            <a:off x="2209800" y="3187700"/>
            <a:ext cx="152400" cy="152400"/>
          </a:xfrm>
          <a:prstGeom prst="ellipse">
            <a:avLst/>
          </a:prstGeom>
          <a:gradFill>
            <a:gsLst>
              <a:gs pos="0">
                <a:srgbClr val="9900FF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2" name="Straight Connector 471"/>
          <p:cNvCxnSpPr/>
          <p:nvPr/>
        </p:nvCxnSpPr>
        <p:spPr>
          <a:xfrm flipV="1">
            <a:off x="3962400" y="2971800"/>
            <a:ext cx="2057400" cy="12700"/>
          </a:xfrm>
          <a:prstGeom prst="line">
            <a:avLst/>
          </a:prstGeom>
          <a:ln>
            <a:solidFill>
              <a:srgbClr val="00C04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2" name="Oval 371"/>
          <p:cNvSpPr/>
          <p:nvPr/>
        </p:nvSpPr>
        <p:spPr>
          <a:xfrm>
            <a:off x="5359227" y="2939765"/>
            <a:ext cx="152400" cy="152400"/>
          </a:xfrm>
          <a:prstGeom prst="ellipse">
            <a:avLst/>
          </a:prstGeom>
          <a:gradFill>
            <a:gsLst>
              <a:gs pos="0">
                <a:srgbClr val="00C04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" name="TextBox 478"/>
          <p:cNvSpPr txBox="1"/>
          <p:nvPr/>
        </p:nvSpPr>
        <p:spPr>
          <a:xfrm>
            <a:off x="6857616" y="3276600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0" name="Oval 479"/>
          <p:cNvSpPr/>
          <p:nvPr/>
        </p:nvSpPr>
        <p:spPr>
          <a:xfrm>
            <a:off x="6743700" y="3340100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5" name="TextBox 484"/>
          <p:cNvSpPr txBox="1"/>
          <p:nvPr/>
        </p:nvSpPr>
        <p:spPr>
          <a:xfrm>
            <a:off x="6857616" y="4599801"/>
            <a:ext cx="3813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/>
              </a:rPr>
              <a:t>R5</a:t>
            </a:r>
            <a:endParaRPr lang="en-US" b="1" dirty="0">
              <a:solidFill>
                <a:schemeClr val="accent6"/>
              </a:solidFill>
              <a:latin typeface="Arial"/>
            </a:endParaRPr>
          </a:p>
        </p:txBody>
      </p:sp>
      <p:sp>
        <p:nvSpPr>
          <p:cNvPr id="486" name="Oval 485"/>
          <p:cNvSpPr/>
          <p:nvPr/>
        </p:nvSpPr>
        <p:spPr>
          <a:xfrm>
            <a:off x="6743700" y="4663301"/>
            <a:ext cx="152400" cy="152400"/>
          </a:xfrm>
          <a:prstGeom prst="ellipse">
            <a:avLst/>
          </a:prstGeom>
          <a:gradFill>
            <a:gsLst>
              <a:gs pos="0">
                <a:srgbClr val="FF6600"/>
              </a:gs>
              <a:gs pos="100000">
                <a:schemeClr val="dk1">
                  <a:tint val="50000"/>
                  <a:shade val="100000"/>
                  <a:satMod val="350000"/>
                </a:schemeClr>
              </a:gs>
            </a:gsLst>
          </a:gra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0" name="Straight Connector 499"/>
          <p:cNvCxnSpPr/>
          <p:nvPr/>
        </p:nvCxnSpPr>
        <p:spPr>
          <a:xfrm>
            <a:off x="4621804" y="6540748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1" name="Straight Connector 500"/>
          <p:cNvCxnSpPr/>
          <p:nvPr/>
        </p:nvCxnSpPr>
        <p:spPr>
          <a:xfrm>
            <a:off x="2209800" y="6553200"/>
            <a:ext cx="1143000" cy="1588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3" name="Rounded Rectangle 412"/>
          <p:cNvSpPr/>
          <p:nvPr/>
        </p:nvSpPr>
        <p:spPr>
          <a:xfrm rot="16200000">
            <a:off x="2474117" y="3785921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Access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sp>
        <p:nvSpPr>
          <p:cNvPr id="297" name="Rounded Rectangle 296"/>
          <p:cNvSpPr/>
          <p:nvPr/>
        </p:nvSpPr>
        <p:spPr>
          <a:xfrm>
            <a:off x="3952875" y="3505200"/>
            <a:ext cx="1000125" cy="288685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100000"/>
                  <a:shade val="100000"/>
                  <a:satMod val="130000"/>
                  <a:alpha val="46000"/>
                </a:schemeClr>
              </a:gs>
              <a:gs pos="100000">
                <a:schemeClr val="accent1">
                  <a:tint val="50000"/>
                  <a:shade val="100000"/>
                  <a:satMod val="350000"/>
                  <a:alpha val="46000"/>
                </a:schemeClr>
              </a:gs>
            </a:gsLst>
            <a:lin ang="16200000" scaled="0"/>
            <a:tileRect/>
          </a:gra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>
                <a:solidFill>
                  <a:schemeClr val="tx1"/>
                </a:solidFill>
              </a:rPr>
              <a:t>Backhaul</a:t>
            </a:r>
            <a:r>
              <a:rPr lang="en-US" sz="1050" dirty="0" smtClean="0">
                <a:solidFill>
                  <a:srgbClr val="000000"/>
                </a:solidFill>
              </a:rPr>
              <a:t> Abstraction</a:t>
            </a:r>
            <a:endParaRPr lang="en-US" sz="1050" dirty="0">
              <a:solidFill>
                <a:srgbClr val="000000"/>
              </a:solidFill>
            </a:endParaRPr>
          </a:p>
        </p:txBody>
      </p:sp>
      <p:cxnSp>
        <p:nvCxnSpPr>
          <p:cNvPr id="419" name="Straight Connector 418"/>
          <p:cNvCxnSpPr/>
          <p:nvPr/>
        </p:nvCxnSpPr>
        <p:spPr>
          <a:xfrm rot="10800000">
            <a:off x="1295402" y="4114800"/>
            <a:ext cx="4724398" cy="1588"/>
          </a:xfrm>
          <a:prstGeom prst="line">
            <a:avLst/>
          </a:prstGeom>
          <a:ln>
            <a:solidFill>
              <a:srgbClr val="0000FF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7" name="Group 420"/>
          <p:cNvGrpSpPr/>
          <p:nvPr/>
        </p:nvGrpSpPr>
        <p:grpSpPr>
          <a:xfrm>
            <a:off x="4695297" y="3873504"/>
            <a:ext cx="410103" cy="492007"/>
            <a:chOff x="4682892" y="3097754"/>
            <a:chExt cx="410103" cy="492007"/>
          </a:xfrm>
        </p:grpSpPr>
        <p:sp>
          <p:nvSpPr>
            <p:cNvPr id="422" name="AutoShape 22"/>
            <p:cNvSpPr>
              <a:spLocks noChangeArrowheads="1"/>
            </p:cNvSpPr>
            <p:nvPr/>
          </p:nvSpPr>
          <p:spPr bwMode="auto">
            <a:xfrm>
              <a:off x="4682892" y="3097754"/>
              <a:ext cx="410103" cy="492007"/>
            </a:xfrm>
            <a:prstGeom prst="can">
              <a:avLst>
                <a:gd name="adj" fmla="val 25000"/>
              </a:avLst>
            </a:prstGeom>
            <a:solidFill>
              <a:srgbClr val="6699FF"/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endParaRPr lang="en-US" sz="1600">
                <a:solidFill>
                  <a:srgbClr val="0000FF"/>
                </a:solidFill>
                <a:ea typeface="ＭＳ Ｐゴシック" pitchFamily="34" charset="-128"/>
              </a:endParaRPr>
            </a:p>
          </p:txBody>
        </p:sp>
        <p:sp>
          <p:nvSpPr>
            <p:cNvPr id="423" name="Rectangle 187"/>
            <p:cNvSpPr>
              <a:spLocks noChangeArrowheads="1"/>
            </p:cNvSpPr>
            <p:nvPr/>
          </p:nvSpPr>
          <p:spPr bwMode="auto">
            <a:xfrm>
              <a:off x="4712008" y="3243018"/>
              <a:ext cx="351019" cy="2247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Ctr="1"/>
            <a:lstStyle/>
            <a:p>
              <a:pPr algn="ctr" eaLnBrk="0" hangingPunct="0">
                <a:lnSpc>
                  <a:spcPct val="90000"/>
                </a:lnSpc>
                <a:spcBef>
                  <a:spcPct val="0"/>
                </a:spcBef>
              </a:pPr>
              <a:r>
                <a:rPr lang="de-DE" sz="1600" b="1" dirty="0" smtClean="0">
                  <a:solidFill>
                    <a:srgbClr val="0000FF"/>
                  </a:solidFill>
                  <a:latin typeface="Arial" pitchFamily="34" charset="0"/>
                  <a:cs typeface="Arial" pitchFamily="34" charset="0"/>
                </a:rPr>
                <a:t>AAA</a:t>
              </a:r>
              <a:endParaRPr lang="en-US" sz="16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343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Large Scale Access Management</a:t>
            </a:r>
          </a:p>
          <a:p>
            <a:r>
              <a:rPr lang="en-US" sz="3600" dirty="0" smtClean="0"/>
              <a:t>Virtualization/sharing of access, backhaul/</a:t>
            </a:r>
            <a:r>
              <a:rPr lang="en-US" sz="3600" dirty="0" err="1" smtClean="0"/>
              <a:t>fronthaul</a:t>
            </a:r>
            <a:r>
              <a:rPr lang="en-US" sz="3600" dirty="0" smtClean="0"/>
              <a:t> and network supporting actions</a:t>
            </a:r>
          </a:p>
          <a:p>
            <a:r>
              <a:rPr lang="en-US" sz="3600" dirty="0" smtClean="0"/>
              <a:t>Unified Access Control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150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600" dirty="0" smtClean="0"/>
              <a:t>Large Scale Access Management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Management of 802-based heterogeneous access/backhaul/</a:t>
            </a:r>
            <a:r>
              <a:rPr lang="en-US" dirty="0" err="1" smtClean="0"/>
              <a:t>fronthaul</a:t>
            </a:r>
            <a:r>
              <a:rPr lang="en-US" dirty="0" smtClean="0"/>
              <a:t> networks</a:t>
            </a:r>
          </a:p>
          <a:p>
            <a:r>
              <a:rPr lang="en-US" dirty="0" smtClean="0"/>
              <a:t>Data path control protocol interfaces to handle the setup of data flows paths</a:t>
            </a:r>
          </a:p>
          <a:p>
            <a:r>
              <a:rPr lang="en-US" dirty="0" smtClean="0"/>
              <a:t>Control/management protocol interfaces to handle configuration of radio properties and MAC features</a:t>
            </a:r>
          </a:p>
          <a:p>
            <a:r>
              <a:rPr lang="en-US" dirty="0" smtClean="0"/>
              <a:t>Abstraction layer to handle different link layer technologies</a:t>
            </a:r>
          </a:p>
        </p:txBody>
      </p:sp>
    </p:spTree>
    <p:extLst>
      <p:ext uri="{BB962C8B-B14F-4D97-AF65-F5344CB8AC3E}">
        <p14:creationId xmlns:p14="http://schemas.microsoft.com/office/powerpoint/2010/main" val="1914737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200" dirty="0" smtClean="0"/>
              <a:t>Virtualization/sharing of access, backhaul/</a:t>
            </a:r>
            <a:r>
              <a:rPr lang="en-US" sz="3200" dirty="0" err="1" smtClean="0"/>
              <a:t>fronthaul</a:t>
            </a:r>
            <a:r>
              <a:rPr lang="en-US" sz="3200" dirty="0" smtClean="0"/>
              <a:t> and network supporting actions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Enable dynamic virtualization/sharing of the access, backhaul and </a:t>
            </a:r>
            <a:r>
              <a:rPr lang="en-US" dirty="0" err="1" smtClean="0"/>
              <a:t>fronthaul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Required actions in the network to differentiate the traffic associated to each virtual network</a:t>
            </a:r>
          </a:p>
          <a:p>
            <a:r>
              <a:rPr lang="en-US" dirty="0" smtClean="0"/>
              <a:t>Single point of attachment running several dynamically created networks</a:t>
            </a:r>
          </a:p>
          <a:p>
            <a:r>
              <a:rPr lang="en-US" dirty="0" err="1" smtClean="0"/>
              <a:t>QoS</a:t>
            </a:r>
            <a:r>
              <a:rPr lang="en-US" dirty="0" smtClean="0"/>
              <a:t> and isolated access/backhaul/</a:t>
            </a:r>
            <a:r>
              <a:rPr lang="en-US" dirty="0" err="1" smtClean="0"/>
              <a:t>fronthaul</a:t>
            </a:r>
            <a:r>
              <a:rPr lang="en-US" dirty="0" smtClean="0"/>
              <a:t> network instances</a:t>
            </a:r>
          </a:p>
        </p:txBody>
      </p:sp>
    </p:spTree>
    <p:extLst>
      <p:ext uri="{BB962C8B-B14F-4D97-AF65-F5344CB8AC3E}">
        <p14:creationId xmlns:p14="http://schemas.microsoft.com/office/powerpoint/2010/main" val="28660927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Virtualization/sharing of access, backhaul/</a:t>
            </a:r>
            <a:r>
              <a:rPr lang="en-US" sz="3600" dirty="0" err="1"/>
              <a:t>fronthaul</a:t>
            </a:r>
            <a:r>
              <a:rPr lang="en-US" sz="3600" dirty="0"/>
              <a:t> and network supporting actions</a:t>
            </a:r>
          </a:p>
        </p:txBody>
      </p:sp>
      <p:pic>
        <p:nvPicPr>
          <p:cNvPr id="4" name="Content Placeholder 3" descr="Virtualization.pd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224" r="-1122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0901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defTabSz="457200" rtl="0">
              <a:spcBef>
                <a:spcPct val="0"/>
              </a:spcBef>
            </a:pPr>
            <a:r>
              <a:rPr lang="en-US" sz="3600" dirty="0" smtClean="0"/>
              <a:t>Unified Access Control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Enable the use of a single access control mechanism, allowing to:</a:t>
            </a:r>
          </a:p>
          <a:p>
            <a:pPr lvl="1"/>
            <a:r>
              <a:rPr lang="en-US" dirty="0" smtClean="0"/>
              <a:t>Perform access control or redirect to different network-specific </a:t>
            </a:r>
            <a:r>
              <a:rPr lang="en-US" dirty="0"/>
              <a:t>instance access </a:t>
            </a:r>
            <a:r>
              <a:rPr lang="en-US" dirty="0" smtClean="0"/>
              <a:t>control (can be multiple of them)</a:t>
            </a:r>
          </a:p>
          <a:p>
            <a:pPr lvl="1"/>
            <a:r>
              <a:rPr lang="en-US" dirty="0" smtClean="0"/>
              <a:t>Configure network/access security and associate a data-path</a:t>
            </a:r>
          </a:p>
          <a:p>
            <a:pPr lvl="2"/>
            <a:r>
              <a:rPr lang="en-US" dirty="0" smtClean="0"/>
              <a:t>Enforce rich access/service policies across heterogeneous domains in a consistent way</a:t>
            </a:r>
          </a:p>
          <a:p>
            <a:pPr lvl="1"/>
            <a:r>
              <a:rPr lang="en-US" dirty="0" smtClean="0"/>
              <a:t>Push credentials to terminal and point of attachment (e.g., interface with 802.11r)</a:t>
            </a:r>
          </a:p>
          <a:p>
            <a:r>
              <a:rPr lang="en-US" dirty="0"/>
              <a:t>Interfaces to relay MAC-layer information to applications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748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555</Words>
  <Application>Microsoft Office PowerPoint</Application>
  <PresentationFormat>On-screen Show (4:3)</PresentationFormat>
  <Paragraphs>104</Paragraphs>
  <Slides>11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Clip</vt:lpstr>
      <vt:lpstr>PowerPoint Presentation</vt:lpstr>
      <vt:lpstr>OmniRAN SDN Use Cases</vt:lpstr>
      <vt:lpstr>Abstract</vt:lpstr>
      <vt:lpstr>SDN-based OmniRAN Network Reference Model</vt:lpstr>
      <vt:lpstr>Use cases</vt:lpstr>
      <vt:lpstr>Large Scale Access Management</vt:lpstr>
      <vt:lpstr>Virtualization/sharing of access, backhaul/fronthaul and network supporting actions</vt:lpstr>
      <vt:lpstr>Virtualization/sharing of access, backhaul/fronthaul and network supporting actions</vt:lpstr>
      <vt:lpstr>Unified Access Control</vt:lpstr>
      <vt:lpstr>Unified Access Control</vt:lpstr>
      <vt:lpstr>Conclusion</vt:lpstr>
    </vt:vector>
  </TitlesOfParts>
  <Company>asd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SDN use cases and requirements</dc:title>
  <dc:creator>aoliva asd</dc:creator>
  <cp:lastModifiedBy>Zuniga, Juan Carlos</cp:lastModifiedBy>
  <cp:revision>23</cp:revision>
  <dcterms:created xsi:type="dcterms:W3CDTF">2014-03-16T14:07:45Z</dcterms:created>
  <dcterms:modified xsi:type="dcterms:W3CDTF">2014-03-19T17:19:26Z</dcterms:modified>
</cp:coreProperties>
</file>