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72" r:id="rId3"/>
    <p:sldId id="274" r:id="rId4"/>
    <p:sldId id="275" r:id="rId5"/>
    <p:sldId id="276" r:id="rId6"/>
    <p:sldId id="277" r:id="rId7"/>
    <p:sldId id="278" r:id="rId8"/>
    <p:sldId id="279" r:id="rId9"/>
    <p:sldId id="280" r:id="rId10"/>
    <p:sldId id="281" r:id="rId11"/>
    <p:sldId id="28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7" d="100"/>
          <a:sy n="97" d="100"/>
        </p:scale>
        <p:origin x="-31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err="1" smtClean="0"/>
              <a:t>omniran-14</a:t>
            </a:r>
            <a:r>
              <a:rPr lang="en-US" sz="1400" b="1" dirty="0" smtClean="0"/>
              <a:t>-0027-01-ecsg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6-00-ecsg-approved-par-clean.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Proposals</a:t>
            </a:r>
            <a:br>
              <a:rPr lang="en-US" dirty="0"/>
            </a:br>
            <a:r>
              <a:rPr lang="en-US" dirty="0"/>
              <a:t>towards IEEE 802.1</a:t>
            </a:r>
          </a:p>
        </p:txBody>
      </p:sp>
      <p:sp>
        <p:nvSpPr>
          <p:cNvPr id="3" name="Subtitle 2"/>
          <p:cNvSpPr>
            <a:spLocks noGrp="1"/>
          </p:cNvSpPr>
          <p:nvPr>
            <p:ph type="subTitle" idx="1"/>
          </p:nvPr>
        </p:nvSpPr>
        <p:spPr/>
        <p:txBody>
          <a:bodyPr/>
          <a:lstStyle/>
          <a:p>
            <a:r>
              <a:rPr lang="en-US" dirty="0"/>
              <a:t>OmniRAN EC SG Chair:</a:t>
            </a:r>
          </a:p>
          <a:p>
            <a:r>
              <a:rPr lang="en-US" dirty="0"/>
              <a:t>Max Riegel (NSN)</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to IEEE 802.1</a:t>
            </a:r>
          </a:p>
        </p:txBody>
      </p:sp>
      <p:sp>
        <p:nvSpPr>
          <p:cNvPr id="3" name="Content Placeholder 2"/>
          <p:cNvSpPr>
            <a:spLocks noGrp="1"/>
          </p:cNvSpPr>
          <p:nvPr>
            <p:ph idx="1"/>
          </p:nvPr>
        </p:nvSpPr>
        <p:spPr/>
        <p:txBody>
          <a:bodyPr/>
          <a:lstStyle/>
          <a:p>
            <a:r>
              <a:rPr lang="en-US"/>
              <a:t>Approve that the upcoming OmniRAN TG can hold two teleconferences until the July plenary meeting. The teleconferences have to be announced at least 21 days in advance on the IEEE 802.1 reflector.</a:t>
            </a:r>
          </a:p>
          <a:p>
            <a:pPr lvl="1"/>
            <a:endParaRPr lang="en-US"/>
          </a:p>
        </p:txBody>
      </p:sp>
    </p:spTree>
    <p:extLst>
      <p:ext uri="{BB962C8B-B14F-4D97-AF65-F5344CB8AC3E}">
        <p14:creationId xmlns:p14="http://schemas.microsoft.com/office/powerpoint/2010/main" val="204027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Motion</a:t>
            </a:r>
          </a:p>
        </p:txBody>
      </p:sp>
      <p:sp>
        <p:nvSpPr>
          <p:cNvPr id="3" name="Content Placeholder 2"/>
          <p:cNvSpPr>
            <a:spLocks noGrp="1"/>
          </p:cNvSpPr>
          <p:nvPr>
            <p:ph idx="1"/>
          </p:nvPr>
        </p:nvSpPr>
        <p:spPr/>
        <p:txBody>
          <a:bodyPr/>
          <a:lstStyle/>
          <a:p>
            <a:r>
              <a:rPr lang="en-US"/>
              <a:t>Approve the slide set and the embedded motions to be brought up to IEEE 802.1</a:t>
            </a:r>
          </a:p>
          <a:p>
            <a:endParaRPr lang="en-US"/>
          </a:p>
          <a:p>
            <a:pPr lvl="1"/>
            <a:r>
              <a:rPr lang="en-US"/>
              <a:t>Moved:	Juan Carlos Zuniga</a:t>
            </a:r>
          </a:p>
          <a:p>
            <a:pPr lvl="1"/>
            <a:r>
              <a:rPr lang="en-US"/>
              <a:t>Seconded:	Behcet Sarikaya</a:t>
            </a:r>
          </a:p>
          <a:p>
            <a:pPr lvl="1"/>
            <a:endParaRPr lang="en-US"/>
          </a:p>
          <a:p>
            <a:pPr lvl="1"/>
            <a:r>
              <a:rPr lang="en-US"/>
              <a:t>Vote: 8 yes/0 no/0 abstain</a:t>
            </a:r>
          </a:p>
        </p:txBody>
      </p:sp>
    </p:spTree>
    <p:extLst>
      <p:ext uri="{BB962C8B-B14F-4D97-AF65-F5344CB8AC3E}">
        <p14:creationId xmlns:p14="http://schemas.microsoft.com/office/powerpoint/2010/main" val="78239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Status and Outlook</a:t>
            </a:r>
          </a:p>
        </p:txBody>
      </p:sp>
      <p:sp>
        <p:nvSpPr>
          <p:cNvPr id="3" name="Content Placeholder 2"/>
          <p:cNvSpPr>
            <a:spLocks noGrp="1"/>
          </p:cNvSpPr>
          <p:nvPr>
            <p:ph idx="1"/>
          </p:nvPr>
        </p:nvSpPr>
        <p:spPr>
          <a:xfrm>
            <a:off x="457200" y="1448780"/>
            <a:ext cx="8229600" cy="5040560"/>
          </a:xfrm>
        </p:spPr>
        <p:txBody>
          <a:bodyPr>
            <a:normAutofit fontScale="70000" lnSpcReduction="20000"/>
          </a:bodyPr>
          <a:lstStyle/>
          <a:p>
            <a:r>
              <a:rPr lang="en-US"/>
              <a:t>OmniRAN PAR proposal on IEEE 802.1CF Recommended Practice: ‘Network Reference Model and Functional Description of IEEE 802 Access Network’ was approved by IEEE 802 EC on November 15</a:t>
            </a:r>
            <a:r>
              <a:rPr lang="en-US" baseline="30000"/>
              <a:t>th</a:t>
            </a:r>
            <a:r>
              <a:rPr lang="en-US"/>
              <a:t>, 2013</a:t>
            </a:r>
          </a:p>
          <a:p>
            <a:pPr lvl="1"/>
            <a:r>
              <a:rPr lang="en-US">
                <a:hlinkClick r:id="rId2"/>
              </a:rPr>
              <a:t>https://mentor.ieee.org/omniran/dcn/13/omniran-13-0096-00-ecsg-approved-par-clean.pdf</a:t>
            </a:r>
            <a:endParaRPr lang="en-US"/>
          </a:p>
          <a:p>
            <a:r>
              <a:rPr lang="en-US"/>
              <a:t>The PAR is on the NesCom agenda for approval on March 26</a:t>
            </a:r>
            <a:r>
              <a:rPr lang="en-US" baseline="30000"/>
              <a:t>th</a:t>
            </a:r>
            <a:r>
              <a:rPr lang="en-US"/>
              <a:t>, 2014</a:t>
            </a:r>
          </a:p>
          <a:p>
            <a:pPr lvl="1"/>
            <a:r>
              <a:rPr lang="en-US"/>
              <a:t>IEEE 802.1CF project starts after NesCom approval</a:t>
            </a:r>
          </a:p>
          <a:p>
            <a:r>
              <a:rPr lang="en-US"/>
              <a:t>OmniRAN EC SG was extended in November 2013 until March 2014 to take care of the PAR approval by NesCom.</a:t>
            </a:r>
          </a:p>
          <a:p>
            <a:r>
              <a:rPr lang="en-US"/>
              <a:t>OmniRAN EC SG will ask for another extension in the EC closing plenary, just for the case that NesCom asks for additional input.</a:t>
            </a:r>
          </a:p>
          <a:p>
            <a:pPr lvl="1"/>
            <a:r>
              <a:rPr lang="en-US" i="1">
                <a:solidFill>
                  <a:schemeClr val="accent2"/>
                </a:solidFill>
              </a:rPr>
              <a:t>A Study Group is disbanded upon approval of the PAR by the IEEE-SA Standards Board.</a:t>
            </a:r>
          </a:p>
          <a:p>
            <a:r>
              <a:rPr lang="en-US">
                <a:solidFill>
                  <a:srgbClr val="000000"/>
                </a:solidFill>
              </a:rPr>
              <a:t>How to establish the OmniRAN P802.1CF within IEEE 802.1?</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6535" y="4914165"/>
            <a:ext cx="8370929" cy="675075"/>
          </a:xfrm>
          <a:prstGeom prst="round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SDN</a:t>
            </a:r>
          </a:p>
        </p:txBody>
      </p:sp>
      <p:sp>
        <p:nvSpPr>
          <p:cNvPr id="4" name="Rounded Rectangle 3"/>
          <p:cNvSpPr/>
          <p:nvPr/>
        </p:nvSpPr>
        <p:spPr bwMode="auto">
          <a:xfrm>
            <a:off x="386535" y="2168860"/>
            <a:ext cx="8370929" cy="1035115"/>
          </a:xfrm>
          <a:prstGeom prst="round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Network Reference Model</a:t>
            </a:r>
          </a:p>
        </p:txBody>
      </p:sp>
      <p:sp>
        <p:nvSpPr>
          <p:cNvPr id="5" name="Rounded Rectangle 4"/>
          <p:cNvSpPr/>
          <p:nvPr/>
        </p:nvSpPr>
        <p:spPr bwMode="auto">
          <a:xfrm>
            <a:off x="386535" y="3203974"/>
            <a:ext cx="8370930" cy="1710191"/>
          </a:xfrm>
          <a:prstGeom prst="roundRect">
            <a:avLst>
              <a:gd name="adj" fmla="val 8911"/>
            </a:avLst>
          </a:prstGeom>
          <a:solidFill>
            <a:schemeClr val="accent4">
              <a:lumMod val="20000"/>
              <a:lumOff val="80000"/>
            </a:schemeClr>
          </a:solidFill>
          <a:ln w="12700" cap="flat" cmpd="sng" algn="ctr">
            <a:solidFill>
              <a:schemeClr val="accent4">
                <a:lumMod val="20000"/>
                <a:lumOff val="80000"/>
              </a:schemeClr>
            </a:solid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Functional Description</a:t>
            </a:r>
          </a:p>
        </p:txBody>
      </p:sp>
      <p:sp>
        <p:nvSpPr>
          <p:cNvPr id="2" name="Title 1"/>
          <p:cNvSpPr>
            <a:spLocks noGrp="1"/>
          </p:cNvSpPr>
          <p:nvPr>
            <p:ph type="title"/>
          </p:nvPr>
        </p:nvSpPr>
        <p:spPr/>
        <p:txBody>
          <a:bodyPr/>
          <a:lstStyle/>
          <a:p>
            <a:r>
              <a:rPr lang="en-US"/>
              <a:t/>
            </a:r>
            <a:br>
              <a:rPr lang="en-US"/>
            </a:br>
            <a:r>
              <a:rPr lang="en-US"/>
              <a:t>Potential ToC of the P802.1CF specification</a:t>
            </a:r>
            <a:br>
              <a:rPr lang="en-US"/>
            </a:br>
            <a:endParaRPr lang="en-US"/>
          </a:p>
        </p:txBody>
      </p:sp>
      <p:sp>
        <p:nvSpPr>
          <p:cNvPr id="3" name="Content Placeholder 2"/>
          <p:cNvSpPr>
            <a:spLocks noGrp="1"/>
          </p:cNvSpPr>
          <p:nvPr>
            <p:ph idx="1"/>
          </p:nvPr>
        </p:nvSpPr>
        <p:spPr>
          <a:xfrm>
            <a:off x="457200" y="1358770"/>
            <a:ext cx="8229600" cy="499555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a:t>
            </a:r>
          </a:p>
          <a:p>
            <a:pPr>
              <a:lnSpc>
                <a:spcPct val="110000"/>
              </a:lnSpc>
              <a:spcBef>
                <a:spcPts val="0"/>
              </a:spcBef>
            </a:pPr>
            <a:r>
              <a:rPr lang="en-US" dirty="0"/>
              <a:t>Functional Design and Decomposition</a:t>
            </a:r>
          </a:p>
          <a:p>
            <a:pPr lvl="1">
              <a:lnSpc>
                <a:spcPct val="110000"/>
              </a:lnSpc>
              <a:spcBef>
                <a:spcPts val="0"/>
              </a:spcBef>
            </a:pPr>
            <a:r>
              <a:rPr lang="en-US" dirty="0"/>
              <a:t>Network Discovery and Selection</a:t>
            </a:r>
          </a:p>
          <a:p>
            <a:pPr lvl="1">
              <a:lnSpc>
                <a:spcPct val="110000"/>
              </a:lnSpc>
              <a:spcBef>
                <a:spcPts val="0"/>
              </a:spcBef>
            </a:pPr>
            <a:r>
              <a:rPr lang="en-US" dirty="0"/>
              <a:t>Association</a:t>
            </a:r>
          </a:p>
          <a:p>
            <a:pPr lvl="1">
              <a:lnSpc>
                <a:spcPct val="110000"/>
              </a:lnSpc>
              <a:spcBef>
                <a:spcPts val="0"/>
              </a:spcBef>
            </a:pPr>
            <a:r>
              <a:rPr lang="en-US" dirty="0"/>
              <a:t>Authentication and Authorization</a:t>
            </a:r>
          </a:p>
          <a:p>
            <a:pPr lvl="1">
              <a:lnSpc>
                <a:spcPct val="110000"/>
              </a:lnSpc>
              <a:spcBef>
                <a:spcPts val="0"/>
              </a:spcBef>
            </a:pPr>
            <a:r>
              <a:rPr lang="en-US" dirty="0" err="1"/>
              <a:t>Link</a:t>
            </a:r>
            <a:r>
              <a:rPr lang="en-US" dirty="0"/>
              <a:t> establishment, relocation and teardown</a:t>
            </a:r>
          </a:p>
          <a:p>
            <a:pPr lvl="1">
              <a:lnSpc>
                <a:spcPct val="110000"/>
              </a:lnSpc>
              <a:spcBef>
                <a:spcPts val="0"/>
              </a:spcBef>
            </a:pPr>
            <a:r>
              <a:rPr lang="en-US" dirty="0" err="1"/>
              <a:t>QoS</a:t>
            </a:r>
            <a:r>
              <a:rPr lang="en-US" dirty="0"/>
              <a:t> and policy control</a:t>
            </a:r>
          </a:p>
          <a:p>
            <a:pPr lvl="1">
              <a:lnSpc>
                <a:spcPct val="110000"/>
              </a:lnSpc>
              <a:spcBef>
                <a:spcPts val="0"/>
              </a:spcBef>
            </a:pPr>
            <a:r>
              <a:rPr lang="en-US" dirty="0"/>
              <a:t>Disassociation</a:t>
            </a:r>
          </a:p>
          <a:p>
            <a:pPr lvl="1">
              <a:lnSpc>
                <a:spcPct val="110000"/>
              </a:lnSpc>
              <a:spcBef>
                <a:spcPts val="0"/>
              </a:spcBef>
            </a:pPr>
            <a:r>
              <a:rPr lang="en-US" dirty="0"/>
              <a:t>Accounting</a:t>
            </a:r>
          </a:p>
          <a:p>
            <a:pPr>
              <a:lnSpc>
                <a:spcPct val="110000"/>
              </a:lnSpc>
              <a:spcBef>
                <a:spcPts val="0"/>
              </a:spcBef>
            </a:pPr>
            <a:r>
              <a:rPr lang="en-US" dirty="0">
                <a:solidFill>
                  <a:srgbClr val="000000"/>
                </a:solidFill>
              </a:rPr>
              <a:t>SDN Abstraction	</a:t>
            </a:r>
          </a:p>
          <a:p>
            <a:pPr lvl="1">
              <a:lnSpc>
                <a:spcPct val="110000"/>
              </a:lnSpc>
              <a:spcBef>
                <a:spcPts val="0"/>
              </a:spcBef>
            </a:pPr>
            <a:r>
              <a:rPr lang="en-US" dirty="0">
                <a:solidFill>
                  <a:srgbClr val="000000"/>
                </a:solidFill>
              </a:rPr>
              <a:t>Terminal</a:t>
            </a:r>
          </a:p>
          <a:p>
            <a:pPr lvl="1">
              <a:lnSpc>
                <a:spcPct val="110000"/>
              </a:lnSpc>
              <a:spcBef>
                <a:spcPts val="0"/>
              </a:spcBef>
            </a:pPr>
            <a:r>
              <a:rPr lang="en-US" dirty="0">
                <a:solidFill>
                  <a:srgbClr val="000000"/>
                </a:solidFill>
              </a:rPr>
              <a:t>Access and Backhaul</a:t>
            </a:r>
          </a:p>
          <a:p>
            <a:pPr>
              <a:lnSpc>
                <a:spcPct val="110000"/>
              </a:lnSpc>
              <a:spcBef>
                <a:spcPts val="0"/>
              </a:spcBef>
            </a:pPr>
            <a:r>
              <a:rPr lang="en-US" dirty="0">
                <a:solidFill>
                  <a:srgbClr val="000000"/>
                </a:solidFill>
              </a:rPr>
              <a:t>Annex:</a:t>
            </a:r>
          </a:p>
          <a:p>
            <a:pPr lvl="1">
              <a:lnSpc>
                <a:spcPct val="110000"/>
              </a:lnSpc>
              <a:spcBef>
                <a:spcPts val="0"/>
              </a:spcBef>
            </a:pPr>
            <a:r>
              <a:rPr lang="en-US" dirty="0">
                <a:solidFill>
                  <a:srgbClr val="000000"/>
                </a:solidFill>
              </a:rPr>
              <a:t>Tenets (Informative</a:t>
            </a:r>
            <a:r>
              <a:rPr lang="en-US" dirty="0"/>
              <a:t>)</a:t>
            </a:r>
          </a:p>
        </p:txBody>
      </p: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92500" lnSpcReduction="20000"/>
          </a:bodyPr>
          <a:lstStyle/>
          <a:p>
            <a:r>
              <a:rPr lang="en-US" dirty="0"/>
              <a:t>Functional Design and Decomposition</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Authentication</a:t>
            </a:r>
          </a:p>
          <a:p>
            <a:pPr lvl="1"/>
            <a:r>
              <a:rPr lang="en-US" dirty="0"/>
              <a:t>Link establishment</a:t>
            </a:r>
          </a:p>
          <a:p>
            <a:pPr lvl="1"/>
            <a:r>
              <a:rPr lang="en-US" dirty="0" err="1"/>
              <a:t>QoS</a:t>
            </a:r>
            <a:r>
              <a:rPr lang="en-US" dirty="0"/>
              <a:t> and policy control</a:t>
            </a:r>
          </a:p>
          <a:p>
            <a:pPr lvl="1"/>
            <a:r>
              <a:rPr lang="en-US" dirty="0"/>
              <a:t>Link relocation</a:t>
            </a:r>
          </a:p>
          <a:p>
            <a:pPr lvl="1"/>
            <a:r>
              <a:rPr lang="en-US" dirty="0"/>
              <a:t>Link teardown</a:t>
            </a:r>
          </a:p>
          <a:p>
            <a:pPr lvl="1"/>
            <a:r>
              <a:rPr lang="en-US" dirty="0"/>
              <a:t>Accounting</a:t>
            </a:r>
          </a:p>
        </p:txBody>
      </p:sp>
      <p:sp>
        <p:nvSpPr>
          <p:cNvPr id="4" name="Rounded Rectangle 3"/>
          <p:cNvSpPr/>
          <p:nvPr/>
        </p:nvSpPr>
        <p:spPr bwMode="auto">
          <a:xfrm>
            <a:off x="566554" y="1448780"/>
            <a:ext cx="8010891" cy="243027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OmniRAN Specification Workspace</a:t>
            </a:r>
          </a:p>
        </p:txBody>
      </p:sp>
      <p:sp>
        <p:nvSpPr>
          <p:cNvPr id="3" name="Content Placeholder 2"/>
          <p:cNvSpPr>
            <a:spLocks noGrp="1"/>
          </p:cNvSpPr>
          <p:nvPr>
            <p:ph idx="1"/>
          </p:nvPr>
        </p:nvSpPr>
        <p:spPr>
          <a:xfrm>
            <a:off x="457199" y="1313766"/>
            <a:ext cx="8300265" cy="4995554"/>
          </a:xfrm>
        </p:spPr>
        <p:txBody>
          <a:bodyPr>
            <a:normAutofit fontScale="77500" lnSpcReduction="20000"/>
          </a:bodyPr>
          <a:lstStyle/>
          <a:p>
            <a:r>
              <a:rPr lang="en-US" dirty="0"/>
              <a:t>The P802.1CF specification provides a kind of functional framework across all IEEE 802 access technologies.</a:t>
            </a:r>
          </a:p>
          <a:p>
            <a:r>
              <a:rPr lang="en-US" dirty="0"/>
              <a:t>The creation of the OmniRAN P802.1CF specification requires close cooperation with nearly all of the IEEE 802 WGs.</a:t>
            </a:r>
          </a:p>
          <a:p>
            <a:r>
              <a:rPr lang="en-US" dirty="0"/>
              <a:t>Subject matter experts of the individual WGs should create technology specific input for P802.1CF</a:t>
            </a:r>
          </a:p>
          <a:p>
            <a:pPr lvl="1"/>
            <a:r>
              <a:rPr lang="en-US" dirty="0"/>
              <a:t>A well structured approach (devide and conquer;-) may  be necessary to reduce the necessary effort for the individuals.</a:t>
            </a:r>
          </a:p>
          <a:p>
            <a:pPr lvl="1"/>
            <a:r>
              <a:rPr lang="en-US" dirty="0"/>
              <a:t>P802.1CF will have many contributors and part-time participants who are not members of 802.1</a:t>
            </a:r>
          </a:p>
          <a:p>
            <a:r>
              <a:rPr lang="en-US" dirty="0"/>
              <a:t>Joint sessions with the other WGs are required to ‘socialize’ the content of the specification to engage review and subject matter experts.</a:t>
            </a:r>
          </a:p>
          <a:p>
            <a:pPr marL="457200" lvl="1"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to IEEE 802.1</a:t>
            </a:r>
          </a:p>
        </p:txBody>
      </p:sp>
      <p:sp>
        <p:nvSpPr>
          <p:cNvPr id="3" name="Content Placeholder 2"/>
          <p:cNvSpPr>
            <a:spLocks noGrp="1"/>
          </p:cNvSpPr>
          <p:nvPr>
            <p:ph idx="1"/>
          </p:nvPr>
        </p:nvSpPr>
        <p:spPr/>
        <p:txBody>
          <a:bodyPr/>
          <a:lstStyle/>
          <a:p>
            <a:r>
              <a:rPr lang="en-US"/>
              <a:t>Establish the P802.1CF project within a dedicated Task Group to facilitate the appropriate working environment for successful completion of the project.</a:t>
            </a:r>
          </a:p>
        </p:txBody>
      </p:sp>
    </p:spTree>
    <p:extLst>
      <p:ext uri="{BB962C8B-B14F-4D97-AF65-F5344CB8AC3E}">
        <p14:creationId xmlns:p14="http://schemas.microsoft.com/office/powerpoint/2010/main" val="318681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Further Recommendations to IEEE 802.1</a:t>
            </a:r>
          </a:p>
        </p:txBody>
      </p:sp>
      <p:sp>
        <p:nvSpPr>
          <p:cNvPr id="3" name="Content Placeholder 2"/>
          <p:cNvSpPr>
            <a:spLocks noGrp="1"/>
          </p:cNvSpPr>
          <p:nvPr>
            <p:ph idx="1"/>
          </p:nvPr>
        </p:nvSpPr>
        <p:spPr>
          <a:xfrm>
            <a:off x="457200" y="1600200"/>
            <a:ext cx="8229600" cy="4799130"/>
          </a:xfrm>
        </p:spPr>
        <p:txBody>
          <a:bodyPr>
            <a:normAutofit fontScale="92500" lnSpcReduction="10000"/>
          </a:bodyPr>
          <a:lstStyle/>
          <a:p>
            <a:r>
              <a:rPr lang="en-US"/>
              <a:t>To leverage the momentum created by the OmniRAN EC SG, the new IEEE 802.1 TG dealing with the P802.1CF should</a:t>
            </a:r>
          </a:p>
          <a:p>
            <a:pPr lvl="1"/>
            <a:r>
              <a:rPr lang="en-US"/>
              <a:t>be named ‘OmniRAN TG’</a:t>
            </a:r>
          </a:p>
          <a:p>
            <a:pPr lvl="1"/>
            <a:r>
              <a:rPr lang="en-US"/>
              <a:t>continue with the OmniRAN filespace on mentor for convenient exchange of documents with members of the other IEEE 802 WGs</a:t>
            </a:r>
          </a:p>
          <a:p>
            <a:pPr lvl="1"/>
            <a:r>
              <a:rPr lang="en-US"/>
              <a:t>be allowed to arrange for reciprocal attendence credits with other WGs</a:t>
            </a:r>
          </a:p>
          <a:p>
            <a:pPr lvl="1"/>
            <a:r>
              <a:rPr lang="en-US"/>
              <a:t>meet when appropriate at interims with the wireless working groups</a:t>
            </a:r>
          </a:p>
        </p:txBody>
      </p:sp>
    </p:spTree>
    <p:extLst>
      <p:ext uri="{BB962C8B-B14F-4D97-AF65-F5344CB8AC3E}">
        <p14:creationId xmlns:p14="http://schemas.microsoft.com/office/powerpoint/2010/main" val="2626898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Envisioned activities of OmniRAN </a:t>
            </a:r>
            <a:br>
              <a:rPr lang="en-US"/>
            </a:br>
            <a:r>
              <a:rPr lang="en-US"/>
              <a:t>until July F2F</a:t>
            </a:r>
          </a:p>
        </p:txBody>
      </p:sp>
      <p:sp>
        <p:nvSpPr>
          <p:cNvPr id="3" name="Content Placeholder 2"/>
          <p:cNvSpPr>
            <a:spLocks noGrp="1"/>
          </p:cNvSpPr>
          <p:nvPr>
            <p:ph idx="1"/>
          </p:nvPr>
        </p:nvSpPr>
        <p:spPr>
          <a:xfrm>
            <a:off x="457200" y="1493785"/>
            <a:ext cx="8229600" cy="4905545"/>
          </a:xfrm>
        </p:spPr>
        <p:txBody>
          <a:bodyPr>
            <a:normAutofit fontScale="77500" lnSpcReduction="20000"/>
          </a:bodyPr>
          <a:lstStyle/>
          <a:p>
            <a:r>
              <a:rPr lang="en-US"/>
              <a:t>Continue the work on the following topics:</a:t>
            </a:r>
          </a:p>
          <a:p>
            <a:pPr lvl="1"/>
            <a:r>
              <a:rPr lang="en-US"/>
              <a:t>Wireless Access Setup</a:t>
            </a:r>
          </a:p>
          <a:p>
            <a:pPr lvl="2"/>
            <a:r>
              <a:rPr lang="en-US"/>
              <a:t>Related to 802.11, 802.19.1, 802.22</a:t>
            </a:r>
          </a:p>
          <a:p>
            <a:pPr lvl="1"/>
            <a:r>
              <a:rPr lang="en-US"/>
              <a:t>Network Discovery and Selection</a:t>
            </a:r>
          </a:p>
          <a:p>
            <a:pPr lvl="2"/>
            <a:r>
              <a:rPr lang="en-US"/>
              <a:t>Discussions with 802.1 Sec TG, 802.3, 802.11 and 802.15</a:t>
            </a:r>
          </a:p>
          <a:p>
            <a:pPr lvl="1"/>
            <a:r>
              <a:rPr lang="en-US"/>
              <a:t>Point-to-point links across bridged infrastructures</a:t>
            </a:r>
          </a:p>
          <a:p>
            <a:pPr lvl="2"/>
            <a:r>
              <a:rPr lang="en-US"/>
              <a:t>P802.1AEcg: Ethernet Data Encryption devices (Mick Seaman)</a:t>
            </a:r>
          </a:p>
          <a:p>
            <a:pPr lvl="2"/>
            <a:r>
              <a:rPr lang="en-US"/>
              <a:t>Using PBB-TE (with and without MiM) w/ OpenFlow or SNMP for control (Paul Bottorff)</a:t>
            </a:r>
          </a:p>
          <a:p>
            <a:pPr lvl="1"/>
            <a:r>
              <a:rPr lang="en-US"/>
              <a:t>SDN specification needs in P802.1CF</a:t>
            </a:r>
          </a:p>
          <a:p>
            <a:r>
              <a:rPr lang="en-US"/>
              <a:t>Meetings, teleconferences</a:t>
            </a:r>
          </a:p>
          <a:p>
            <a:pPr lvl="1"/>
            <a:r>
              <a:rPr lang="en-US"/>
              <a:t>Teleconference (late April, date t.b.d.)</a:t>
            </a:r>
          </a:p>
          <a:p>
            <a:pPr lvl="1"/>
            <a:r>
              <a:rPr lang="en-US"/>
              <a:t>2 full days F2F meeting in Norfolk, VA</a:t>
            </a:r>
          </a:p>
          <a:p>
            <a:pPr lvl="1"/>
            <a:r>
              <a:rPr lang="en-US"/>
              <a:t>Teleconference (mid June, date t.b.d.)</a:t>
            </a:r>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615</TotalTime>
  <Words>722</Words>
  <Application>Microsoft Macintosh PowerPoint</Application>
  <PresentationFormat>On-screen Show (4:3)</PresentationFormat>
  <Paragraphs>110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omniran_usecase_template</vt:lpstr>
      <vt:lpstr>OmniRAN EC SG Proposals towards IEEE 802.1</vt:lpstr>
      <vt:lpstr>OmniRAN EC SG  Status and Outlook</vt:lpstr>
      <vt:lpstr>OmniRAN P802.1CF provides a kind of ‘Stage 2’ Specification for IEEE 802</vt:lpstr>
      <vt:lpstr> Potential ToC of the P802.1CF specification </vt:lpstr>
      <vt:lpstr>Example Chapter Structure</vt:lpstr>
      <vt:lpstr>OmniRAN Specification Workspace</vt:lpstr>
      <vt:lpstr>Motion to IEEE 802.1</vt:lpstr>
      <vt:lpstr>Further Recommendations to IEEE 802.1</vt:lpstr>
      <vt:lpstr>Envisioned activities of OmniRAN  until July F2F</vt:lpstr>
      <vt:lpstr>Motion to IEEE 802.1</vt:lpstr>
      <vt:lpstr>OmniRAN EC SG Motion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60</cp:revision>
  <cp:lastPrinted>1998-02-10T13:28:06Z</cp:lastPrinted>
  <dcterms:created xsi:type="dcterms:W3CDTF">2013-03-11T14:14:17Z</dcterms:created>
  <dcterms:modified xsi:type="dcterms:W3CDTF">2014-03-20T08:35:48Z</dcterms:modified>
</cp:coreProperties>
</file>