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8" r:id="rId2"/>
    <p:sldId id="296" r:id="rId3"/>
    <p:sldId id="297" r:id="rId4"/>
    <p:sldId id="291" r:id="rId5"/>
    <p:sldId id="295" r:id="rId6"/>
    <p:sldId id="294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>
        <p:scale>
          <a:sx n="81" d="100"/>
          <a:sy n="81" d="100"/>
        </p:scale>
        <p:origin x="-810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453656" y="8839200"/>
            <a:ext cx="76944" cy="184666"/>
          </a:xfrm>
        </p:spPr>
        <p:txBody>
          <a:bodyPr/>
          <a:lstStyle/>
          <a:p>
            <a:fld id="{C67139CA-5923-5E4A-8BEA-EBB24723E16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43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68915" y="76200"/>
            <a:ext cx="21464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omniran-14-0011-01-0000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Update on SDN Use Case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IEEE 802 Wireless SDN </a:t>
            </a:r>
            <a:r>
              <a:rPr lang="en-US" dirty="0" err="1" smtClean="0"/>
              <a:t>BoF</a:t>
            </a:r>
            <a:endParaRPr lang="en-US" dirty="0" smtClean="0"/>
          </a:p>
          <a:p>
            <a:r>
              <a:rPr lang="en-US" dirty="0" smtClean="0"/>
              <a:t>2014-01-23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762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Rounded Rectangle 240"/>
          <p:cNvSpPr/>
          <p:nvPr/>
        </p:nvSpPr>
        <p:spPr>
          <a:xfrm>
            <a:off x="5673272" y="1496350"/>
            <a:ext cx="1641928" cy="467828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84" name="Straight Connector 483"/>
          <p:cNvCxnSpPr/>
          <p:nvPr/>
        </p:nvCxnSpPr>
        <p:spPr>
          <a:xfrm rot="16200000" flipV="1">
            <a:off x="6515102" y="4648199"/>
            <a:ext cx="609599" cy="2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>
            <a:endCxn id="49" idx="1"/>
          </p:cNvCxnSpPr>
          <p:nvPr/>
        </p:nvCxnSpPr>
        <p:spPr>
          <a:xfrm>
            <a:off x="7202750" y="3504163"/>
            <a:ext cx="493450" cy="63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6" name="Rounded Rectangle 215"/>
          <p:cNvSpPr/>
          <p:nvPr/>
        </p:nvSpPr>
        <p:spPr>
          <a:xfrm>
            <a:off x="1739048" y="1449000"/>
            <a:ext cx="3524413" cy="480276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3"/>
          <p:cNvGrpSpPr/>
          <p:nvPr/>
        </p:nvGrpSpPr>
        <p:grpSpPr>
          <a:xfrm>
            <a:off x="50800" y="3416300"/>
            <a:ext cx="990600" cy="990600"/>
            <a:chOff x="381000" y="1962150"/>
            <a:chExt cx="990600" cy="990600"/>
          </a:xfrm>
        </p:grpSpPr>
        <p:sp>
          <p:nvSpPr>
            <p:cNvPr id="5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5" descr="MC900439836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cxnSp>
        <p:nvCxnSpPr>
          <p:cNvPr id="478" name="Straight Connector 477"/>
          <p:cNvCxnSpPr/>
          <p:nvPr/>
        </p:nvCxnSpPr>
        <p:spPr>
          <a:xfrm rot="16200000" flipV="1">
            <a:off x="6515102" y="3352799"/>
            <a:ext cx="609599" cy="2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" name="Group 40"/>
          <p:cNvGrpSpPr/>
          <p:nvPr/>
        </p:nvGrpSpPr>
        <p:grpSpPr>
          <a:xfrm>
            <a:off x="7696200" y="3015208"/>
            <a:ext cx="990600" cy="990600"/>
            <a:chOff x="5257800" y="4419600"/>
            <a:chExt cx="990600" cy="990600"/>
          </a:xfrm>
        </p:grpSpPr>
        <p:sp>
          <p:nvSpPr>
            <p:cNvPr id="49" name="Rounded Rectangle 48"/>
            <p:cNvSpPr/>
            <p:nvPr/>
          </p:nvSpPr>
          <p:spPr bwMode="auto">
            <a:xfrm>
              <a:off x="5257800" y="441960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4" name="Group 61"/>
            <p:cNvGrpSpPr/>
            <p:nvPr/>
          </p:nvGrpSpPr>
          <p:grpSpPr>
            <a:xfrm>
              <a:off x="5410201" y="4502656"/>
              <a:ext cx="609600" cy="450344"/>
              <a:chOff x="6324600" y="1828800"/>
              <a:chExt cx="917575" cy="677862"/>
            </a:xfrm>
          </p:grpSpPr>
          <p:grpSp>
            <p:nvGrpSpPr>
              <p:cNvPr id="7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90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91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92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8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97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8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9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00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94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95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96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9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79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0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1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10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86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7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8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9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83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4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85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11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68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9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0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12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75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6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7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8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72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3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74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13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57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8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9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14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64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5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6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7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61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2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3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</p:grpSp>
        <p:graphicFrame>
          <p:nvGraphicFramePr>
            <p:cNvPr id="51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4939236"/>
            <a:ext cx="798445" cy="4299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" name="Clip" r:id="rId5" imgW="5757415" imgH="3221332" progId="">
                    <p:embed/>
                  </p:oleObj>
                </mc:Choice>
                <mc:Fallback>
                  <p:oleObj name="Clip" r:id="rId5" imgW="5757415" imgH="3221332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41951" y="4939236"/>
                          <a:ext cx="798445" cy="4299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8097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" name="Text Box 16"/>
            <p:cNvSpPr txBox="1">
              <a:spLocks noChangeArrowheads="1"/>
            </p:cNvSpPr>
            <p:nvPr/>
          </p:nvSpPr>
          <p:spPr bwMode="auto">
            <a:xfrm>
              <a:off x="5428250" y="500144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420" name="Straight Connector 419"/>
          <p:cNvCxnSpPr>
            <a:stCxn id="278" idx="1"/>
          </p:cNvCxnSpPr>
          <p:nvPr/>
        </p:nvCxnSpPr>
        <p:spPr>
          <a:xfrm rot="10800000">
            <a:off x="5029201" y="4343401"/>
            <a:ext cx="1098287" cy="679397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4" name="TextBox 243"/>
          <p:cNvSpPr txBox="1"/>
          <p:nvPr/>
        </p:nvSpPr>
        <p:spPr>
          <a:xfrm>
            <a:off x="5695043" y="5820201"/>
            <a:ext cx="1598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Core Network(s)</a:t>
            </a:r>
            <a:endParaRPr lang="en-US" sz="1200" b="1" dirty="0"/>
          </a:p>
        </p:txBody>
      </p:sp>
      <p:sp>
        <p:nvSpPr>
          <p:cNvPr id="247" name="Title 246"/>
          <p:cNvSpPr>
            <a:spLocks noGrp="1"/>
          </p:cNvSpPr>
          <p:nvPr>
            <p:ph type="title"/>
          </p:nvPr>
        </p:nvSpPr>
        <p:spPr>
          <a:xfrm>
            <a:off x="154546" y="361950"/>
            <a:ext cx="8731877" cy="616976"/>
          </a:xfrm>
        </p:spPr>
        <p:txBody>
          <a:bodyPr>
            <a:noAutofit/>
          </a:bodyPr>
          <a:lstStyle/>
          <a:p>
            <a:r>
              <a:rPr lang="en-US" sz="2800" dirty="0" smtClean="0"/>
              <a:t>SDN-based OmniRAN Use Case</a:t>
            </a:r>
            <a:br>
              <a:rPr lang="en-US" sz="2800" dirty="0" smtClean="0"/>
            </a:br>
            <a:r>
              <a:rPr lang="en-US" sz="2800" dirty="0" smtClean="0"/>
              <a:t>Reference Point Mappings</a:t>
            </a:r>
            <a:endParaRPr lang="en-US" sz="2800" dirty="0"/>
          </a:p>
        </p:txBody>
      </p:sp>
      <p:grpSp>
        <p:nvGrpSpPr>
          <p:cNvPr id="15" name="Group 274"/>
          <p:cNvGrpSpPr/>
          <p:nvPr/>
        </p:nvGrpSpPr>
        <p:grpSpPr>
          <a:xfrm>
            <a:off x="6056050" y="4870397"/>
            <a:ext cx="990600" cy="997003"/>
            <a:chOff x="5245100" y="2133600"/>
            <a:chExt cx="990600" cy="997003"/>
          </a:xfrm>
        </p:grpSpPr>
        <p:sp>
          <p:nvSpPr>
            <p:cNvPr id="276" name="AutoShape 154"/>
            <p:cNvSpPr>
              <a:spLocks noChangeArrowheads="1"/>
            </p:cNvSpPr>
            <p:nvPr/>
          </p:nvSpPr>
          <p:spPr bwMode="auto">
            <a:xfrm>
              <a:off x="5245100" y="2140003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8" name="Rectangle 188"/>
            <p:cNvSpPr>
              <a:spLocks noChangeArrowheads="1"/>
            </p:cNvSpPr>
            <p:nvPr/>
          </p:nvSpPr>
          <p:spPr bwMode="auto">
            <a:xfrm>
              <a:off x="5316537" y="2133600"/>
              <a:ext cx="8556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Core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Operator C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6" name="Group 191"/>
            <p:cNvGrpSpPr/>
            <p:nvPr/>
          </p:nvGrpSpPr>
          <p:grpSpPr>
            <a:xfrm>
              <a:off x="5450810" y="2438399"/>
              <a:ext cx="568990" cy="358909"/>
              <a:chOff x="7481888" y="3079208"/>
              <a:chExt cx="595312" cy="425992"/>
            </a:xfrm>
          </p:grpSpPr>
          <p:sp>
            <p:nvSpPr>
              <p:cNvPr id="280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281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17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283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4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5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8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90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1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2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3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87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8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9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pic>
          <p:nvPicPr>
            <p:cNvPr id="277" name="Picture 157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578475" y="2830565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</p:grpSp>
      <p:sp>
        <p:nvSpPr>
          <p:cNvPr id="217" name="TextBox 216"/>
          <p:cNvSpPr txBox="1"/>
          <p:nvPr/>
        </p:nvSpPr>
        <p:spPr>
          <a:xfrm>
            <a:off x="3368898" y="5787935"/>
            <a:ext cx="1660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Access Network</a:t>
            </a:r>
            <a:endParaRPr lang="en-US" sz="1200" b="1" dirty="0"/>
          </a:p>
        </p:txBody>
      </p:sp>
      <p:grpSp>
        <p:nvGrpSpPr>
          <p:cNvPr id="19" name="Group 325"/>
          <p:cNvGrpSpPr/>
          <p:nvPr/>
        </p:nvGrpSpPr>
        <p:grpSpPr>
          <a:xfrm>
            <a:off x="3963716" y="2362200"/>
            <a:ext cx="1000125" cy="1219200"/>
            <a:chOff x="7315200" y="3886200"/>
            <a:chExt cx="1000125" cy="990600"/>
          </a:xfrm>
          <a:solidFill>
            <a:schemeClr val="bg1">
              <a:lumMod val="85000"/>
            </a:schemeClr>
          </a:solidFill>
        </p:grpSpPr>
        <p:sp>
          <p:nvSpPr>
            <p:cNvPr id="219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err="1" smtClean="0">
                  <a:latin typeface="Arial" pitchFamily="34" charset="0"/>
                  <a:cs typeface="Arial" pitchFamily="34" charset="0"/>
                </a:rPr>
                <a:t>Backhaul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" name="Group 328"/>
          <p:cNvGrpSpPr/>
          <p:nvPr/>
        </p:nvGrpSpPr>
        <p:grpSpPr>
          <a:xfrm>
            <a:off x="3979305" y="3048000"/>
            <a:ext cx="938479" cy="343703"/>
            <a:chOff x="173867" y="4114800"/>
            <a:chExt cx="938479" cy="343703"/>
          </a:xfrm>
        </p:grpSpPr>
        <p:sp>
          <p:nvSpPr>
            <p:cNvPr id="222" name="Oval 221"/>
            <p:cNvSpPr/>
            <p:nvPr/>
          </p:nvSpPr>
          <p:spPr>
            <a:xfrm>
              <a:off x="310392" y="4114800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3" name="Oval 222"/>
            <p:cNvSpPr/>
            <p:nvPr/>
          </p:nvSpPr>
          <p:spPr>
            <a:xfrm>
              <a:off x="554820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4" name="Oval 223"/>
            <p:cNvSpPr/>
            <p:nvPr/>
          </p:nvSpPr>
          <p:spPr>
            <a:xfrm>
              <a:off x="813311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5" name="Oval 224"/>
            <p:cNvSpPr/>
            <p:nvPr/>
          </p:nvSpPr>
          <p:spPr>
            <a:xfrm>
              <a:off x="173867" y="428851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6" name="Oval 225"/>
            <p:cNvSpPr/>
            <p:nvPr/>
          </p:nvSpPr>
          <p:spPr>
            <a:xfrm>
              <a:off x="434217" y="4403945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7" name="Oval 226"/>
            <p:cNvSpPr/>
            <p:nvPr/>
          </p:nvSpPr>
          <p:spPr>
            <a:xfrm>
              <a:off x="729492" y="4412773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8" name="Oval 227"/>
            <p:cNvSpPr/>
            <p:nvPr/>
          </p:nvSpPr>
          <p:spPr>
            <a:xfrm>
              <a:off x="999367" y="4412784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9" name="Oval 228"/>
            <p:cNvSpPr/>
            <p:nvPr/>
          </p:nvSpPr>
          <p:spPr>
            <a:xfrm>
              <a:off x="1066627" y="426565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30" name="Straight Connector 229"/>
            <p:cNvCxnSpPr>
              <a:stCxn id="225" idx="7"/>
              <a:endCxn id="222" idx="3"/>
            </p:cNvCxnSpPr>
            <p:nvPr/>
          </p:nvCxnSpPr>
          <p:spPr>
            <a:xfrm flipV="1">
              <a:off x="212891" y="4153824"/>
              <a:ext cx="104196" cy="14138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>
              <a:stCxn id="222" idx="6"/>
              <a:endCxn id="223" idx="2"/>
            </p:cNvCxnSpPr>
            <p:nvPr/>
          </p:nvCxnSpPr>
          <p:spPr>
            <a:xfrm>
              <a:off x="356111" y="4137660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>
            <a:xfrm>
              <a:off x="607865" y="4137661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/>
            <p:cNvCxnSpPr>
              <a:endCxn id="229" idx="1"/>
            </p:cNvCxnSpPr>
            <p:nvPr/>
          </p:nvCxnSpPr>
          <p:spPr>
            <a:xfrm>
              <a:off x="859619" y="4140452"/>
              <a:ext cx="213703" cy="13189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>
              <a:stCxn id="229" idx="3"/>
              <a:endCxn id="228" idx="0"/>
            </p:cNvCxnSpPr>
            <p:nvPr/>
          </p:nvCxnSpPr>
          <p:spPr>
            <a:xfrm flipH="1">
              <a:off x="1022227" y="4304676"/>
              <a:ext cx="51095" cy="10810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>
              <a:stCxn id="228" idx="2"/>
            </p:cNvCxnSpPr>
            <p:nvPr/>
          </p:nvCxnSpPr>
          <p:spPr>
            <a:xfrm flipH="1" flipV="1">
              <a:off x="781027" y="4434481"/>
              <a:ext cx="218340" cy="116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>
              <a:stCxn id="227" idx="2"/>
              <a:endCxn id="226" idx="6"/>
            </p:cNvCxnSpPr>
            <p:nvPr/>
          </p:nvCxnSpPr>
          <p:spPr>
            <a:xfrm flipH="1" flipV="1">
              <a:off x="479936" y="4426805"/>
              <a:ext cx="249556" cy="882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>
              <a:stCxn id="226" idx="2"/>
            </p:cNvCxnSpPr>
            <p:nvPr/>
          </p:nvCxnSpPr>
          <p:spPr>
            <a:xfrm flipH="1" flipV="1">
              <a:off x="231334" y="4325404"/>
              <a:ext cx="202883" cy="10140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>
              <a:stCxn id="223" idx="3"/>
              <a:endCxn id="225" idx="7"/>
            </p:cNvCxnSpPr>
            <p:nvPr/>
          </p:nvCxnSpPr>
          <p:spPr>
            <a:xfrm flipH="1">
              <a:off x="212891" y="4153825"/>
              <a:ext cx="348624" cy="14138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>
              <a:stCxn id="228" idx="1"/>
            </p:cNvCxnSpPr>
            <p:nvPr/>
          </p:nvCxnSpPr>
          <p:spPr>
            <a:xfrm flipH="1" flipV="1">
              <a:off x="223294" y="4295206"/>
              <a:ext cx="782768" cy="12427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>
              <a:stCxn id="228" idx="1"/>
            </p:cNvCxnSpPr>
            <p:nvPr/>
          </p:nvCxnSpPr>
          <p:spPr>
            <a:xfrm flipH="1" flipV="1">
              <a:off x="356111" y="4153825"/>
              <a:ext cx="649951" cy="26565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>
              <a:stCxn id="226" idx="1"/>
              <a:endCxn id="222" idx="5"/>
            </p:cNvCxnSpPr>
            <p:nvPr/>
          </p:nvCxnSpPr>
          <p:spPr>
            <a:xfrm flipH="1" flipV="1">
              <a:off x="349416" y="4153824"/>
              <a:ext cx="91496" cy="256816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>
              <a:stCxn id="228" idx="1"/>
            </p:cNvCxnSpPr>
            <p:nvPr/>
          </p:nvCxnSpPr>
          <p:spPr>
            <a:xfrm flipH="1" flipV="1">
              <a:off x="593312" y="4160104"/>
              <a:ext cx="412750" cy="25937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>
              <a:stCxn id="227" idx="1"/>
              <a:endCxn id="223" idx="5"/>
            </p:cNvCxnSpPr>
            <p:nvPr/>
          </p:nvCxnSpPr>
          <p:spPr>
            <a:xfrm flipH="1" flipV="1">
              <a:off x="593844" y="4153825"/>
              <a:ext cx="142343" cy="26564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>
              <a:stCxn id="226" idx="7"/>
              <a:endCxn id="223" idx="4"/>
            </p:cNvCxnSpPr>
            <p:nvPr/>
          </p:nvCxnSpPr>
          <p:spPr>
            <a:xfrm flipV="1">
              <a:off x="473241" y="4160520"/>
              <a:ext cx="104439" cy="25012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>
              <a:stCxn id="226" idx="0"/>
            </p:cNvCxnSpPr>
            <p:nvPr/>
          </p:nvCxnSpPr>
          <p:spPr>
            <a:xfrm flipV="1">
              <a:off x="457077" y="4153824"/>
              <a:ext cx="356234" cy="25012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>
              <a:stCxn id="227" idx="0"/>
              <a:endCxn id="224" idx="3"/>
            </p:cNvCxnSpPr>
            <p:nvPr/>
          </p:nvCxnSpPr>
          <p:spPr>
            <a:xfrm flipV="1">
              <a:off x="752352" y="4153825"/>
              <a:ext cx="67654" cy="25894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>
              <a:stCxn id="228" idx="1"/>
              <a:endCxn id="224" idx="4"/>
            </p:cNvCxnSpPr>
            <p:nvPr/>
          </p:nvCxnSpPr>
          <p:spPr>
            <a:xfrm flipH="1" flipV="1">
              <a:off x="836171" y="4160520"/>
              <a:ext cx="169891" cy="258959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>
              <a:stCxn id="229" idx="2"/>
              <a:endCxn id="223" idx="6"/>
            </p:cNvCxnSpPr>
            <p:nvPr/>
          </p:nvCxnSpPr>
          <p:spPr>
            <a:xfrm flipH="1" flipV="1">
              <a:off x="600539" y="4137661"/>
              <a:ext cx="466088" cy="15085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>
              <a:stCxn id="229" idx="3"/>
              <a:endCxn id="226" idx="7"/>
            </p:cNvCxnSpPr>
            <p:nvPr/>
          </p:nvCxnSpPr>
          <p:spPr>
            <a:xfrm flipH="1">
              <a:off x="473241" y="4304676"/>
              <a:ext cx="600081" cy="10596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>
              <a:endCxn id="227" idx="7"/>
            </p:cNvCxnSpPr>
            <p:nvPr/>
          </p:nvCxnSpPr>
          <p:spPr>
            <a:xfrm flipH="1">
              <a:off x="768516" y="4304676"/>
              <a:ext cx="298112" cy="11479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>
              <a:endCxn id="225" idx="6"/>
            </p:cNvCxnSpPr>
            <p:nvPr/>
          </p:nvCxnSpPr>
          <p:spPr>
            <a:xfrm flipH="1">
              <a:off x="219586" y="4288512"/>
              <a:ext cx="846703" cy="2286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3" name="Straight Connector 262"/>
          <p:cNvCxnSpPr/>
          <p:nvPr/>
        </p:nvCxnSpPr>
        <p:spPr>
          <a:xfrm>
            <a:off x="3135600" y="2390820"/>
            <a:ext cx="828116" cy="76853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Connector 274"/>
          <p:cNvCxnSpPr/>
          <p:nvPr/>
        </p:nvCxnSpPr>
        <p:spPr>
          <a:xfrm rot="5400000" flipH="1" flipV="1">
            <a:off x="2494738" y="3788822"/>
            <a:ext cx="2098440" cy="83951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 363"/>
          <p:cNvGrpSpPr/>
          <p:nvPr/>
        </p:nvGrpSpPr>
        <p:grpSpPr>
          <a:xfrm>
            <a:off x="3963716" y="4581926"/>
            <a:ext cx="1000125" cy="990600"/>
            <a:chOff x="7315200" y="3886200"/>
            <a:chExt cx="1000125" cy="990600"/>
          </a:xfr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grpSpPr>
        <p:sp>
          <p:nvSpPr>
            <p:cNvPr id="282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6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SDN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Controller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98" name="Picture 297" descr="MC900431601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936" y="5047515"/>
            <a:ext cx="558346" cy="558346"/>
          </a:xfrm>
          <a:prstGeom prst="rect">
            <a:avLst/>
          </a:prstGeom>
        </p:spPr>
      </p:pic>
      <p:cxnSp>
        <p:nvCxnSpPr>
          <p:cNvPr id="299" name="Straight Connector 298"/>
          <p:cNvCxnSpPr/>
          <p:nvPr/>
        </p:nvCxnSpPr>
        <p:spPr>
          <a:xfrm rot="16200000" flipV="1">
            <a:off x="2268465" y="3381974"/>
            <a:ext cx="2561425" cy="829079"/>
          </a:xfrm>
          <a:prstGeom prst="line">
            <a:avLst/>
          </a:prstGeom>
          <a:ln>
            <a:solidFill>
              <a:srgbClr val="9900F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4" name="TextBox 303"/>
          <p:cNvSpPr txBox="1"/>
          <p:nvPr/>
        </p:nvSpPr>
        <p:spPr>
          <a:xfrm>
            <a:off x="3323569" y="6402209"/>
            <a:ext cx="849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Data path</a:t>
            </a:r>
            <a:endParaRPr lang="en-US" dirty="0">
              <a:latin typeface="+mn-lt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61969" y="6400800"/>
            <a:ext cx="10198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Control path</a:t>
            </a:r>
            <a:endParaRPr lang="en-US" dirty="0">
              <a:latin typeface="+mn-lt"/>
            </a:endParaRPr>
          </a:p>
        </p:txBody>
      </p:sp>
      <p:sp>
        <p:nvSpPr>
          <p:cNvPr id="340" name="AutoShape 154"/>
          <p:cNvSpPr>
            <a:spLocks noChangeArrowheads="1"/>
          </p:cNvSpPr>
          <p:nvPr/>
        </p:nvSpPr>
        <p:spPr bwMode="auto">
          <a:xfrm>
            <a:off x="1828800" y="4953000"/>
            <a:ext cx="1000125" cy="990600"/>
          </a:xfrm>
          <a:prstGeom prst="flowChartAlternateProcess">
            <a:avLst/>
          </a:prstGeom>
          <a:solidFill>
            <a:srgbClr val="A7E8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2" name="Group 158"/>
          <p:cNvGrpSpPr>
            <a:grpSpLocks noChangeAspect="1"/>
          </p:cNvGrpSpPr>
          <p:nvPr/>
        </p:nvGrpSpPr>
        <p:grpSpPr bwMode="auto">
          <a:xfrm flipH="1">
            <a:off x="2209799" y="5372428"/>
            <a:ext cx="411161" cy="494972"/>
            <a:chOff x="5" y="2480"/>
            <a:chExt cx="237" cy="430"/>
          </a:xfrm>
        </p:grpSpPr>
        <p:grpSp>
          <p:nvGrpSpPr>
            <p:cNvPr id="23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24" name="Group 16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25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363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4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5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6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7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8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9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356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7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8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9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0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1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2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6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350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1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2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3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4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49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44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5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6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2" name="Rectangle 187"/>
          <p:cNvSpPr>
            <a:spLocks noChangeArrowheads="1"/>
          </p:cNvSpPr>
          <p:nvPr/>
        </p:nvSpPr>
        <p:spPr bwMode="auto">
          <a:xfrm>
            <a:off x="1887537" y="5029200"/>
            <a:ext cx="86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Access 3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1" name="Rounded Rectangle 410"/>
          <p:cNvSpPr/>
          <p:nvPr/>
        </p:nvSpPr>
        <p:spPr>
          <a:xfrm rot="16200000">
            <a:off x="2474117" y="2414321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415" name="Rounded Rectangle 414"/>
          <p:cNvSpPr/>
          <p:nvPr/>
        </p:nvSpPr>
        <p:spPr>
          <a:xfrm rot="16200000">
            <a:off x="2474117" y="5289671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417" name="TextBox 416"/>
          <p:cNvSpPr txBox="1"/>
          <p:nvPr/>
        </p:nvSpPr>
        <p:spPr>
          <a:xfrm>
            <a:off x="7315200" y="4114800"/>
            <a:ext cx="1752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Arial Black" pitchFamily="34" charset="0"/>
              </a:rPr>
              <a:t> Multiple Cores sharing Access Network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Arial Black" pitchFamily="34" charset="0"/>
              </a:rPr>
              <a:t> Access Abstraction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Arial Black" pitchFamily="34" charset="0"/>
              </a:rPr>
              <a:t> Data and Control plane separation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Arial Black" pitchFamily="34" charset="0"/>
              </a:rPr>
              <a:t> Central control </a:t>
            </a:r>
          </a:p>
        </p:txBody>
      </p:sp>
      <p:cxnSp>
        <p:nvCxnSpPr>
          <p:cNvPr id="279" name="Straight Connector 278"/>
          <p:cNvCxnSpPr/>
          <p:nvPr/>
        </p:nvCxnSpPr>
        <p:spPr>
          <a:xfrm>
            <a:off x="1295400" y="3886001"/>
            <a:ext cx="506186" cy="1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/>
          <p:cNvCxnSpPr/>
          <p:nvPr/>
        </p:nvCxnSpPr>
        <p:spPr>
          <a:xfrm rot="16200000" flipV="1">
            <a:off x="3048659" y="4190342"/>
            <a:ext cx="990601" cy="83951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/>
          <p:cNvCxnSpPr/>
          <p:nvPr/>
        </p:nvCxnSpPr>
        <p:spPr>
          <a:xfrm rot="10800000">
            <a:off x="1295400" y="4343400"/>
            <a:ext cx="2667000" cy="83820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6" name="TextBox 295"/>
          <p:cNvSpPr txBox="1"/>
          <p:nvPr/>
        </p:nvSpPr>
        <p:spPr>
          <a:xfrm>
            <a:off x="1320801" y="3572933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/>
              </a:rPr>
              <a:t>R1</a:t>
            </a:r>
            <a:endParaRPr lang="en-US" b="1" dirty="0">
              <a:solidFill>
                <a:srgbClr val="FF0000"/>
              </a:solidFill>
              <a:latin typeface="Arial"/>
            </a:endParaRPr>
          </a:p>
        </p:txBody>
      </p:sp>
      <p:cxnSp>
        <p:nvCxnSpPr>
          <p:cNvPr id="312" name="Straight Connector 311"/>
          <p:cNvCxnSpPr/>
          <p:nvPr/>
        </p:nvCxnSpPr>
        <p:spPr>
          <a:xfrm rot="16200000" flipV="1">
            <a:off x="2895600" y="4038600"/>
            <a:ext cx="1295400" cy="838200"/>
          </a:xfrm>
          <a:prstGeom prst="line">
            <a:avLst/>
          </a:prstGeom>
          <a:ln>
            <a:solidFill>
              <a:srgbClr val="00C04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6" name="TextBox 315"/>
          <p:cNvSpPr txBox="1"/>
          <p:nvPr/>
        </p:nvSpPr>
        <p:spPr>
          <a:xfrm>
            <a:off x="5257416" y="2667000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C040"/>
                </a:solidFill>
                <a:latin typeface="Arial"/>
              </a:rPr>
              <a:t>R3</a:t>
            </a:r>
            <a:endParaRPr lang="en-US" b="1" dirty="0">
              <a:solidFill>
                <a:srgbClr val="00C040"/>
              </a:solidFill>
              <a:latin typeface="Arial"/>
            </a:endParaRPr>
          </a:p>
        </p:txBody>
      </p:sp>
      <p:cxnSp>
        <p:nvCxnSpPr>
          <p:cNvPr id="317" name="Straight Connector 316"/>
          <p:cNvCxnSpPr/>
          <p:nvPr/>
        </p:nvCxnSpPr>
        <p:spPr>
          <a:xfrm rot="5400000" flipH="1" flipV="1">
            <a:off x="4000146" y="4107572"/>
            <a:ext cx="927267" cy="1588"/>
          </a:xfrm>
          <a:prstGeom prst="line">
            <a:avLst/>
          </a:prstGeom>
          <a:ln>
            <a:solidFill>
              <a:srgbClr val="00C04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8" name="Straight Connector 307"/>
          <p:cNvCxnSpPr>
            <a:endCxn id="219" idx="1"/>
          </p:cNvCxnSpPr>
          <p:nvPr/>
        </p:nvCxnSpPr>
        <p:spPr>
          <a:xfrm flipV="1">
            <a:off x="3145125" y="2971800"/>
            <a:ext cx="818591" cy="735212"/>
          </a:xfrm>
          <a:prstGeom prst="line">
            <a:avLst/>
          </a:prstGeom>
          <a:ln>
            <a:solidFill>
              <a:srgbClr val="00C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9" name="Straight Connector 408"/>
          <p:cNvCxnSpPr/>
          <p:nvPr/>
        </p:nvCxnSpPr>
        <p:spPr>
          <a:xfrm>
            <a:off x="4953000" y="5105400"/>
            <a:ext cx="1143000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6" name="TextBox 415"/>
          <p:cNvSpPr txBox="1"/>
          <p:nvPr/>
        </p:nvSpPr>
        <p:spPr>
          <a:xfrm>
            <a:off x="3848100" y="3784600"/>
            <a:ext cx="38138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Arial"/>
              </a:rPr>
              <a:t>R2</a:t>
            </a:r>
            <a:endParaRPr lang="en-US" b="1" dirty="0">
              <a:solidFill>
                <a:srgbClr val="0000FF"/>
              </a:solidFill>
              <a:latin typeface="Arial"/>
            </a:endParaRPr>
          </a:p>
        </p:txBody>
      </p:sp>
      <p:cxnSp>
        <p:nvCxnSpPr>
          <p:cNvPr id="424" name="Straight Connector 423"/>
          <p:cNvCxnSpPr/>
          <p:nvPr/>
        </p:nvCxnSpPr>
        <p:spPr>
          <a:xfrm rot="10800000" flipV="1">
            <a:off x="5105400" y="3200400"/>
            <a:ext cx="990600" cy="76200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5" name="Straight Connector 424"/>
          <p:cNvCxnSpPr/>
          <p:nvPr/>
        </p:nvCxnSpPr>
        <p:spPr>
          <a:xfrm rot="5400000" flipH="1" flipV="1">
            <a:off x="4747231" y="4418883"/>
            <a:ext cx="206487" cy="99749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255"/>
          <p:cNvGrpSpPr/>
          <p:nvPr/>
        </p:nvGrpSpPr>
        <p:grpSpPr>
          <a:xfrm>
            <a:off x="6028397" y="3574997"/>
            <a:ext cx="990600" cy="997003"/>
            <a:chOff x="5245100" y="2133600"/>
            <a:chExt cx="990600" cy="997003"/>
          </a:xfrm>
        </p:grpSpPr>
        <p:sp>
          <p:nvSpPr>
            <p:cNvPr id="257" name="AutoShape 154"/>
            <p:cNvSpPr>
              <a:spLocks noChangeArrowheads="1"/>
            </p:cNvSpPr>
            <p:nvPr/>
          </p:nvSpPr>
          <p:spPr bwMode="auto">
            <a:xfrm>
              <a:off x="5245100" y="2140003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58" name="Picture 157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578475" y="2830565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59" name="Rectangle 188"/>
            <p:cNvSpPr>
              <a:spLocks noChangeArrowheads="1"/>
            </p:cNvSpPr>
            <p:nvPr/>
          </p:nvSpPr>
          <p:spPr bwMode="auto">
            <a:xfrm>
              <a:off x="5316537" y="2133600"/>
              <a:ext cx="8556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Core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Operator B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9" name="Group 191"/>
            <p:cNvGrpSpPr/>
            <p:nvPr/>
          </p:nvGrpSpPr>
          <p:grpSpPr>
            <a:xfrm>
              <a:off x="5450810" y="2438399"/>
              <a:ext cx="568990" cy="358909"/>
              <a:chOff x="7481888" y="3079208"/>
              <a:chExt cx="595312" cy="425992"/>
            </a:xfrm>
          </p:grpSpPr>
          <p:sp>
            <p:nvSpPr>
              <p:cNvPr id="261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262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30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264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5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1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71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2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3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4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68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9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0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30" name="Oval 429"/>
          <p:cNvSpPr/>
          <p:nvPr/>
        </p:nvSpPr>
        <p:spPr>
          <a:xfrm>
            <a:off x="3962400" y="4038600"/>
            <a:ext cx="152400" cy="152400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44"/>
          <p:cNvGrpSpPr/>
          <p:nvPr/>
        </p:nvGrpSpPr>
        <p:grpSpPr>
          <a:xfrm>
            <a:off x="6015697" y="2286000"/>
            <a:ext cx="990600" cy="997003"/>
            <a:chOff x="5245100" y="2133600"/>
            <a:chExt cx="990600" cy="997003"/>
          </a:xfrm>
        </p:grpSpPr>
        <p:sp>
          <p:nvSpPr>
            <p:cNvPr id="189" name="AutoShape 154"/>
            <p:cNvSpPr>
              <a:spLocks noChangeArrowheads="1"/>
            </p:cNvSpPr>
            <p:nvPr/>
          </p:nvSpPr>
          <p:spPr bwMode="auto">
            <a:xfrm>
              <a:off x="5245100" y="2140003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90" name="Picture 157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578475" y="2830565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91" name="Rectangle 188"/>
            <p:cNvSpPr>
              <a:spLocks noChangeArrowheads="1"/>
            </p:cNvSpPr>
            <p:nvPr/>
          </p:nvSpPr>
          <p:spPr bwMode="auto">
            <a:xfrm>
              <a:off x="5316537" y="2133600"/>
              <a:ext cx="8556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Core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Operator A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3" name="Group 191"/>
            <p:cNvGrpSpPr/>
            <p:nvPr/>
          </p:nvGrpSpPr>
          <p:grpSpPr>
            <a:xfrm>
              <a:off x="5450810" y="2438399"/>
              <a:ext cx="568990" cy="358909"/>
              <a:chOff x="7481888" y="3079208"/>
              <a:chExt cx="595312" cy="425992"/>
            </a:xfrm>
          </p:grpSpPr>
          <p:sp>
            <p:nvSpPr>
              <p:cNvPr id="193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194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34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196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7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8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5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03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6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0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1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2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77" name="Oval 376"/>
          <p:cNvSpPr/>
          <p:nvPr/>
        </p:nvSpPr>
        <p:spPr>
          <a:xfrm>
            <a:off x="1447800" y="3810000"/>
            <a:ext cx="152400" cy="152400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Rounded Rectangle 417"/>
          <p:cNvSpPr/>
          <p:nvPr/>
        </p:nvSpPr>
        <p:spPr>
          <a:xfrm rot="16200000">
            <a:off x="663695" y="3775195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cxnSp>
        <p:nvCxnSpPr>
          <p:cNvPr id="451" name="Straight Connector 450"/>
          <p:cNvCxnSpPr/>
          <p:nvPr/>
        </p:nvCxnSpPr>
        <p:spPr>
          <a:xfrm rot="16200000" flipV="1">
            <a:off x="1981202" y="3200399"/>
            <a:ext cx="609599" cy="2"/>
          </a:xfrm>
          <a:prstGeom prst="line">
            <a:avLst/>
          </a:prstGeom>
          <a:ln>
            <a:solidFill>
              <a:srgbClr val="99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1" name="Straight Connector 440"/>
          <p:cNvCxnSpPr/>
          <p:nvPr/>
        </p:nvCxnSpPr>
        <p:spPr>
          <a:xfrm rot="16200000" flipV="1">
            <a:off x="3124202" y="4343401"/>
            <a:ext cx="838200" cy="838197"/>
          </a:xfrm>
          <a:prstGeom prst="line">
            <a:avLst/>
          </a:prstGeom>
          <a:ln>
            <a:solidFill>
              <a:srgbClr val="9900F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226"/>
          <p:cNvGrpSpPr/>
          <p:nvPr/>
        </p:nvGrpSpPr>
        <p:grpSpPr>
          <a:xfrm>
            <a:off x="1828800" y="2058600"/>
            <a:ext cx="1000125" cy="990600"/>
            <a:chOff x="7315200" y="3886200"/>
            <a:chExt cx="1000125" cy="990600"/>
          </a:xfrm>
        </p:grpSpPr>
        <p:sp>
          <p:nvSpPr>
            <p:cNvPr id="309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7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38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39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40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332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3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4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5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6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7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8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325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6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7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8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9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0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1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41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319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0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1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2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3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318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13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4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5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11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 1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10" name="AutoShape 154"/>
          <p:cNvSpPr>
            <a:spLocks noChangeArrowheads="1"/>
          </p:cNvSpPr>
          <p:nvPr/>
        </p:nvSpPr>
        <p:spPr bwMode="auto">
          <a:xfrm>
            <a:off x="1837362" y="3440881"/>
            <a:ext cx="1000125" cy="990600"/>
          </a:xfrm>
          <a:prstGeom prst="flowChartAlternateProcess">
            <a:avLst/>
          </a:prstGeom>
          <a:solidFill>
            <a:srgbClr val="A7E8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71" name="Rectangle 187"/>
          <p:cNvSpPr>
            <a:spLocks noChangeArrowheads="1"/>
          </p:cNvSpPr>
          <p:nvPr/>
        </p:nvSpPr>
        <p:spPr bwMode="auto">
          <a:xfrm>
            <a:off x="1897062" y="3525450"/>
            <a:ext cx="86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Access 2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2" name="Group 158"/>
          <p:cNvGrpSpPr>
            <a:grpSpLocks noChangeAspect="1"/>
          </p:cNvGrpSpPr>
          <p:nvPr/>
        </p:nvGrpSpPr>
        <p:grpSpPr bwMode="auto">
          <a:xfrm flipH="1">
            <a:off x="2219324" y="3822523"/>
            <a:ext cx="411161" cy="494972"/>
            <a:chOff x="5" y="2480"/>
            <a:chExt cx="237" cy="430"/>
          </a:xfrm>
        </p:grpSpPr>
        <p:grpSp>
          <p:nvGrpSpPr>
            <p:cNvPr id="43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44" name="Group 30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45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393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4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5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6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7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8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9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386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7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8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9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0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1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2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46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380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1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2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3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4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79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74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5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6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55" name="TextBox 454"/>
          <p:cNvSpPr txBox="1"/>
          <p:nvPr/>
        </p:nvSpPr>
        <p:spPr>
          <a:xfrm>
            <a:off x="2323716" y="3124200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9900FF"/>
                </a:solidFill>
                <a:latin typeface="Arial"/>
              </a:rPr>
              <a:t>R4</a:t>
            </a:r>
            <a:endParaRPr lang="en-US" b="1" dirty="0">
              <a:solidFill>
                <a:srgbClr val="9900FF"/>
              </a:solidFill>
              <a:latin typeface="Arial"/>
            </a:endParaRPr>
          </a:p>
        </p:txBody>
      </p:sp>
      <p:sp>
        <p:nvSpPr>
          <p:cNvPr id="456" name="Oval 455"/>
          <p:cNvSpPr/>
          <p:nvPr/>
        </p:nvSpPr>
        <p:spPr>
          <a:xfrm>
            <a:off x="2209800" y="3187700"/>
            <a:ext cx="152400" cy="152400"/>
          </a:xfrm>
          <a:prstGeom prst="ellipse">
            <a:avLst/>
          </a:prstGeom>
          <a:gradFill>
            <a:gsLst>
              <a:gs pos="0">
                <a:srgbClr val="9900FF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2" name="Straight Connector 471"/>
          <p:cNvCxnSpPr/>
          <p:nvPr/>
        </p:nvCxnSpPr>
        <p:spPr>
          <a:xfrm flipV="1">
            <a:off x="3962400" y="2971800"/>
            <a:ext cx="2057400" cy="12700"/>
          </a:xfrm>
          <a:prstGeom prst="line">
            <a:avLst/>
          </a:prstGeom>
          <a:ln>
            <a:solidFill>
              <a:srgbClr val="00C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2" name="Oval 371"/>
          <p:cNvSpPr/>
          <p:nvPr/>
        </p:nvSpPr>
        <p:spPr>
          <a:xfrm>
            <a:off x="5359227" y="2939765"/>
            <a:ext cx="152400" cy="152400"/>
          </a:xfrm>
          <a:prstGeom prst="ellipse">
            <a:avLst/>
          </a:prstGeom>
          <a:gradFill>
            <a:gsLst>
              <a:gs pos="0">
                <a:srgbClr val="00C040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TextBox 478"/>
          <p:cNvSpPr txBox="1"/>
          <p:nvPr/>
        </p:nvSpPr>
        <p:spPr>
          <a:xfrm>
            <a:off x="6857616" y="3276600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  <a:latin typeface="Arial"/>
              </a:rPr>
              <a:t>R5</a:t>
            </a:r>
            <a:endParaRPr lang="en-US" b="1" dirty="0">
              <a:solidFill>
                <a:schemeClr val="accent6"/>
              </a:solidFill>
              <a:latin typeface="Arial"/>
            </a:endParaRPr>
          </a:p>
        </p:txBody>
      </p:sp>
      <p:sp>
        <p:nvSpPr>
          <p:cNvPr id="480" name="Oval 479"/>
          <p:cNvSpPr/>
          <p:nvPr/>
        </p:nvSpPr>
        <p:spPr>
          <a:xfrm>
            <a:off x="6743700" y="3340100"/>
            <a:ext cx="152400" cy="152400"/>
          </a:xfrm>
          <a:prstGeom prst="ellipse">
            <a:avLst/>
          </a:prstGeom>
          <a:gradFill>
            <a:gsLst>
              <a:gs pos="0">
                <a:srgbClr val="FF6600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5" name="TextBox 484"/>
          <p:cNvSpPr txBox="1"/>
          <p:nvPr/>
        </p:nvSpPr>
        <p:spPr>
          <a:xfrm>
            <a:off x="6857616" y="4599801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  <a:latin typeface="Arial"/>
              </a:rPr>
              <a:t>R5</a:t>
            </a:r>
            <a:endParaRPr lang="en-US" b="1" dirty="0">
              <a:solidFill>
                <a:schemeClr val="accent6"/>
              </a:solidFill>
              <a:latin typeface="Arial"/>
            </a:endParaRPr>
          </a:p>
        </p:txBody>
      </p:sp>
      <p:sp>
        <p:nvSpPr>
          <p:cNvPr id="486" name="Oval 485"/>
          <p:cNvSpPr/>
          <p:nvPr/>
        </p:nvSpPr>
        <p:spPr>
          <a:xfrm>
            <a:off x="6743700" y="4663301"/>
            <a:ext cx="152400" cy="152400"/>
          </a:xfrm>
          <a:prstGeom prst="ellipse">
            <a:avLst/>
          </a:prstGeom>
          <a:gradFill>
            <a:gsLst>
              <a:gs pos="0">
                <a:srgbClr val="FF6600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0" name="Straight Connector 499"/>
          <p:cNvCxnSpPr/>
          <p:nvPr/>
        </p:nvCxnSpPr>
        <p:spPr>
          <a:xfrm>
            <a:off x="4621804" y="6540748"/>
            <a:ext cx="1143000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1" name="Straight Connector 500"/>
          <p:cNvCxnSpPr/>
          <p:nvPr/>
        </p:nvCxnSpPr>
        <p:spPr>
          <a:xfrm>
            <a:off x="2209800" y="6553200"/>
            <a:ext cx="1143000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3" name="Rounded Rectangle 412"/>
          <p:cNvSpPr/>
          <p:nvPr/>
        </p:nvSpPr>
        <p:spPr>
          <a:xfrm rot="16200000">
            <a:off x="2474117" y="3785921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297" name="Rounded Rectangle 296"/>
          <p:cNvSpPr/>
          <p:nvPr/>
        </p:nvSpPr>
        <p:spPr>
          <a:xfrm>
            <a:off x="3952875" y="3505200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Backhaul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cxnSp>
        <p:nvCxnSpPr>
          <p:cNvPr id="419" name="Straight Connector 418"/>
          <p:cNvCxnSpPr/>
          <p:nvPr/>
        </p:nvCxnSpPr>
        <p:spPr>
          <a:xfrm rot="10800000">
            <a:off x="1295402" y="4114800"/>
            <a:ext cx="4724398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420"/>
          <p:cNvGrpSpPr/>
          <p:nvPr/>
        </p:nvGrpSpPr>
        <p:grpSpPr>
          <a:xfrm>
            <a:off x="4695297" y="3873504"/>
            <a:ext cx="410103" cy="492007"/>
            <a:chOff x="4682892" y="3097754"/>
            <a:chExt cx="410103" cy="492007"/>
          </a:xfrm>
        </p:grpSpPr>
        <p:sp>
          <p:nvSpPr>
            <p:cNvPr id="422" name="AutoShape 22"/>
            <p:cNvSpPr>
              <a:spLocks noChangeArrowheads="1"/>
            </p:cNvSpPr>
            <p:nvPr/>
          </p:nvSpPr>
          <p:spPr bwMode="auto">
            <a:xfrm>
              <a:off x="4682892" y="3097754"/>
              <a:ext cx="410103" cy="492007"/>
            </a:xfrm>
            <a:prstGeom prst="can">
              <a:avLst>
                <a:gd name="adj" fmla="val 25000"/>
              </a:avLst>
            </a:prstGeom>
            <a:solidFill>
              <a:srgbClr val="6699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sz="1600">
                <a:solidFill>
                  <a:srgbClr val="0000FF"/>
                </a:solidFill>
                <a:ea typeface="ＭＳ Ｐゴシック" pitchFamily="34" charset="-128"/>
              </a:endParaRPr>
            </a:p>
          </p:txBody>
        </p:sp>
        <p:sp>
          <p:nvSpPr>
            <p:cNvPr id="423" name="Rectangle 187"/>
            <p:cNvSpPr>
              <a:spLocks noChangeArrowheads="1"/>
            </p:cNvSpPr>
            <p:nvPr/>
          </p:nvSpPr>
          <p:spPr bwMode="auto">
            <a:xfrm>
              <a:off x="4712008" y="3243018"/>
              <a:ext cx="351019" cy="224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AAA</a:t>
              </a:r>
              <a:endParaRPr lang="en-US" sz="1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4345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related Gaps in IEEE 802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Control of data forwarding plane, common to 802 technologies</a:t>
            </a:r>
          </a:p>
          <a:p>
            <a:pPr lvl="1"/>
            <a:r>
              <a:rPr lang="en-US" sz="1800" dirty="0" smtClean="0"/>
              <a:t>Southbound interface enabling the communication between the 802 technologies and the central controller (e.g. access abstraction)</a:t>
            </a:r>
          </a:p>
          <a:p>
            <a:pPr lvl="1"/>
            <a:r>
              <a:rPr lang="en-US" sz="1800" dirty="0" smtClean="0"/>
              <a:t>Clearly defined interfaces, SAPs and behaviors</a:t>
            </a:r>
          </a:p>
          <a:p>
            <a:pPr lvl="1"/>
            <a:r>
              <a:rPr lang="en-US" sz="1800" dirty="0" smtClean="0"/>
              <a:t>Ability to modify data path based on arbitrary but bounded selection parameters</a:t>
            </a:r>
          </a:p>
          <a:p>
            <a:pPr lvl="2"/>
            <a:r>
              <a:rPr lang="en-US" sz="1400" dirty="0" smtClean="0"/>
              <a:t>Packet classification mechanisms based on templates (á la </a:t>
            </a:r>
            <a:r>
              <a:rPr lang="en-US" sz="1400" dirty="0" err="1" smtClean="0"/>
              <a:t>OpenFlow</a:t>
            </a:r>
            <a:r>
              <a:rPr lang="en-US" sz="1400" dirty="0" smtClean="0"/>
              <a:t>)</a:t>
            </a:r>
          </a:p>
          <a:p>
            <a:pPr lvl="2"/>
            <a:r>
              <a:rPr lang="en-US" sz="1400" dirty="0" smtClean="0"/>
              <a:t>End-to-end packet flow and </a:t>
            </a:r>
            <a:r>
              <a:rPr lang="en-US" sz="1400" dirty="0" err="1" smtClean="0"/>
              <a:t>QoS</a:t>
            </a:r>
            <a:endParaRPr lang="en-US" sz="1400" dirty="0" smtClean="0"/>
          </a:p>
          <a:p>
            <a:r>
              <a:rPr lang="en-US" sz="2000" dirty="0" smtClean="0"/>
              <a:t>Radio configuration mechanism for access and backhaul links</a:t>
            </a:r>
          </a:p>
          <a:p>
            <a:pPr lvl="1"/>
            <a:r>
              <a:rPr lang="en-US" sz="1800" dirty="0" smtClean="0"/>
              <a:t>With defined metrics and reporting</a:t>
            </a:r>
          </a:p>
          <a:p>
            <a:r>
              <a:rPr lang="en-US" sz="2000" dirty="0" smtClean="0"/>
              <a:t>Data plane management of the multiple-interface Terminal</a:t>
            </a:r>
          </a:p>
          <a:p>
            <a:pPr lvl="1"/>
            <a:r>
              <a:rPr lang="en-US" sz="1800" dirty="0" smtClean="0"/>
              <a:t>Notion of 802 logical interface facing L3</a:t>
            </a:r>
          </a:p>
          <a:p>
            <a:r>
              <a:rPr lang="en-US" sz="2000" dirty="0" smtClean="0"/>
              <a:t>Generic 802 access authorization and attachment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3658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Considerations for SDN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 plane</a:t>
            </a:r>
          </a:p>
          <a:p>
            <a:pPr lvl="1"/>
            <a:r>
              <a:rPr lang="en-US" dirty="0" smtClean="0"/>
              <a:t>Control of interface/radio parameters</a:t>
            </a:r>
          </a:p>
          <a:p>
            <a:pPr lvl="1"/>
            <a:r>
              <a:rPr lang="en-US" dirty="0" smtClean="0"/>
              <a:t>Control of MAC-specific features</a:t>
            </a:r>
          </a:p>
          <a:p>
            <a:pPr lvl="1"/>
            <a:r>
              <a:rPr lang="en-US" dirty="0" smtClean="0"/>
              <a:t>Data path establishment</a:t>
            </a:r>
          </a:p>
          <a:p>
            <a:pPr lvl="1"/>
            <a:r>
              <a:rPr lang="en-US" dirty="0" smtClean="0"/>
              <a:t>User authentication and authorization</a:t>
            </a:r>
          </a:p>
          <a:p>
            <a:r>
              <a:rPr lang="en-US" dirty="0" smtClean="0"/>
              <a:t>Data plane</a:t>
            </a:r>
          </a:p>
          <a:p>
            <a:pPr lvl="1"/>
            <a:r>
              <a:rPr lang="en-US" dirty="0" smtClean="0"/>
              <a:t>Arbitrary matching of (wireless) frame parameters</a:t>
            </a:r>
          </a:p>
          <a:p>
            <a:pPr lvl="1"/>
            <a:r>
              <a:rPr lang="en-US" dirty="0" smtClean="0"/>
              <a:t>Frame forwarding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949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Assumption:</a:t>
            </a:r>
            <a:br>
              <a:rPr lang="en-US" dirty="0" smtClean="0"/>
            </a:br>
            <a:r>
              <a:rPr lang="en-US" dirty="0" smtClean="0"/>
              <a:t>Specific section on SDN Abstraction 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One separate section in draft </a:t>
            </a:r>
            <a:r>
              <a:rPr lang="en-US" dirty="0" err="1" smtClean="0"/>
              <a:t>ToC</a:t>
            </a:r>
            <a:endParaRPr lang="en-US" dirty="0" smtClean="0"/>
          </a:p>
          <a:p>
            <a:r>
              <a:rPr lang="en-US" dirty="0" smtClean="0"/>
              <a:t>Define SDN Abstraction Layers </a:t>
            </a:r>
          </a:p>
          <a:p>
            <a:pPr lvl="1"/>
            <a:r>
              <a:rPr lang="en-US" dirty="0" smtClean="0"/>
              <a:t>Terminal</a:t>
            </a:r>
          </a:p>
          <a:p>
            <a:pPr lvl="1"/>
            <a:r>
              <a:rPr lang="en-US" dirty="0" smtClean="0"/>
              <a:t>Access</a:t>
            </a:r>
          </a:p>
          <a:p>
            <a:pPr lvl="1"/>
            <a:r>
              <a:rPr lang="en-US" dirty="0" smtClean="0"/>
              <a:t>Backhaul</a:t>
            </a:r>
          </a:p>
          <a:p>
            <a:r>
              <a:rPr lang="en-US" dirty="0" smtClean="0"/>
              <a:t>Common abstraction layers applicable to different 802 technologies</a:t>
            </a:r>
          </a:p>
          <a:p>
            <a:pPr lvl="1"/>
            <a:r>
              <a:rPr lang="en-US" dirty="0" smtClean="0"/>
              <a:t>E.g. 802.3, 802.11, 802.15, 802.16, 802.22,</a:t>
            </a:r>
          </a:p>
          <a:p>
            <a:pPr lvl="1"/>
            <a:r>
              <a:rPr lang="en-US" dirty="0" smtClean="0"/>
              <a:t>Technology dependent profiles to support specific behavior and features</a:t>
            </a:r>
          </a:p>
        </p:txBody>
      </p:sp>
    </p:spTree>
    <p:extLst>
      <p:ext uri="{BB962C8B-B14F-4D97-AF65-F5344CB8AC3E}">
        <p14:creationId xmlns:p14="http://schemas.microsoft.com/office/powerpoint/2010/main" val="281762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3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P802.1CF Draft </a:t>
            </a:r>
            <a:r>
              <a:rPr lang="en-US" dirty="0" err="1" smtClean="0"/>
              <a:t>ToC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9" name="Picture 8" descr="omniran-nr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5447" y="2078850"/>
            <a:ext cx="2656953" cy="110979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 bwMode="auto">
          <a:xfrm>
            <a:off x="4752000" y="3203975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662000" y="2078850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pic>
        <p:nvPicPr>
          <p:cNvPr id="8" name="Picture 7" descr="omniran-function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2030" y="3231770"/>
            <a:ext cx="3991517" cy="294253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4000"/>
            <a:ext cx="5194920" cy="594037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Introduction and Scope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Abbreviations, Acronyms</a:t>
            </a:r>
            <a:r>
              <a:rPr lang="en-US" dirty="0"/>
              <a:t>, Definitions, </a:t>
            </a:r>
            <a:r>
              <a:rPr lang="en-US" dirty="0" smtClean="0"/>
              <a:t>and Conventions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Identifiers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Network </a:t>
            </a:r>
            <a:r>
              <a:rPr lang="en-US" dirty="0"/>
              <a:t>Reference Model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Overview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 </a:t>
            </a:r>
            <a:r>
              <a:rPr lang="en-US" dirty="0" smtClean="0"/>
              <a:t>Points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Access </a:t>
            </a:r>
            <a:r>
              <a:rPr lang="en-US" dirty="0"/>
              <a:t>Network </a:t>
            </a:r>
            <a:r>
              <a:rPr lang="en-US" dirty="0" smtClean="0"/>
              <a:t>Control Architecture</a:t>
            </a:r>
            <a:endParaRPr lang="en-US" dirty="0"/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Multiple deployment </a:t>
            </a:r>
            <a:r>
              <a:rPr lang="en-US" dirty="0" smtClean="0"/>
              <a:t>scenarios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Functional Design and </a:t>
            </a:r>
            <a:r>
              <a:rPr lang="en-US" dirty="0" smtClean="0"/>
              <a:t>Decomposition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Network Discovery and </a:t>
            </a:r>
            <a:r>
              <a:rPr lang="en-US" dirty="0" smtClean="0"/>
              <a:t>Selection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Association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Authentication and Authorization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err="1" smtClean="0"/>
              <a:t>Datapath</a:t>
            </a:r>
            <a:r>
              <a:rPr lang="en-US" dirty="0" smtClean="0"/>
              <a:t> establishment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err="1" smtClean="0"/>
              <a:t>QoS</a:t>
            </a:r>
            <a:r>
              <a:rPr lang="en-US" dirty="0" smtClean="0"/>
              <a:t> </a:t>
            </a:r>
            <a:r>
              <a:rPr lang="en-US" dirty="0"/>
              <a:t>and policy control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Datapath relocation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Datapath teardown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Disassociation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Accounting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SDN Abstraction Layer	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Terminal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Access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Backhaul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Annex: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Tenets (Informative)</a:t>
            </a:r>
          </a:p>
        </p:txBody>
      </p:sp>
    </p:spTree>
    <p:extLst>
      <p:ext uri="{BB962C8B-B14F-4D97-AF65-F5344CB8AC3E}">
        <p14:creationId xmlns:p14="http://schemas.microsoft.com/office/powerpoint/2010/main" val="406178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</TotalTime>
  <Words>315</Words>
  <Application>Microsoft Office PowerPoint</Application>
  <PresentationFormat>On-screen Show (4:3)</PresentationFormat>
  <Paragraphs>98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omniran_usecase_template</vt:lpstr>
      <vt:lpstr>Clip</vt:lpstr>
      <vt:lpstr>OmniRAN Update on SDN Use Case</vt:lpstr>
      <vt:lpstr>SDN-based OmniRAN Use Case Reference Point Mappings</vt:lpstr>
      <vt:lpstr>SDN related Gaps in IEEE 802</vt:lpstr>
      <vt:lpstr>OmniRAN Considerations for SDN</vt:lpstr>
      <vt:lpstr>Current Assumption: Specific section on SDN Abstraction Layers</vt:lpstr>
      <vt:lpstr> P802.1CF Draft ToC 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Zuniga, Juan Carlos</cp:lastModifiedBy>
  <cp:revision>56</cp:revision>
  <cp:lastPrinted>1998-02-10T13:28:06Z</cp:lastPrinted>
  <dcterms:created xsi:type="dcterms:W3CDTF">2013-08-07T13:30:24Z</dcterms:created>
  <dcterms:modified xsi:type="dcterms:W3CDTF">2014-01-23T15:59:56Z</dcterms:modified>
</cp:coreProperties>
</file>