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62" r:id="rId3"/>
    <p:sldId id="263" r:id="rId4"/>
    <p:sldId id="274" r:id="rId5"/>
    <p:sldId id="275" r:id="rId6"/>
    <p:sldId id="272" r:id="rId7"/>
    <p:sldId id="273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78" d="100"/>
          <a:sy n="78" d="100"/>
        </p:scale>
        <p:origin x="-104" y="-7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6010" y="76200"/>
            <a:ext cx="21593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omniran-14</a:t>
            </a:r>
            <a:r>
              <a:rPr lang="en-US" sz="1400" b="1" dirty="0" smtClean="0"/>
              <a:t>-0006-00-0000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cbox.etsi.org/MTS/MTS/10-PromotionalMaterial/MBS-20111118/protocolStandards/stagedApproach.htm" TargetMode="External"/><Relationship Id="rId3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05-00-0000-examples-for-the-802-1cf-tenet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947410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622545"/>
                <a:gridCol w="1935215"/>
                <a:gridCol w="246342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Thoughts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about the tenets in IEEE 802.1CF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2014-01-20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NSN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+49 173 293 8240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maximilian.riegel@nsn.com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This document addresses the meaning and the potential content of the tenets section in IEEE 802.1CF. It is accompanied by a Word document providing examples of tenets.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Thoughts about the ‘tenets’ </a:t>
            </a:r>
            <a:br>
              <a:rPr lang="en-US" dirty="0"/>
            </a:br>
            <a:r>
              <a:rPr lang="en-US" dirty="0"/>
              <a:t>in IEEE 802.1CF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(NSN)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‘tenets’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4135"/>
          </a:xfrm>
        </p:spPr>
        <p:txBody>
          <a:bodyPr>
            <a:normAutofit fontScale="92500" lnSpcReduction="10000"/>
          </a:bodyPr>
          <a:lstStyle/>
          <a:p>
            <a:pPr marL="400050" lvl="1" indent="0">
              <a:buNone/>
            </a:pPr>
            <a:r>
              <a:rPr lang="en-US" b="1" i="1" dirty="0"/>
              <a:t>tenet</a:t>
            </a:r>
            <a:r>
              <a:rPr lang="en-US" dirty="0"/>
              <a:t> (plural </a:t>
            </a:r>
            <a:r>
              <a:rPr lang="en-US" b="1" i="1" dirty="0"/>
              <a:t>tenets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An opinion, belief, or principle held to be true by someone or especially an organization.</a:t>
            </a:r>
          </a:p>
          <a:p>
            <a:pPr lvl="1"/>
            <a:endParaRPr lang="en-US" dirty="0"/>
          </a:p>
          <a:p>
            <a:r>
              <a:rPr lang="en-US" dirty="0"/>
              <a:t>In the context of IEEE 802.1CF, the tenets are providing a kind of generic functional requirements specification</a:t>
            </a:r>
          </a:p>
          <a:p>
            <a:r>
              <a:rPr lang="en-US" dirty="0"/>
              <a:t>As 802.1CF should be applicable to many different deployment scenarios of IEEE 802 technologies, there is not the single requirements document (‘Stage 1’) for it.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362"/>
          </a:xfrm>
        </p:spPr>
        <p:txBody>
          <a:bodyPr/>
          <a:lstStyle/>
          <a:p>
            <a:r>
              <a:rPr lang="en-US" sz="3600" dirty="0"/>
              <a:t>802.1CF</a:t>
            </a:r>
            <a:r>
              <a:rPr lang="en-US" sz="3600" dirty="0" smtClean="0"/>
              <a:t> provides a kind of ‘Stage 2’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800" i="1" dirty="0" smtClean="0"/>
              <a:t>Network Specification </a:t>
            </a:r>
            <a:r>
              <a:rPr lang="en-US" sz="2800" i="1" dirty="0"/>
              <a:t>in 3 Stages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30190"/>
            <a:ext cx="8229600" cy="511381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For the specification of the Integrated Services Digital Network the ITU-T defined in its Rec. I.130 a sequential 3 stage process,.</a:t>
            </a:r>
          </a:p>
          <a:p>
            <a:r>
              <a:rPr lang="en-US" dirty="0"/>
              <a:t>This process is nowadays commonly used in most telecommunication network standardization </a:t>
            </a:r>
            <a:r>
              <a:rPr lang="en-US" dirty="0" smtClean="0"/>
              <a:t>activities.</a:t>
            </a:r>
          </a:p>
          <a:p>
            <a:endParaRPr lang="en-US" sz="2900" dirty="0" smtClean="0"/>
          </a:p>
          <a:p>
            <a:endParaRPr lang="en-US" sz="2900" dirty="0" smtClean="0"/>
          </a:p>
          <a:p>
            <a:endParaRPr lang="en-US" sz="29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Stage 2 specification provides a mapping of protocols to a functional network model, which facilitates easier evaluation.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4292" y="6219000"/>
            <a:ext cx="7783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More Information: </a:t>
            </a:r>
            <a:r>
              <a:rPr lang="en-US" dirty="0" smtClean="0">
                <a:latin typeface="+mn-lt"/>
              </a:rPr>
              <a:t> ETSI</a:t>
            </a:r>
            <a:r>
              <a:rPr lang="en-US" dirty="0">
                <a:latin typeface="+mn-lt"/>
              </a:rPr>
              <a:t>: </a:t>
            </a:r>
            <a:r>
              <a:rPr lang="en-US" i="1" dirty="0">
                <a:latin typeface="+mn-lt"/>
              </a:rPr>
              <a:t>Making Better Standards</a:t>
            </a:r>
          </a:p>
          <a:p>
            <a:pPr marL="0" lvl="1"/>
            <a:r>
              <a:rPr lang="en-US" dirty="0">
                <a:latin typeface="+mn-lt"/>
                <a:hlinkClick r:id="rId2"/>
              </a:rPr>
              <a:t>http://docbox.etsi.org/MTS/MTS/10-PromotionalMaterial/MBS-20111118/protocolStandards/stagedApproach.htm</a:t>
            </a:r>
            <a:endParaRPr lang="en-US" dirty="0">
              <a:latin typeface="+mn-lt"/>
            </a:endParaRPr>
          </a:p>
        </p:txBody>
      </p:sp>
      <p:pic>
        <p:nvPicPr>
          <p:cNvPr id="9" name="Picture 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" t="16585" r="34950" b="15273"/>
          <a:stretch/>
        </p:blipFill>
        <p:spPr bwMode="auto">
          <a:xfrm>
            <a:off x="808029" y="2529000"/>
            <a:ext cx="3420380" cy="310198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4351921" y="2664015"/>
            <a:ext cx="436053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‘External’ requirements from the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service/deployment perspective</a:t>
            </a:r>
          </a:p>
          <a:p>
            <a:r>
              <a:rPr lang="en-US" sz="2800" dirty="0">
                <a:latin typeface="+mn-lt"/>
              </a:rPr>
              <a:t> </a:t>
            </a:r>
          </a:p>
          <a:p>
            <a:r>
              <a:rPr lang="en-US" sz="2000" dirty="0">
                <a:latin typeface="+mn-lt"/>
              </a:rPr>
              <a:t>Develop a logical/functional model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for evaluation of those requirements;</a:t>
            </a:r>
          </a:p>
          <a:p>
            <a:r>
              <a:rPr lang="en-US" sz="2800" dirty="0">
                <a:latin typeface="+mn-lt"/>
              </a:rPr>
              <a:t> </a:t>
            </a:r>
          </a:p>
          <a:p>
            <a:r>
              <a:rPr lang="en-US" sz="2000" dirty="0">
                <a:latin typeface="+mn-lt"/>
              </a:rPr>
              <a:t>Available IEEE 802 specifications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of protocols and attributes.</a:t>
            </a:r>
          </a:p>
        </p:txBody>
      </p:sp>
      <p:sp>
        <p:nvSpPr>
          <p:cNvPr id="13" name="Down Arrow 12"/>
          <p:cNvSpPr/>
          <p:nvPr/>
        </p:nvSpPr>
        <p:spPr bwMode="auto">
          <a:xfrm flipV="1">
            <a:off x="5937074" y="4374000"/>
            <a:ext cx="577564" cy="315035"/>
          </a:xfrm>
          <a:prstGeom prst="downArrow">
            <a:avLst>
              <a:gd name="adj1" fmla="val 60926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Up-Down Arrow 13"/>
          <p:cNvSpPr/>
          <p:nvPr/>
        </p:nvSpPr>
        <p:spPr bwMode="auto">
          <a:xfrm>
            <a:off x="5908598" y="3345995"/>
            <a:ext cx="630070" cy="405045"/>
          </a:xfrm>
          <a:prstGeom prst="upDownArrow">
            <a:avLst>
              <a:gd name="adj1" fmla="val 55983"/>
              <a:gd name="adj2" fmla="val 3937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?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76545" y="3327277"/>
            <a:ext cx="8145905" cy="2934831"/>
            <a:chOff x="476545" y="3327277"/>
            <a:chExt cx="8145905" cy="2934831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904263" y="3512114"/>
              <a:ext cx="6660740" cy="108012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1" name="Up-Down Arrow 20"/>
            <p:cNvSpPr/>
            <p:nvPr/>
          </p:nvSpPr>
          <p:spPr bwMode="auto">
            <a:xfrm>
              <a:off x="5908598" y="3327277"/>
              <a:ext cx="630070" cy="1440000"/>
            </a:xfrm>
            <a:prstGeom prst="upDownArrow">
              <a:avLst>
                <a:gd name="adj1" fmla="val 60015"/>
                <a:gd name="adj2" fmla="val 29968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rPr>
                <a:t>?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76545" y="5587362"/>
              <a:ext cx="8145905" cy="67474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7860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362"/>
          </a:xfrm>
        </p:spPr>
        <p:txBody>
          <a:bodyPr/>
          <a:lstStyle/>
          <a:p>
            <a:r>
              <a:rPr lang="en-US" sz="3600" dirty="0"/>
              <a:t>802.1CF provides a kind of ‘Stage 2’</a:t>
            </a:r>
            <a:br>
              <a:rPr lang="en-US" sz="3600" dirty="0"/>
            </a:br>
            <a:r>
              <a:rPr lang="en-US" sz="2800" i="1" dirty="0"/>
              <a:t>Network </a:t>
            </a:r>
            <a:r>
              <a:rPr lang="en-US" sz="2800" i="1" dirty="0" smtClean="0"/>
              <a:t>Specification </a:t>
            </a:r>
            <a:r>
              <a:rPr lang="en-US" sz="2800" i="1" dirty="0"/>
              <a:t>in 3 Stages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30190"/>
            <a:ext cx="8229600" cy="529381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For the specification of the Integrated Services Digital Network the ITU-T defined in its Rec. I.130 a sequential 3 stage process,.</a:t>
            </a:r>
          </a:p>
          <a:p>
            <a:r>
              <a:rPr lang="en-US" dirty="0"/>
              <a:t>This process is nowadays commonly used in most telecommunication network standardization </a:t>
            </a:r>
            <a:r>
              <a:rPr lang="en-US" dirty="0" smtClean="0"/>
              <a:t>activities.</a:t>
            </a:r>
          </a:p>
          <a:p>
            <a:endParaRPr lang="en-US" sz="2900" dirty="0" smtClean="0"/>
          </a:p>
          <a:p>
            <a:endParaRPr lang="en-US" sz="2900" dirty="0" smtClean="0"/>
          </a:p>
          <a:p>
            <a:endParaRPr lang="en-US" sz="29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‘Stage 2’ specification would provide a mapping of the existing IEEE 802 protocols to a functional network model, which facilitates easier evaluation and better understanding of end-to-end behavior.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Picture 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" t="16585" r="34950" b="15273"/>
          <a:stretch/>
        </p:blipFill>
        <p:spPr bwMode="auto">
          <a:xfrm>
            <a:off x="808029" y="2529000"/>
            <a:ext cx="3420380" cy="310198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4351921" y="2664015"/>
            <a:ext cx="436053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‘External’ requirements from the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service/deployment perspective</a:t>
            </a:r>
          </a:p>
          <a:p>
            <a:r>
              <a:rPr lang="en-US" sz="2800" dirty="0">
                <a:latin typeface="+mn-lt"/>
              </a:rPr>
              <a:t> </a:t>
            </a:r>
          </a:p>
          <a:p>
            <a:r>
              <a:rPr lang="en-US" sz="2000" dirty="0">
                <a:latin typeface="+mn-lt"/>
              </a:rPr>
              <a:t>Develop a logical/functional model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for evaluation of those requirements;</a:t>
            </a:r>
          </a:p>
          <a:p>
            <a:r>
              <a:rPr lang="en-US" sz="2800" dirty="0">
                <a:latin typeface="+mn-lt"/>
              </a:rPr>
              <a:t> </a:t>
            </a:r>
          </a:p>
          <a:p>
            <a:r>
              <a:rPr lang="en-US" sz="2000" dirty="0">
                <a:latin typeface="+mn-lt"/>
              </a:rPr>
              <a:t>Available IEEE 802 specifications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of protocols and attributes.</a:t>
            </a:r>
          </a:p>
        </p:txBody>
      </p:sp>
      <p:sp>
        <p:nvSpPr>
          <p:cNvPr id="13" name="Down Arrow 12"/>
          <p:cNvSpPr/>
          <p:nvPr/>
        </p:nvSpPr>
        <p:spPr bwMode="auto">
          <a:xfrm flipV="1">
            <a:off x="5937074" y="4374000"/>
            <a:ext cx="577564" cy="315035"/>
          </a:xfrm>
          <a:prstGeom prst="downArrow">
            <a:avLst>
              <a:gd name="adj1" fmla="val 60926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Up-Down Arrow 13"/>
          <p:cNvSpPr/>
          <p:nvPr/>
        </p:nvSpPr>
        <p:spPr bwMode="auto">
          <a:xfrm>
            <a:off x="5908598" y="3345995"/>
            <a:ext cx="630070" cy="405045"/>
          </a:xfrm>
          <a:prstGeom prst="upDownArrow">
            <a:avLst>
              <a:gd name="adj1" fmla="val 55983"/>
              <a:gd name="adj2" fmla="val 3937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57860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Potential </a:t>
            </a:r>
            <a:r>
              <a:rPr lang="en-US" dirty="0" err="1"/>
              <a:t>ToC</a:t>
            </a:r>
            <a:r>
              <a:rPr lang="en-US" dirty="0"/>
              <a:t> of the proposed specification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9001"/>
            <a:ext cx="8229600" cy="5937276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Introduction and Scope</a:t>
            </a:r>
          </a:p>
          <a:p>
            <a:r>
              <a:rPr lang="en-US" dirty="0" smtClean="0"/>
              <a:t>Acronyms</a:t>
            </a:r>
            <a:r>
              <a:rPr lang="en-US" dirty="0"/>
              <a:t>, Definitions, and Conventions</a:t>
            </a:r>
          </a:p>
          <a:p>
            <a:r>
              <a:rPr lang="en-US" dirty="0"/>
              <a:t>References</a:t>
            </a:r>
          </a:p>
          <a:p>
            <a:r>
              <a:rPr lang="en-US" dirty="0"/>
              <a:t>Identifiers</a:t>
            </a:r>
          </a:p>
          <a:p>
            <a:r>
              <a:rPr lang="en-US" dirty="0" smtClean="0"/>
              <a:t>Tenets</a:t>
            </a:r>
            <a:endParaRPr lang="en-US" dirty="0"/>
          </a:p>
          <a:p>
            <a:r>
              <a:rPr lang="en-US" dirty="0"/>
              <a:t>Network Reference Model</a:t>
            </a:r>
          </a:p>
          <a:p>
            <a:pPr lvl="1"/>
            <a:r>
              <a:rPr lang="en-US" dirty="0"/>
              <a:t>Overview</a:t>
            </a:r>
          </a:p>
          <a:p>
            <a:pPr lvl="1"/>
            <a:r>
              <a:rPr lang="en-US" dirty="0"/>
              <a:t>Reference Points</a:t>
            </a:r>
          </a:p>
          <a:p>
            <a:pPr lvl="1"/>
            <a:r>
              <a:rPr lang="en-US" dirty="0"/>
              <a:t>Access Network </a:t>
            </a:r>
            <a:r>
              <a:rPr lang="en-US" dirty="0" smtClean="0"/>
              <a:t>Control Architecture</a:t>
            </a:r>
            <a:endParaRPr lang="en-US" dirty="0"/>
          </a:p>
          <a:p>
            <a:pPr lvl="2"/>
            <a:r>
              <a:rPr lang="en-US" dirty="0"/>
              <a:t>Multiple deployment </a:t>
            </a:r>
            <a:r>
              <a:rPr lang="en-US" dirty="0" smtClean="0"/>
              <a:t>scenarios</a:t>
            </a:r>
            <a:endParaRPr lang="en-US" dirty="0"/>
          </a:p>
          <a:p>
            <a:r>
              <a:rPr lang="en-US" dirty="0"/>
              <a:t>Functional Design and </a:t>
            </a:r>
            <a:r>
              <a:rPr lang="en-US" dirty="0" smtClean="0"/>
              <a:t>Decomposition</a:t>
            </a:r>
            <a:endParaRPr lang="en-US" dirty="0"/>
          </a:p>
          <a:p>
            <a:pPr lvl="1"/>
            <a:r>
              <a:rPr lang="en-US" dirty="0"/>
              <a:t>Network Discovery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Selection</a:t>
            </a:r>
          </a:p>
          <a:p>
            <a:pPr lvl="1"/>
            <a:r>
              <a:rPr lang="en-US" dirty="0" smtClean="0"/>
              <a:t>Association</a:t>
            </a:r>
            <a:endParaRPr lang="en-US" dirty="0"/>
          </a:p>
          <a:p>
            <a:pPr lvl="1"/>
            <a:r>
              <a:rPr lang="en-US" dirty="0"/>
              <a:t>Authentication</a:t>
            </a:r>
          </a:p>
          <a:p>
            <a:pPr lvl="1"/>
            <a:r>
              <a:rPr lang="en-US" dirty="0" err="1" smtClean="0"/>
              <a:t>Datapath</a:t>
            </a:r>
            <a:r>
              <a:rPr lang="en-US" dirty="0" smtClean="0"/>
              <a:t> </a:t>
            </a:r>
            <a:r>
              <a:rPr lang="en-US" dirty="0"/>
              <a:t>establishment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and policy control</a:t>
            </a:r>
          </a:p>
          <a:p>
            <a:pPr lvl="1"/>
            <a:r>
              <a:rPr lang="en-US" dirty="0" err="1" smtClean="0"/>
              <a:t>Datapath</a:t>
            </a:r>
            <a:r>
              <a:rPr lang="en-US" dirty="0" smtClean="0"/>
              <a:t> relocation</a:t>
            </a:r>
            <a:endParaRPr lang="en-US" dirty="0"/>
          </a:p>
          <a:p>
            <a:pPr lvl="1"/>
            <a:r>
              <a:rPr lang="en-US" dirty="0" err="1" smtClean="0"/>
              <a:t>Datapath</a:t>
            </a:r>
            <a:r>
              <a:rPr lang="en-US" dirty="0" smtClean="0"/>
              <a:t> teardown</a:t>
            </a:r>
          </a:p>
          <a:p>
            <a:pPr lvl="1"/>
            <a:r>
              <a:rPr lang="en-US" dirty="0" smtClean="0"/>
              <a:t>Disassociation</a:t>
            </a:r>
            <a:endParaRPr lang="en-US" dirty="0"/>
          </a:p>
          <a:p>
            <a:pPr lvl="1"/>
            <a:r>
              <a:rPr lang="en-US" dirty="0"/>
              <a:t>Accounting</a:t>
            </a:r>
          </a:p>
          <a:p>
            <a:pPr lvl="3"/>
            <a:endParaRPr lang="en-US" dirty="0"/>
          </a:p>
        </p:txBody>
      </p:sp>
      <p:pic>
        <p:nvPicPr>
          <p:cNvPr id="9" name="Picture 8" descr="omniran-nr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5447" y="2439000"/>
            <a:ext cx="3016553" cy="1260000"/>
          </a:xfrm>
          <a:prstGeom prst="rect">
            <a:avLst/>
          </a:prstGeom>
        </p:spPr>
      </p:pic>
      <p:pic>
        <p:nvPicPr>
          <p:cNvPr id="10" name="Picture 9" descr="omniran-function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7000" y="3835532"/>
            <a:ext cx="4185000" cy="2968468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4932000" y="378900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842000" y="243900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981280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 of ‘Tenets’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Statements in tenets should be available for each of the sections in the network reference model and functional description</a:t>
            </a:r>
          </a:p>
          <a:p>
            <a:pPr lvl="1"/>
            <a:r>
              <a:rPr lang="en-US"/>
              <a:t>Reflecting the underlying ideas behind the chosen solutions</a:t>
            </a:r>
          </a:p>
          <a:p>
            <a:pPr lvl="1"/>
            <a:r>
              <a:rPr lang="en-US"/>
              <a:t>Documenting the agreements in the group</a:t>
            </a:r>
          </a:p>
          <a:p>
            <a:pPr lvl="1"/>
            <a:r>
              <a:rPr lang="en-US"/>
              <a:t>Reverse mapping the technical solutions to functional requirements</a:t>
            </a:r>
          </a:p>
          <a:p>
            <a:r>
              <a:rPr lang="en-US"/>
              <a:t>An example of how the tenets may look like is provided in the accompanying text document:</a:t>
            </a:r>
          </a:p>
          <a:p>
            <a:pPr lvl="1"/>
            <a:r>
              <a:rPr lang="en-US">
                <a:hlinkClick r:id="rId2"/>
              </a:rPr>
              <a:t>https://mentor.ieee.org/omniran/dcn/14/omniran-14-0005-00-0000-examples-for-the-802-1cf-tenets.docx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46704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omniran_template.potx</Template>
  <TotalTime>41</TotalTime>
  <Words>624</Words>
  <Application>Microsoft Macintosh PowerPoint</Application>
  <PresentationFormat>On-screen Show (4:3)</PresentationFormat>
  <Paragraphs>103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omniran_template</vt:lpstr>
      <vt:lpstr>PowerPoint Presentation</vt:lpstr>
      <vt:lpstr>Thoughts about the ‘tenets’  in IEEE 802.1CF</vt:lpstr>
      <vt:lpstr>Definition of ‘tenets’</vt:lpstr>
      <vt:lpstr>802.1CF provides a kind of ‘Stage 2’ Network Specification in 3 Stages</vt:lpstr>
      <vt:lpstr>802.1CF provides a kind of ‘Stage 2’ Network Specification in 3 Stages</vt:lpstr>
      <vt:lpstr> Potential ToC of the proposed specification </vt:lpstr>
      <vt:lpstr>Content of ‘Tenets’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9</cp:revision>
  <cp:lastPrinted>1998-02-10T13:28:06Z</cp:lastPrinted>
  <dcterms:created xsi:type="dcterms:W3CDTF">2013-03-11T14:14:17Z</dcterms:created>
  <dcterms:modified xsi:type="dcterms:W3CDTF">2014-01-21T04:22:59Z</dcterms:modified>
</cp:coreProperties>
</file>