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62" r:id="rId2"/>
    <p:sldId id="373" r:id="rId3"/>
    <p:sldId id="330" r:id="rId4"/>
    <p:sldId id="361" r:id="rId5"/>
    <p:sldId id="371" r:id="rId6"/>
    <p:sldId id="374" r:id="rId7"/>
    <p:sldId id="372"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BEFF"/>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78" autoAdjust="0"/>
    <p:restoredTop sz="99233" autoAdjust="0"/>
  </p:normalViewPr>
  <p:slideViewPr>
    <p:cSldViewPr>
      <p:cViewPr varScale="1">
        <p:scale>
          <a:sx n="105" d="100"/>
          <a:sy n="105" d="100"/>
        </p:scale>
        <p:origin x="-5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gridSpacing cx="45000" cy="450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Layout1">
    <p:spTree>
      <p:nvGrpSpPr>
        <p:cNvPr id="1" name=""/>
        <p:cNvGrpSpPr/>
        <p:nvPr/>
      </p:nvGrpSpPr>
      <p:grpSpPr>
        <a:xfrm>
          <a:off x="0" y="0"/>
          <a:ext cx="0" cy="0"/>
          <a:chOff x="0" y="0"/>
          <a:chExt cx="0" cy="0"/>
        </a:xfrm>
      </p:grpSpPr>
      <p:sp>
        <p:nvSpPr>
          <p:cNvPr id="2" name="Titel 1"/>
          <p:cNvSpPr>
            <a:spLocks noGrp="1"/>
          </p:cNvSpPr>
          <p:nvPr>
            <p:ph type="title"/>
          </p:nvPr>
        </p:nvSpPr>
        <p:spPr>
          <a:xfrm>
            <a:off x="755576" y="116632"/>
            <a:ext cx="7416824" cy="936104"/>
          </a:xfrm>
          <a:prstGeom prst="rect">
            <a:avLst/>
          </a:prstGeom>
        </p:spPr>
        <p:txBody>
          <a:bodyPr/>
          <a:lstStyle>
            <a:lvl1pPr>
              <a:defRPr sz="4000"/>
            </a:lvl1pPr>
          </a:lstStyle>
          <a:p>
            <a:r>
              <a:rPr lang="de-DE" smtClean="0"/>
              <a:t>Titelmasterformat durch Klicken bearbeiten</a:t>
            </a:r>
            <a:endParaRPr lang="en-US" dirty="0"/>
          </a:p>
        </p:txBody>
      </p:sp>
      <p:sp>
        <p:nvSpPr>
          <p:cNvPr id="6" name="Textplatzhalter 2"/>
          <p:cNvSpPr>
            <a:spLocks noGrp="1"/>
          </p:cNvSpPr>
          <p:nvPr>
            <p:ph idx="1"/>
          </p:nvPr>
        </p:nvSpPr>
        <p:spPr bwMode="auto">
          <a:xfrm>
            <a:off x="457200" y="1340768"/>
            <a:ext cx="8229600" cy="4785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lvl1pPr>
            <a:lvl2pPr>
              <a:defRPr sz="1800"/>
            </a:lvl2pPr>
            <a:lvl3pPr>
              <a:defRPr sz="1800"/>
            </a:lvl3pPr>
            <a:lvl4pPr>
              <a:defRPr sz="1800"/>
            </a:lvl4pPr>
            <a:lvl5pPr>
              <a:defRPr sz="1800"/>
            </a:lvl5pPr>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dirty="0" smtClean="0"/>
          </a:p>
        </p:txBody>
      </p:sp>
      <p:sp>
        <p:nvSpPr>
          <p:cNvPr id="4" name="Datumsplatzhalter 3"/>
          <p:cNvSpPr>
            <a:spLocks noGrp="1"/>
          </p:cNvSpPr>
          <p:nvPr>
            <p:ph type="dt" sz="half" idx="10"/>
          </p:nvPr>
        </p:nvSpPr>
        <p:spPr>
          <a:xfrm>
            <a:off x="457200" y="6356350"/>
            <a:ext cx="946150" cy="365125"/>
          </a:xfrm>
          <a:prstGeom prst="rect">
            <a:avLst/>
          </a:prstGeom>
        </p:spPr>
        <p:txBody>
          <a:bodyPr/>
          <a:lstStyle>
            <a:lvl1pPr>
              <a:defRPr/>
            </a:lvl1pPr>
          </a:lstStyle>
          <a:p>
            <a:pPr>
              <a:defRPr/>
            </a:pPr>
            <a:r>
              <a:rPr lang="de-DE" smtClean="0"/>
              <a:t>May 2013</a:t>
            </a:r>
            <a:endParaRPr lang="de-DE"/>
          </a:p>
        </p:txBody>
      </p:sp>
      <p:sp>
        <p:nvSpPr>
          <p:cNvPr id="5" name="Fußzeilenplatzhalter 4"/>
          <p:cNvSpPr>
            <a:spLocks noGrp="1"/>
          </p:cNvSpPr>
          <p:nvPr>
            <p:ph type="ftr" sz="quarter" idx="11"/>
          </p:nvPr>
        </p:nvSpPr>
        <p:spPr>
          <a:xfrm>
            <a:off x="1476375" y="6356350"/>
            <a:ext cx="6551613" cy="365125"/>
          </a:xfrm>
          <a:prstGeom prst="rect">
            <a:avLst/>
          </a:prstGeom>
        </p:spPr>
        <p:txBody>
          <a:bodyPr/>
          <a:lstStyle>
            <a:lvl1pPr>
              <a:defRPr/>
            </a:lvl1pPr>
          </a:lstStyle>
          <a:p>
            <a:pPr>
              <a:defRPr/>
            </a:pPr>
            <a:r>
              <a:rPr lang="en-US" smtClean="0"/>
              <a:t>C-ITS standarisation, testing and procurement</a:t>
            </a:r>
            <a:endParaRPr lang="de-DE"/>
          </a:p>
        </p:txBody>
      </p:sp>
      <p:sp>
        <p:nvSpPr>
          <p:cNvPr id="7" name="Foliennummernplatzhalter 5"/>
          <p:cNvSpPr>
            <a:spLocks noGrp="1"/>
          </p:cNvSpPr>
          <p:nvPr>
            <p:ph type="sldNum" sz="quarter" idx="12"/>
          </p:nvPr>
        </p:nvSpPr>
        <p:spPr>
          <a:xfrm>
            <a:off x="8172450" y="6356350"/>
            <a:ext cx="514350" cy="365125"/>
          </a:xfrm>
          <a:prstGeom prst="rect">
            <a:avLst/>
          </a:prstGeom>
        </p:spPr>
        <p:txBody>
          <a:bodyPr/>
          <a:lstStyle>
            <a:lvl1pPr>
              <a:defRPr/>
            </a:lvl1pPr>
          </a:lstStyle>
          <a:p>
            <a:pPr>
              <a:defRPr/>
            </a:pPr>
            <a:fld id="{B2D2C280-8405-45C9-A6A0-82E3F6AE71DA}" type="slidenum">
              <a:rPr lang="de-DE"/>
              <a:pPr>
                <a:defRPr/>
              </a:pPr>
              <a:t>‹#›</a:t>
            </a:fld>
            <a:endParaRPr lang="de-DE"/>
          </a:p>
        </p:txBody>
      </p:sp>
    </p:spTree>
    <p:extLst>
      <p:ext uri="{BB962C8B-B14F-4D97-AF65-F5344CB8AC3E}">
        <p14:creationId xmlns:p14="http://schemas.microsoft.com/office/powerpoint/2010/main" val="112303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
        <p:nvSpPr>
          <p:cNvPr id="4" name="Rectangle 3"/>
          <p:cNvSpPr/>
          <p:nvPr userDrawn="1"/>
        </p:nvSpPr>
        <p:spPr>
          <a:xfrm>
            <a:off x="6794307" y="76200"/>
            <a:ext cx="2121093" cy="307777"/>
          </a:xfrm>
          <a:prstGeom prst="rect">
            <a:avLst/>
          </a:prstGeom>
        </p:spPr>
        <p:txBody>
          <a:bodyPr wrap="none">
            <a:spAutoFit/>
          </a:bodyPr>
          <a:lstStyle/>
          <a:p>
            <a:pPr algn="r"/>
            <a:r>
              <a:rPr lang="en-US" sz="1400" b="1" dirty="0" smtClean="0"/>
              <a:t>omniran-13-0099-01-ecsg</a:t>
            </a:r>
            <a:endParaRPr lang="en-US" sz="14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oleObject" Target="../embeddings/oleObject1.bin"/><Relationship Id="rId5" Type="http://schemas.openxmlformats.org/officeDocument/2006/relationships/image" Target="../media/image6.wmf"/><Relationship Id="rId6" Type="http://schemas.openxmlformats.org/officeDocument/2006/relationships/image" Target="../media/image8.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cbox.etsi.org/MTS/MTS/10-PromotionalMaterial/MBS-20111118/protocolStandards/stagedApproach.htm" TargetMode="External"/><Relationship Id="rId3" Type="http://schemas.openxmlformats.org/officeDocument/2006/relationships/image" Target="../media/image9.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23999"/>
            <a:ext cx="7772400" cy="1476451"/>
          </a:xfrm>
        </p:spPr>
        <p:txBody>
          <a:bodyPr/>
          <a:lstStyle/>
          <a:p>
            <a:r>
              <a:rPr lang="en-US" sz="3600" dirty="0" smtClean="0"/>
              <a:t> Brief Introduction to </a:t>
            </a:r>
            <a:br>
              <a:rPr lang="en-US" sz="3600" dirty="0" smtClean="0"/>
            </a:br>
            <a:r>
              <a:rPr lang="en-US" sz="3600" dirty="0" smtClean="0"/>
              <a:t>OmniRAN P802.1CF</a:t>
            </a:r>
            <a:endParaRPr lang="en-US" sz="3600" dirty="0"/>
          </a:p>
        </p:txBody>
      </p:sp>
      <p:sp>
        <p:nvSpPr>
          <p:cNvPr id="3" name="Subtitle 2"/>
          <p:cNvSpPr>
            <a:spLocks noGrp="1"/>
          </p:cNvSpPr>
          <p:nvPr>
            <p:ph type="subTitle" idx="1"/>
          </p:nvPr>
        </p:nvSpPr>
        <p:spPr/>
        <p:txBody>
          <a:bodyPr/>
          <a:lstStyle/>
          <a:p>
            <a:r>
              <a:rPr lang="en-US" dirty="0" smtClean="0"/>
              <a:t>2014-01-21</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There is Evidence to consider Commonalities of IEEE 802 Access Networks</a:t>
            </a:r>
            <a:endParaRPr lang="en-US" dirty="0"/>
          </a:p>
        </p:txBody>
      </p:sp>
      <p:sp>
        <p:nvSpPr>
          <p:cNvPr id="3" name="Content Placeholder 2"/>
          <p:cNvSpPr>
            <a:spLocks noGrp="1"/>
          </p:cNvSpPr>
          <p:nvPr>
            <p:ph idx="1"/>
          </p:nvPr>
        </p:nvSpPr>
        <p:spPr>
          <a:xfrm>
            <a:off x="457200" y="1539000"/>
            <a:ext cx="8229600" cy="5085000"/>
          </a:xfrm>
        </p:spPr>
        <p:txBody>
          <a:bodyPr>
            <a:normAutofit fontScale="70000" lnSpcReduction="20000"/>
          </a:bodyPr>
          <a:lstStyle/>
          <a:p>
            <a:r>
              <a:rPr lang="en-US" dirty="0" smtClean="0"/>
              <a:t>More (huge) networks are coming</a:t>
            </a:r>
            <a:br>
              <a:rPr lang="en-US" dirty="0" smtClean="0"/>
            </a:br>
            <a:r>
              <a:rPr lang="en-US" dirty="0" smtClean="0"/>
              <a:t>up by everything gets connected</a:t>
            </a:r>
          </a:p>
          <a:p>
            <a:pPr lvl="1"/>
            <a:r>
              <a:rPr lang="en-US" sz="2600" dirty="0" smtClean="0"/>
              <a:t>e.g. </a:t>
            </a:r>
            <a:r>
              <a:rPr lang="en-US" sz="2600" dirty="0" err="1" smtClean="0"/>
              <a:t>SmartGrid</a:t>
            </a:r>
            <a:r>
              <a:rPr lang="en-US" sz="2600" dirty="0" smtClean="0"/>
              <a:t>, ITS, </a:t>
            </a:r>
            <a:r>
              <a:rPr lang="en-US" sz="2600" dirty="0" err="1" smtClean="0"/>
              <a:t>IoT</a:t>
            </a:r>
            <a:r>
              <a:rPr lang="en-US" sz="2600" dirty="0" smtClean="0"/>
              <a:t>, …</a:t>
            </a:r>
          </a:p>
          <a:p>
            <a:r>
              <a:rPr lang="en-US" dirty="0" smtClean="0"/>
              <a:t>New markets for </a:t>
            </a:r>
            <a:br>
              <a:rPr lang="en-US" dirty="0" smtClean="0"/>
            </a:br>
            <a:r>
              <a:rPr lang="en-US" dirty="0" smtClean="0"/>
              <a:t>IEEE 802 access technologies</a:t>
            </a:r>
          </a:p>
          <a:p>
            <a:pPr lvl="1"/>
            <a:r>
              <a:rPr lang="en-US" sz="2600" dirty="0" smtClean="0"/>
              <a:t>e.g. factory automation, in-car communication, home automation, …</a:t>
            </a:r>
          </a:p>
          <a:p>
            <a:r>
              <a:rPr lang="en-US" dirty="0" smtClean="0"/>
              <a:t>IEEE 802 access is becoming more heterogeneous</a:t>
            </a:r>
          </a:p>
          <a:p>
            <a:pPr lvl="1"/>
            <a:r>
              <a:rPr lang="en-US" dirty="0" smtClean="0"/>
              <a:t>multiple network interfaces</a:t>
            </a:r>
          </a:p>
          <a:p>
            <a:pPr lvl="2"/>
            <a:r>
              <a:rPr lang="en-US" sz="2300" dirty="0" smtClean="0"/>
              <a:t>e.g. IEEE 802.3, IEEE 802.11, IEEE 802.15… </a:t>
            </a:r>
          </a:p>
          <a:p>
            <a:pPr lvl="1"/>
            <a:r>
              <a:rPr lang="en-US" dirty="0" smtClean="0"/>
              <a:t>multiple access network topologies</a:t>
            </a:r>
          </a:p>
          <a:p>
            <a:pPr lvl="2"/>
            <a:r>
              <a:rPr lang="en-US" sz="2300" dirty="0" smtClean="0"/>
              <a:t>e.g. IEEE802.11 in residential, corporate and public</a:t>
            </a:r>
          </a:p>
          <a:p>
            <a:pPr lvl="2"/>
            <a:endParaRPr lang="en-US" sz="2300" dirty="0" smtClean="0"/>
          </a:p>
          <a:p>
            <a:pPr lvl="4"/>
            <a:endParaRPr lang="en-US" dirty="0" smtClean="0"/>
          </a:p>
          <a:p>
            <a:pPr lvl="4"/>
            <a:endParaRPr lang="en-US" dirty="0" smtClean="0"/>
          </a:p>
          <a:p>
            <a:pPr lvl="1"/>
            <a:r>
              <a:rPr lang="en-US" dirty="0" smtClean="0"/>
              <a:t>multiple network subscriptions</a:t>
            </a:r>
          </a:p>
          <a:p>
            <a:pPr lvl="2"/>
            <a:r>
              <a:rPr lang="en-US" sz="2300" dirty="0" smtClean="0"/>
              <a:t>e.g. multiple subscriptions for same interface</a:t>
            </a:r>
          </a:p>
          <a:p>
            <a:r>
              <a:rPr lang="en-US" dirty="0" smtClean="0"/>
              <a:t>New emerging techniques, like SDN and virtualization</a:t>
            </a:r>
          </a:p>
          <a:p>
            <a:pPr lvl="2"/>
            <a:endParaRPr lang="en-US" dirty="0" smtClean="0"/>
          </a:p>
          <a:p>
            <a:endParaRPr lang="en-US" dirty="0"/>
          </a:p>
        </p:txBody>
      </p:sp>
      <p:pic>
        <p:nvPicPr>
          <p:cNvPr id="5" name="Picture 4" descr="olwi2-publicWiFi.png"/>
          <p:cNvPicPr>
            <a:picLocks noChangeAspect="1"/>
          </p:cNvPicPr>
          <p:nvPr/>
        </p:nvPicPr>
        <p:blipFill>
          <a:blip r:embed="rId2"/>
          <a:stretch>
            <a:fillRect/>
          </a:stretch>
        </p:blipFill>
        <p:spPr>
          <a:xfrm>
            <a:off x="5562000" y="5094000"/>
            <a:ext cx="2598752" cy="630000"/>
          </a:xfrm>
          <a:prstGeom prst="rect">
            <a:avLst/>
          </a:prstGeom>
        </p:spPr>
      </p:pic>
      <p:pic>
        <p:nvPicPr>
          <p:cNvPr id="6" name="Picture 5" descr="olwi2-residentialWiFi.png"/>
          <p:cNvPicPr>
            <a:picLocks noChangeAspect="1"/>
          </p:cNvPicPr>
          <p:nvPr/>
        </p:nvPicPr>
        <p:blipFill>
          <a:blip r:embed="rId3"/>
          <a:stretch>
            <a:fillRect/>
          </a:stretch>
        </p:blipFill>
        <p:spPr>
          <a:xfrm>
            <a:off x="1287000" y="4824000"/>
            <a:ext cx="2561353" cy="585000"/>
          </a:xfrm>
          <a:prstGeom prst="rect">
            <a:avLst/>
          </a:prstGeom>
        </p:spPr>
      </p:pic>
      <p:pic>
        <p:nvPicPr>
          <p:cNvPr id="4" name="Picture 3" descr="olwi2-corporateWiFi.png"/>
          <p:cNvPicPr>
            <a:picLocks noChangeAspect="1"/>
          </p:cNvPicPr>
          <p:nvPr/>
        </p:nvPicPr>
        <p:blipFill>
          <a:blip r:embed="rId4"/>
          <a:stretch>
            <a:fillRect/>
          </a:stretch>
        </p:blipFill>
        <p:spPr>
          <a:xfrm>
            <a:off x="3807000" y="4689000"/>
            <a:ext cx="2502000" cy="580062"/>
          </a:xfrm>
          <a:prstGeom prst="rect">
            <a:avLst/>
          </a:prstGeom>
        </p:spPr>
      </p:pic>
      <p:pic>
        <p:nvPicPr>
          <p:cNvPr id="72" name="Picture 71" descr="omniran-iot.png"/>
          <p:cNvPicPr>
            <a:picLocks noChangeAspect="1"/>
          </p:cNvPicPr>
          <p:nvPr/>
        </p:nvPicPr>
        <p:blipFill>
          <a:blip r:embed="rId5"/>
          <a:stretch>
            <a:fillRect/>
          </a:stretch>
        </p:blipFill>
        <p:spPr>
          <a:xfrm>
            <a:off x="5112000" y="1392970"/>
            <a:ext cx="3690000" cy="1633278"/>
          </a:xfrm>
          <a:prstGeom prst="rect">
            <a:avLst/>
          </a:prstGeom>
        </p:spPr>
      </p:pic>
      <p:pic>
        <p:nvPicPr>
          <p:cNvPr id="75" name="Picture 74" descr="omniran-multiradio.png"/>
          <p:cNvPicPr>
            <a:picLocks noChangeAspect="1"/>
          </p:cNvPicPr>
          <p:nvPr/>
        </p:nvPicPr>
        <p:blipFill>
          <a:blip r:embed="rId6"/>
          <a:stretch>
            <a:fillRect/>
          </a:stretch>
        </p:blipFill>
        <p:spPr>
          <a:xfrm>
            <a:off x="6957000" y="3457653"/>
            <a:ext cx="1650096" cy="139757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97000" y="274638"/>
            <a:ext cx="8685000" cy="1143000"/>
          </a:xfrm>
        </p:spPr>
        <p:txBody>
          <a:bodyPr/>
          <a:lstStyle/>
          <a:p>
            <a:r>
              <a:rPr lang="en-US" dirty="0" smtClean="0"/>
              <a:t>Gap Analysis to define the standardization needs for a common IEEE 802 access network</a:t>
            </a:r>
            <a:endParaRPr lang="en-US" dirty="0"/>
          </a:p>
        </p:txBody>
      </p:sp>
      <p:sp>
        <p:nvSpPr>
          <p:cNvPr id="5" name="Content Placeholder 4"/>
          <p:cNvSpPr>
            <a:spLocks noGrp="1"/>
          </p:cNvSpPr>
          <p:nvPr>
            <p:ph idx="1"/>
          </p:nvPr>
        </p:nvSpPr>
        <p:spPr>
          <a:xfrm>
            <a:off x="457200" y="1449000"/>
            <a:ext cx="8229600" cy="5175000"/>
          </a:xfrm>
        </p:spPr>
        <p:txBody>
          <a:bodyPr>
            <a:normAutofit fontScale="55000" lnSpcReduction="20000"/>
          </a:bodyPr>
          <a:lstStyle/>
          <a:p>
            <a:r>
              <a:rPr lang="en-US" dirty="0"/>
              <a:t>Defining a simplistic network reference model, </a:t>
            </a:r>
            <a:br>
              <a:rPr lang="en-US" dirty="0"/>
            </a:br>
            <a:r>
              <a:rPr lang="en-US" dirty="0"/>
              <a:t/>
            </a:r>
            <a:br>
              <a:rPr lang="en-US" dirty="0"/>
            </a:br>
            <a:r>
              <a:rPr lang="en-US" dirty="0"/>
              <a:t/>
            </a:r>
            <a:br>
              <a:rPr lang="en-US" dirty="0"/>
            </a:br>
            <a:endParaRPr lang="en-US" dirty="0"/>
          </a:p>
          <a:p>
            <a:pPr>
              <a:buNone/>
            </a:pPr>
            <a:r>
              <a:rPr lang="en-US" dirty="0"/>
              <a:t/>
            </a:r>
            <a:br>
              <a:rPr lang="en-US" dirty="0"/>
            </a:br>
            <a:r>
              <a:rPr lang="en-US" dirty="0"/>
              <a:t/>
            </a:r>
            <a:br>
              <a:rPr lang="en-US" dirty="0"/>
            </a:br>
            <a:r>
              <a:rPr lang="en-US" dirty="0"/>
              <a:t>a couple of use cases were investigated:</a:t>
            </a:r>
            <a:endParaRPr lang="en-US" dirty="0" smtClean="0"/>
          </a:p>
          <a:p>
            <a:pPr lvl="1"/>
            <a:r>
              <a:rPr lang="en-US" dirty="0" smtClean="0"/>
              <a:t>3GPP Trusted WLAN Access to EPC </a:t>
            </a:r>
          </a:p>
          <a:p>
            <a:pPr lvl="2"/>
            <a:r>
              <a:rPr lang="en-US" dirty="0"/>
              <a:t>TS 23.402 V11.6.0 (2013-03)</a:t>
            </a:r>
          </a:p>
          <a:p>
            <a:pPr lvl="1"/>
            <a:r>
              <a:rPr lang="en-US" dirty="0" err="1" smtClean="0"/>
              <a:t>ZigBee</a:t>
            </a:r>
            <a:r>
              <a:rPr lang="en-US" dirty="0" smtClean="0"/>
              <a:t> SEP2 Smart Grid Use Case </a:t>
            </a:r>
          </a:p>
          <a:p>
            <a:pPr lvl="2"/>
            <a:r>
              <a:rPr lang="hu-HU" dirty="0"/>
              <a:t>ZigBee docs-09-5449-33-0zse</a:t>
            </a:r>
            <a:endParaRPr lang="en-US" dirty="0" smtClean="0"/>
          </a:p>
          <a:p>
            <a:pPr lvl="1"/>
            <a:r>
              <a:rPr lang="en-US" dirty="0" smtClean="0"/>
              <a:t>SDN-based OmniRAN Use Case</a:t>
            </a:r>
          </a:p>
          <a:p>
            <a:r>
              <a:rPr lang="en-US" dirty="0"/>
              <a:t>Initial investigations show missing functionalities in some IEEE 802 specifications regards the investigated use cases.</a:t>
            </a:r>
          </a:p>
          <a:p>
            <a:pPr lvl="1"/>
            <a:r>
              <a:rPr lang="en-US" dirty="0"/>
              <a:t>Sharing of findings in progress with the related working group and investigations will continue directly together with working groups.</a:t>
            </a:r>
          </a:p>
          <a:p>
            <a:r>
              <a:rPr lang="en-US" dirty="0"/>
              <a:t>Main issue was, that it was less than obvious how the pieces of IEEE 802 are fitting together</a:t>
            </a:r>
          </a:p>
          <a:p>
            <a:pPr lvl="1"/>
            <a:r>
              <a:rPr lang="en-US" dirty="0"/>
              <a:t>There is need for better documentation how IEEE 802 protocols work together to create access networks for particular deployments</a:t>
            </a:r>
          </a:p>
          <a:p>
            <a:pPr lvl="1"/>
            <a:r>
              <a:rPr lang="en-US" dirty="0" smtClean="0"/>
              <a:t>There is no consistent way how IEEE 802 handles the IEEE 802 information elements going over IP protocols (external control interfaces)</a:t>
            </a:r>
          </a:p>
        </p:txBody>
      </p:sp>
      <p:grpSp>
        <p:nvGrpSpPr>
          <p:cNvPr id="2" name="Group 1"/>
          <p:cNvGrpSpPr/>
          <p:nvPr/>
        </p:nvGrpSpPr>
        <p:grpSpPr>
          <a:xfrm>
            <a:off x="909600" y="1733350"/>
            <a:ext cx="5597400" cy="999536"/>
            <a:chOff x="909600" y="1494000"/>
            <a:chExt cx="5867400" cy="1047750"/>
          </a:xfrm>
        </p:grpSpPr>
        <p:grpSp>
          <p:nvGrpSpPr>
            <p:cNvPr id="6" name="Group 123"/>
            <p:cNvGrpSpPr/>
            <p:nvPr/>
          </p:nvGrpSpPr>
          <p:grpSpPr>
            <a:xfrm>
              <a:off x="2652675" y="1551150"/>
              <a:ext cx="1000125" cy="990600"/>
              <a:chOff x="7315200" y="3886200"/>
              <a:chExt cx="1000125" cy="990600"/>
            </a:xfrm>
          </p:grpSpPr>
          <p:sp>
            <p:nvSpPr>
              <p:cNvPr id="7" name="AutoShape 154"/>
              <p:cNvSpPr>
                <a:spLocks noChangeArrowheads="1"/>
              </p:cNvSpPr>
              <p:nvPr/>
            </p:nvSpPr>
            <p:spPr bwMode="auto">
              <a:xfrm>
                <a:off x="7315200" y="3886200"/>
                <a:ext cx="1000125" cy="990600"/>
              </a:xfrm>
              <a:prstGeom prst="flowChartAlternateProcess">
                <a:avLst/>
              </a:prstGeom>
              <a:solidFill>
                <a:srgbClr val="A7E8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grpSp>
            <p:nvGrpSpPr>
              <p:cNvPr id="8" name="Group 158"/>
              <p:cNvGrpSpPr>
                <a:grpSpLocks noChangeAspect="1"/>
              </p:cNvGrpSpPr>
              <p:nvPr/>
            </p:nvGrpSpPr>
            <p:grpSpPr bwMode="auto">
              <a:xfrm flipH="1">
                <a:off x="7696199" y="4259473"/>
                <a:ext cx="411161" cy="494972"/>
                <a:chOff x="5" y="2480"/>
                <a:chExt cx="237" cy="430"/>
              </a:xfrm>
            </p:grpSpPr>
            <p:grpSp>
              <p:nvGrpSpPr>
                <p:cNvPr id="10" name="Group 159"/>
                <p:cNvGrpSpPr>
                  <a:grpSpLocks noChangeAspect="1"/>
                </p:cNvGrpSpPr>
                <p:nvPr/>
              </p:nvGrpSpPr>
              <p:grpSpPr bwMode="auto">
                <a:xfrm>
                  <a:off x="5" y="2521"/>
                  <a:ext cx="145" cy="389"/>
                  <a:chOff x="5" y="2521"/>
                  <a:chExt cx="145" cy="389"/>
                </a:xfrm>
              </p:grpSpPr>
              <p:grpSp>
                <p:nvGrpSpPr>
                  <p:cNvPr id="14" name="Group 160"/>
                  <p:cNvGrpSpPr>
                    <a:grpSpLocks noChangeAspect="1"/>
                  </p:cNvGrpSpPr>
                  <p:nvPr/>
                </p:nvGrpSpPr>
                <p:grpSpPr bwMode="auto">
                  <a:xfrm>
                    <a:off x="7" y="2654"/>
                    <a:ext cx="143" cy="256"/>
                    <a:chOff x="7" y="2654"/>
                    <a:chExt cx="143" cy="256"/>
                  </a:xfrm>
                </p:grpSpPr>
                <p:grpSp>
                  <p:nvGrpSpPr>
                    <p:cNvPr id="22" name="Group 161"/>
                    <p:cNvGrpSpPr>
                      <a:grpSpLocks noChangeAspect="1"/>
                    </p:cNvGrpSpPr>
                    <p:nvPr/>
                  </p:nvGrpSpPr>
                  <p:grpSpPr bwMode="auto">
                    <a:xfrm>
                      <a:off x="7" y="2661"/>
                      <a:ext cx="93" cy="247"/>
                      <a:chOff x="7" y="2661"/>
                      <a:chExt cx="93" cy="247"/>
                    </a:xfrm>
                  </p:grpSpPr>
                  <p:sp>
                    <p:nvSpPr>
                      <p:cNvPr id="30" name="Line 162"/>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1" name="Line 163"/>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2" name="Line 164"/>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3" name="Line 165"/>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4" name="Line 166"/>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5" name="Line 167"/>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36" name="Line 168"/>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23" name="Line 169"/>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4" name="Line 170"/>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5" name="Line 171"/>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6" name="Line 172"/>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7" name="Line 173"/>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8" name="Line 174"/>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29" name="Line 175"/>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grpSp>
                <p:nvGrpSpPr>
                  <p:cNvPr id="15" name="Group 176"/>
                  <p:cNvGrpSpPr>
                    <a:grpSpLocks noChangeAspect="1"/>
                  </p:cNvGrpSpPr>
                  <p:nvPr/>
                </p:nvGrpSpPr>
                <p:grpSpPr bwMode="auto">
                  <a:xfrm>
                    <a:off x="5" y="2533"/>
                    <a:ext cx="141" cy="374"/>
                    <a:chOff x="5" y="2533"/>
                    <a:chExt cx="141" cy="374"/>
                  </a:xfrm>
                </p:grpSpPr>
                <p:sp>
                  <p:nvSpPr>
                    <p:cNvPr id="17" name="Line 177"/>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8" name="Line 178"/>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19" name="Line 179"/>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0" name="Line 180"/>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sp>
                  <p:nvSpPr>
                    <p:cNvPr id="21" name="Line 181"/>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600" b="1">
                        <a:latin typeface="Arial" pitchFamily="34" charset="0"/>
                        <a:cs typeface="Arial" pitchFamily="34" charset="0"/>
                      </a:endParaRPr>
                    </a:p>
                  </p:txBody>
                </p:sp>
              </p:grpSp>
              <p:sp>
                <p:nvSpPr>
                  <p:cNvPr id="16" name="Oval 182"/>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600" b="1">
                      <a:latin typeface="Arial" pitchFamily="34" charset="0"/>
                      <a:cs typeface="Arial" pitchFamily="34" charset="0"/>
                    </a:endParaRPr>
                  </a:p>
                </p:txBody>
              </p:sp>
            </p:grpSp>
            <p:sp>
              <p:nvSpPr>
                <p:cNvPr id="11" name="Arc 183"/>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2" name="Arc 184"/>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sp>
              <p:nvSpPr>
                <p:cNvPr id="13" name="Arc 185"/>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600" b="1">
                    <a:latin typeface="Arial" pitchFamily="34" charset="0"/>
                    <a:cs typeface="Arial" pitchFamily="34" charset="0"/>
                  </a:endParaRPr>
                </a:p>
              </p:txBody>
            </p:sp>
          </p:grpSp>
          <p:sp>
            <p:nvSpPr>
              <p:cNvPr id="9" name="Rectangle 187"/>
              <p:cNvSpPr>
                <a:spLocks noChangeArrowheads="1"/>
              </p:cNvSpPr>
              <p:nvPr/>
            </p:nvSpPr>
            <p:spPr bwMode="auto">
              <a:xfrm>
                <a:off x="7373937" y="3962400"/>
                <a:ext cx="863600" cy="838200"/>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Access</a:t>
                </a:r>
                <a:endParaRPr lang="en-US" sz="1600" b="1" dirty="0">
                  <a:latin typeface="Arial" pitchFamily="34" charset="0"/>
                  <a:cs typeface="Arial" pitchFamily="34" charset="0"/>
                </a:endParaRPr>
              </a:p>
            </p:txBody>
          </p:sp>
        </p:grpSp>
        <p:grpSp>
          <p:nvGrpSpPr>
            <p:cNvPr id="37" name="Group 122"/>
            <p:cNvGrpSpPr/>
            <p:nvPr/>
          </p:nvGrpSpPr>
          <p:grpSpPr>
            <a:xfrm>
              <a:off x="4414800" y="1551150"/>
              <a:ext cx="990600" cy="990600"/>
              <a:chOff x="7315200" y="2819400"/>
              <a:chExt cx="990600" cy="990600"/>
            </a:xfrm>
          </p:grpSpPr>
          <p:sp>
            <p:nvSpPr>
              <p:cNvPr id="38" name="AutoShape 154"/>
              <p:cNvSpPr>
                <a:spLocks noChangeArrowheads="1"/>
              </p:cNvSpPr>
              <p:nvPr/>
            </p:nvSpPr>
            <p:spPr bwMode="auto">
              <a:xfrm>
                <a:off x="7315200" y="2819400"/>
                <a:ext cx="990600" cy="990600"/>
              </a:xfrm>
              <a:prstGeom prst="flowChartAlternateProcess">
                <a:avLst/>
              </a:prstGeom>
              <a:solidFill>
                <a:srgbClr val="8BB2FF"/>
              </a:solidFill>
              <a:ln w="9525">
                <a:noFill/>
                <a:miter lim="800000"/>
                <a:headEnd/>
                <a:tailEnd/>
              </a:ln>
              <a:effectLst/>
            </p:spPr>
            <p:txBody>
              <a:bodyPr wrap="none" lIns="0" tIns="0" anchor="ctr"/>
              <a:lstStyle/>
              <a:p>
                <a:endParaRPr lang="en-US" sz="1600" b="1">
                  <a:latin typeface="Arial" pitchFamily="34" charset="0"/>
                  <a:cs typeface="Arial" pitchFamily="34" charset="0"/>
                </a:endParaRPr>
              </a:p>
            </p:txBody>
          </p:sp>
          <p:pic>
            <p:nvPicPr>
              <p:cNvPr id="39" name="Picture 157"/>
              <p:cNvPicPr>
                <a:picLocks noChangeArrowheads="1"/>
              </p:cNvPicPr>
              <p:nvPr/>
            </p:nvPicPr>
            <p:blipFill>
              <a:blip r:embed="rId3"/>
              <a:srcRect/>
              <a:stretch>
                <a:fillRect/>
              </a:stretch>
            </p:blipFill>
            <p:spPr bwMode="auto">
              <a:xfrm>
                <a:off x="7648575" y="3509962"/>
                <a:ext cx="352425" cy="223838"/>
              </a:xfrm>
              <a:prstGeom prst="rect">
                <a:avLst/>
              </a:prstGeom>
              <a:noFill/>
              <a:ln w="12700">
                <a:noFill/>
                <a:miter lim="800000"/>
                <a:headEnd/>
                <a:tailEnd/>
              </a:ln>
              <a:effectLst/>
            </p:spPr>
          </p:pic>
          <p:sp>
            <p:nvSpPr>
              <p:cNvPr id="40" name="Rectangle 188"/>
              <p:cNvSpPr>
                <a:spLocks noChangeArrowheads="1"/>
              </p:cNvSpPr>
              <p:nvPr/>
            </p:nvSpPr>
            <p:spPr bwMode="auto">
              <a:xfrm>
                <a:off x="7373937" y="2867025"/>
                <a:ext cx="855663" cy="866775"/>
              </a:xfrm>
              <a:prstGeom prst="rect">
                <a:avLst/>
              </a:prstGeom>
              <a:noFill/>
              <a:ln w="9525">
                <a:noFill/>
                <a:miter lim="800000"/>
                <a:headEnd/>
                <a:tailEnd/>
              </a:ln>
              <a:effectLst/>
            </p:spPr>
            <p:txBody>
              <a:bodyPr wrap="none" lIns="0" tIns="0" rIns="0" bIns="0" anchorCtr="1"/>
              <a:lstStyle/>
              <a:p>
                <a:pPr algn="ctr" eaLnBrk="0" hangingPunct="0">
                  <a:lnSpc>
                    <a:spcPct val="90000"/>
                  </a:lnSpc>
                  <a:spcBef>
                    <a:spcPct val="0"/>
                  </a:spcBef>
                </a:pPr>
                <a:r>
                  <a:rPr lang="de-DE" sz="1600" b="1" dirty="0" smtClean="0">
                    <a:latin typeface="Arial" pitchFamily="34" charset="0"/>
                    <a:cs typeface="Arial" pitchFamily="34" charset="0"/>
                  </a:rPr>
                  <a:t>Ctrl</a:t>
                </a:r>
                <a:endParaRPr lang="en-US" sz="1600" b="1" dirty="0">
                  <a:latin typeface="Arial" pitchFamily="34" charset="0"/>
                  <a:cs typeface="Arial" pitchFamily="34" charset="0"/>
                </a:endParaRPr>
              </a:p>
            </p:txBody>
          </p:sp>
          <p:grpSp>
            <p:nvGrpSpPr>
              <p:cNvPr id="41" name="Group 107"/>
              <p:cNvGrpSpPr/>
              <p:nvPr/>
            </p:nvGrpSpPr>
            <p:grpSpPr>
              <a:xfrm>
                <a:off x="7520910" y="3095706"/>
                <a:ext cx="532437" cy="381000"/>
                <a:chOff x="7481888" y="3079208"/>
                <a:chExt cx="595312" cy="425992"/>
              </a:xfrm>
            </p:grpSpPr>
            <p:sp>
              <p:nvSpPr>
                <p:cNvPr id="42" name="Freeform 14"/>
                <p:cNvSpPr>
                  <a:spLocks/>
                </p:cNvSpPr>
                <p:nvPr/>
              </p:nvSpPr>
              <p:spPr bwMode="auto">
                <a:xfrm>
                  <a:off x="7641802" y="3429946"/>
                  <a:ext cx="327892" cy="75254"/>
                </a:xfrm>
                <a:custGeom>
                  <a:avLst/>
                  <a:gdLst/>
                  <a:ahLst/>
                  <a:cxnLst>
                    <a:cxn ang="0">
                      <a:pos x="0" y="0"/>
                    </a:cxn>
                    <a:cxn ang="0">
                      <a:pos x="0" y="90"/>
                    </a:cxn>
                    <a:cxn ang="0">
                      <a:pos x="499" y="90"/>
                    </a:cxn>
                    <a:cxn ang="0">
                      <a:pos x="499" y="0"/>
                    </a:cxn>
                  </a:cxnLst>
                  <a:rect l="0" t="0" r="r" b="b"/>
                  <a:pathLst>
                    <a:path w="499" h="90">
                      <a:moveTo>
                        <a:pt x="0" y="0"/>
                      </a:moveTo>
                      <a:lnTo>
                        <a:pt x="0" y="90"/>
                      </a:lnTo>
                      <a:lnTo>
                        <a:pt x="499" y="90"/>
                      </a:lnTo>
                      <a:lnTo>
                        <a:pt x="499" y="0"/>
                      </a:lnTo>
                    </a:path>
                  </a:pathLst>
                </a:custGeom>
                <a:noFill/>
                <a:ln w="9525" cap="flat" cmpd="sng">
                  <a:solidFill>
                    <a:schemeClr val="tx1"/>
                  </a:solidFill>
                  <a:prstDash val="solid"/>
                  <a:round/>
                  <a:headEnd/>
                  <a:tailEnd/>
                </a:ln>
                <a:effectLst/>
              </p:spPr>
              <p:txBody>
                <a:bodyPr lIns="0" tIns="0"/>
                <a:lstStyle/>
                <a:p>
                  <a:endParaRPr lang="en-US"/>
                </a:p>
              </p:txBody>
            </p:sp>
            <p:sp>
              <p:nvSpPr>
                <p:cNvPr id="43" name="AutoShape 22"/>
                <p:cNvSpPr>
                  <a:spLocks noChangeArrowheads="1"/>
                </p:cNvSpPr>
                <p:nvPr/>
              </p:nvSpPr>
              <p:spPr bwMode="auto">
                <a:xfrm>
                  <a:off x="7481888" y="3167900"/>
                  <a:ext cx="305047" cy="276827"/>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a:ea typeface="ＭＳ Ｐゴシック" pitchFamily="34" charset="-128"/>
                  </a:endParaRPr>
                </a:p>
              </p:txBody>
            </p:sp>
            <p:grpSp>
              <p:nvGrpSpPr>
                <p:cNvPr id="44" name="Group 122"/>
                <p:cNvGrpSpPr>
                  <a:grpSpLocks/>
                </p:cNvGrpSpPr>
                <p:nvPr/>
              </p:nvGrpSpPr>
              <p:grpSpPr bwMode="auto">
                <a:xfrm>
                  <a:off x="7848751" y="3079208"/>
                  <a:ext cx="228449" cy="389708"/>
                  <a:chOff x="4120" y="2308"/>
                  <a:chExt cx="305" cy="415"/>
                </a:xfrm>
              </p:grpSpPr>
              <p:sp>
                <p:nvSpPr>
                  <p:cNvPr id="4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a:p>
                </p:txBody>
              </p:sp>
              <p:sp>
                <p:nvSpPr>
                  <p:cNvPr id="4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a:p>
                </p:txBody>
              </p:sp>
              <p:sp>
                <p:nvSpPr>
                  <p:cNvPr id="4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a:p>
                </p:txBody>
              </p:sp>
              <p:grpSp>
                <p:nvGrpSpPr>
                  <p:cNvPr id="48" name="Group 126"/>
                  <p:cNvGrpSpPr>
                    <a:grpSpLocks/>
                  </p:cNvGrpSpPr>
                  <p:nvPr/>
                </p:nvGrpSpPr>
                <p:grpSpPr bwMode="auto">
                  <a:xfrm flipH="1">
                    <a:off x="4164" y="2500"/>
                    <a:ext cx="152" cy="109"/>
                    <a:chOff x="3216" y="2784"/>
                    <a:chExt cx="192" cy="144"/>
                  </a:xfrm>
                </p:grpSpPr>
                <p:sp>
                  <p:nvSpPr>
                    <p:cNvPr id="5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a:p>
                  </p:txBody>
                </p:sp>
                <p:sp>
                  <p:nvSpPr>
                    <p:cNvPr id="5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a:p>
                  </p:txBody>
                </p:sp>
                <p:sp>
                  <p:nvSpPr>
                    <p:cNvPr id="5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a:p>
                  </p:txBody>
                </p:sp>
                <p:sp>
                  <p:nvSpPr>
                    <p:cNvPr id="5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a:p>
                  </p:txBody>
                </p:sp>
              </p:grpSp>
              <p:sp>
                <p:nvSpPr>
                  <p:cNvPr id="4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a:p>
                </p:txBody>
              </p:sp>
              <p:sp>
                <p:nvSpPr>
                  <p:cNvPr id="5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a:p>
                </p:txBody>
              </p:sp>
              <p:sp>
                <p:nvSpPr>
                  <p:cNvPr id="5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a:p>
                </p:txBody>
              </p:sp>
            </p:grpSp>
          </p:grpSp>
        </p:grpSp>
        <p:grpSp>
          <p:nvGrpSpPr>
            <p:cNvPr id="56" name="Group 582"/>
            <p:cNvGrpSpPr/>
            <p:nvPr/>
          </p:nvGrpSpPr>
          <p:grpSpPr>
            <a:xfrm>
              <a:off x="5786400" y="1551150"/>
              <a:ext cx="990600" cy="990600"/>
              <a:chOff x="5257800" y="1733550"/>
              <a:chExt cx="990600" cy="990600"/>
            </a:xfrm>
          </p:grpSpPr>
          <p:sp>
            <p:nvSpPr>
              <p:cNvPr id="57" name="Rounded Rectangle 56"/>
              <p:cNvSpPr/>
              <p:nvPr/>
            </p:nvSpPr>
            <p:spPr bwMode="auto">
              <a:xfrm>
                <a:off x="5257800" y="1733550"/>
                <a:ext cx="990600" cy="990600"/>
              </a:xfrm>
              <a:prstGeom prst="roundRect">
                <a:avLst/>
              </a:prstGeom>
              <a:solidFill>
                <a:schemeClr val="accent4">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a:ln>
                    <a:noFill/>
                  </a:ln>
                  <a:solidFill>
                    <a:schemeClr val="tx1"/>
                  </a:solidFill>
                  <a:effectLst/>
                  <a:latin typeface="Times New Roman" charset="0"/>
                </a:endParaRPr>
              </a:p>
            </p:txBody>
          </p:sp>
          <p:grpSp>
            <p:nvGrpSpPr>
              <p:cNvPr id="58" name="Group 61"/>
              <p:cNvGrpSpPr/>
              <p:nvPr/>
            </p:nvGrpSpPr>
            <p:grpSpPr>
              <a:xfrm>
                <a:off x="5410201" y="1816606"/>
                <a:ext cx="609600" cy="450344"/>
                <a:chOff x="6324600" y="1828800"/>
                <a:chExt cx="917575" cy="677862"/>
              </a:xfrm>
            </p:grpSpPr>
            <p:grpSp>
              <p:nvGrpSpPr>
                <p:cNvPr id="61" name="Group 10"/>
                <p:cNvGrpSpPr>
                  <a:grpSpLocks/>
                </p:cNvGrpSpPr>
                <p:nvPr/>
              </p:nvGrpSpPr>
              <p:grpSpPr bwMode="auto">
                <a:xfrm>
                  <a:off x="6972300" y="1828800"/>
                  <a:ext cx="269875" cy="460375"/>
                  <a:chOff x="4120" y="2308"/>
                  <a:chExt cx="305" cy="415"/>
                </a:xfrm>
              </p:grpSpPr>
              <p:sp>
                <p:nvSpPr>
                  <p:cNvPr id="98" name="Freeform 11"/>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99" name="Rectangle 12"/>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100" name="Oval 13"/>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101" name="Group 14"/>
                  <p:cNvGrpSpPr>
                    <a:grpSpLocks/>
                  </p:cNvGrpSpPr>
                  <p:nvPr/>
                </p:nvGrpSpPr>
                <p:grpSpPr bwMode="auto">
                  <a:xfrm flipH="1">
                    <a:off x="4164" y="2500"/>
                    <a:ext cx="152" cy="109"/>
                    <a:chOff x="3216" y="2784"/>
                    <a:chExt cx="192" cy="144"/>
                  </a:xfrm>
                </p:grpSpPr>
                <p:sp>
                  <p:nvSpPr>
                    <p:cNvPr id="105" name="Line 15"/>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106" name="Line 16"/>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107" name="Line 17"/>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108" name="Line 18"/>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102" name="Freeform 19"/>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103" name="Oval 20"/>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104" name="Oval 21"/>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2" name="Group 22"/>
                <p:cNvGrpSpPr>
                  <a:grpSpLocks/>
                </p:cNvGrpSpPr>
                <p:nvPr/>
              </p:nvGrpSpPr>
              <p:grpSpPr bwMode="auto">
                <a:xfrm>
                  <a:off x="6756400" y="1901825"/>
                  <a:ext cx="269875" cy="460375"/>
                  <a:chOff x="4120" y="2308"/>
                  <a:chExt cx="305" cy="415"/>
                </a:xfrm>
              </p:grpSpPr>
              <p:sp>
                <p:nvSpPr>
                  <p:cNvPr id="87" name="Freeform 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88" name="Rectangle 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89" name="Oval 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90" name="Group 26"/>
                  <p:cNvGrpSpPr>
                    <a:grpSpLocks/>
                  </p:cNvGrpSpPr>
                  <p:nvPr/>
                </p:nvGrpSpPr>
                <p:grpSpPr bwMode="auto">
                  <a:xfrm flipH="1">
                    <a:off x="4164" y="2500"/>
                    <a:ext cx="152" cy="109"/>
                    <a:chOff x="3216" y="2784"/>
                    <a:chExt cx="192" cy="144"/>
                  </a:xfrm>
                </p:grpSpPr>
                <p:sp>
                  <p:nvSpPr>
                    <p:cNvPr id="94" name="Line 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95" name="Line 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96" name="Line 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97" name="Line 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91" name="Freeform 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92" name="Oval 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93" name="Oval 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3" name="Group 34"/>
                <p:cNvGrpSpPr>
                  <a:grpSpLocks/>
                </p:cNvGrpSpPr>
                <p:nvPr/>
              </p:nvGrpSpPr>
              <p:grpSpPr bwMode="auto">
                <a:xfrm>
                  <a:off x="6540500" y="1973262"/>
                  <a:ext cx="269875" cy="460375"/>
                  <a:chOff x="4120" y="2308"/>
                  <a:chExt cx="305" cy="415"/>
                </a:xfrm>
              </p:grpSpPr>
              <p:sp>
                <p:nvSpPr>
                  <p:cNvPr id="76" name="Freeform 35"/>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77" name="Rectangle 36"/>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78" name="Oval 37"/>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79" name="Group 38"/>
                  <p:cNvGrpSpPr>
                    <a:grpSpLocks/>
                  </p:cNvGrpSpPr>
                  <p:nvPr/>
                </p:nvGrpSpPr>
                <p:grpSpPr bwMode="auto">
                  <a:xfrm flipH="1">
                    <a:off x="4164" y="2500"/>
                    <a:ext cx="152" cy="109"/>
                    <a:chOff x="3216" y="2784"/>
                    <a:chExt cx="192" cy="144"/>
                  </a:xfrm>
                </p:grpSpPr>
                <p:sp>
                  <p:nvSpPr>
                    <p:cNvPr id="83" name="Line 39"/>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84" name="Line 40"/>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85" name="Line 41"/>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86" name="Line 42"/>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80" name="Freeform 43"/>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81" name="Oval 44"/>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82" name="Oval 45"/>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nvGrpSpPr>
                <p:cNvPr id="64" name="Group 618"/>
                <p:cNvGrpSpPr>
                  <a:grpSpLocks/>
                </p:cNvGrpSpPr>
                <p:nvPr/>
              </p:nvGrpSpPr>
              <p:grpSpPr bwMode="auto">
                <a:xfrm>
                  <a:off x="6324600" y="2046287"/>
                  <a:ext cx="269875" cy="460375"/>
                  <a:chOff x="4120" y="2308"/>
                  <a:chExt cx="305" cy="415"/>
                </a:xfrm>
              </p:grpSpPr>
              <p:sp>
                <p:nvSpPr>
                  <p:cNvPr id="65" name="Freeform 619"/>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sz="1050"/>
                  </a:p>
                </p:txBody>
              </p:sp>
              <p:sp>
                <p:nvSpPr>
                  <p:cNvPr id="66" name="Rectangle 620"/>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sz="1050"/>
                  </a:p>
                </p:txBody>
              </p:sp>
              <p:sp>
                <p:nvSpPr>
                  <p:cNvPr id="67" name="Oval 621"/>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sz="1050"/>
                  </a:p>
                </p:txBody>
              </p:sp>
              <p:grpSp>
                <p:nvGrpSpPr>
                  <p:cNvPr id="68" name="Group 622"/>
                  <p:cNvGrpSpPr>
                    <a:grpSpLocks/>
                  </p:cNvGrpSpPr>
                  <p:nvPr/>
                </p:nvGrpSpPr>
                <p:grpSpPr bwMode="auto">
                  <a:xfrm flipH="1">
                    <a:off x="4164" y="2500"/>
                    <a:ext cx="152" cy="109"/>
                    <a:chOff x="3216" y="2784"/>
                    <a:chExt cx="192" cy="144"/>
                  </a:xfrm>
                </p:grpSpPr>
                <p:sp>
                  <p:nvSpPr>
                    <p:cNvPr id="72" name="Line 623"/>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sz="1050"/>
                    </a:p>
                  </p:txBody>
                </p:sp>
                <p:sp>
                  <p:nvSpPr>
                    <p:cNvPr id="73" name="Line 624"/>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sz="1050"/>
                    </a:p>
                  </p:txBody>
                </p:sp>
                <p:sp>
                  <p:nvSpPr>
                    <p:cNvPr id="74" name="Line 625"/>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sz="1050"/>
                    </a:p>
                  </p:txBody>
                </p:sp>
                <p:sp>
                  <p:nvSpPr>
                    <p:cNvPr id="75" name="Line 626"/>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sz="1050"/>
                    </a:p>
                  </p:txBody>
                </p:sp>
              </p:grpSp>
              <p:sp>
                <p:nvSpPr>
                  <p:cNvPr id="69" name="Freeform 627"/>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sz="1050"/>
                  </a:p>
                </p:txBody>
              </p:sp>
              <p:sp>
                <p:nvSpPr>
                  <p:cNvPr id="70" name="Oval 628"/>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sz="1050"/>
                  </a:p>
                </p:txBody>
              </p:sp>
              <p:sp>
                <p:nvSpPr>
                  <p:cNvPr id="71" name="Oval 629"/>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sz="1050"/>
                  </a:p>
                </p:txBody>
              </p:sp>
            </p:grpSp>
          </p:grpSp>
          <p:graphicFrame>
            <p:nvGraphicFramePr>
              <p:cNvPr id="59" name="Object 15">
                <a:hlinkClick r:id="" action="ppaction://ole?verb=0"/>
              </p:cNvPr>
              <p:cNvGraphicFramePr>
                <a:graphicFrameLocks/>
              </p:cNvGraphicFramePr>
              <p:nvPr/>
            </p:nvGraphicFramePr>
            <p:xfrm>
              <a:off x="5341951" y="2253186"/>
              <a:ext cx="798445" cy="429931"/>
            </p:xfrm>
            <a:graphic>
              <a:graphicData uri="http://schemas.openxmlformats.org/presentationml/2006/ole">
                <mc:AlternateContent xmlns:mc="http://schemas.openxmlformats.org/markup-compatibility/2006">
                  <mc:Choice xmlns:v="urn:schemas-microsoft-com:vml" Requires="v">
                    <p:oleObj spid="_x0000_s1053" name="Clip" r:id="rId4" imgW="5757415" imgH="3221332" progId="">
                      <p:embed/>
                    </p:oleObj>
                  </mc:Choice>
                  <mc:Fallback>
                    <p:oleObj name="Clip" r:id="rId4" imgW="5757415" imgH="3221332" progId="">
                      <p:embed/>
                      <p:pic>
                        <p:nvPicPr>
                          <p:cNvPr id="0" name="Picture 27"/>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1951" y="2253186"/>
                            <a:ext cx="798445" cy="429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7" dir="2700000" algn="ctr" rotWithShape="0">
                                    <a:schemeClr val="bg2">
                                      <a:alpha val="74997"/>
                                    </a:schemeClr>
                                  </a:outerShdw>
                                </a:effectLst>
                              </a14:hiddenEffects>
                            </a:ext>
                          </a:extLst>
                        </p:spPr>
                      </p:pic>
                    </p:oleObj>
                  </mc:Fallback>
                </mc:AlternateContent>
              </a:graphicData>
            </a:graphic>
          </p:graphicFrame>
          <p:sp>
            <p:nvSpPr>
              <p:cNvPr id="60" name="Text Box 16"/>
              <p:cNvSpPr txBox="1">
                <a:spLocks noChangeArrowheads="1"/>
              </p:cNvSpPr>
              <p:nvPr/>
            </p:nvSpPr>
            <p:spPr bwMode="auto">
              <a:xfrm>
                <a:off x="5428250" y="2315396"/>
                <a:ext cx="637242" cy="253916"/>
              </a:xfrm>
              <a:prstGeom prst="rect">
                <a:avLst/>
              </a:prstGeom>
              <a:noFill/>
              <a:ln w="9525">
                <a:noFill/>
                <a:miter lim="800000"/>
                <a:headEnd/>
                <a:tailEnd/>
              </a:ln>
              <a:effectLst/>
            </p:spPr>
            <p:txBody>
              <a:bodyPr wrap="square">
                <a:spAutoFit/>
              </a:bodyPr>
              <a:lstStyle/>
              <a:p>
                <a:pPr eaLnBrk="0" hangingPunct="0">
                  <a:lnSpc>
                    <a:spcPct val="100000"/>
                  </a:lnSpc>
                  <a:spcBef>
                    <a:spcPct val="0"/>
                  </a:spcBef>
                  <a:buFontTx/>
                  <a:buNone/>
                </a:pPr>
                <a:r>
                  <a:rPr lang="en-US" sz="1050" dirty="0" smtClean="0">
                    <a:latin typeface="Arial" pitchFamily="34" charset="0"/>
                    <a:ea typeface="ＭＳ Ｐゴシック" pitchFamily="34" charset="-128"/>
                    <a:cs typeface="Arial" pitchFamily="34" charset="0"/>
                  </a:rPr>
                  <a:t>Internet</a:t>
                </a:r>
                <a:endParaRPr lang="en-US" sz="1050" dirty="0">
                  <a:latin typeface="Arial" pitchFamily="34" charset="0"/>
                  <a:ea typeface="ＭＳ Ｐゴシック" pitchFamily="34" charset="-128"/>
                  <a:cs typeface="Arial" pitchFamily="34" charset="0"/>
                </a:endParaRPr>
              </a:p>
            </p:txBody>
          </p:sp>
        </p:grpSp>
        <p:cxnSp>
          <p:nvCxnSpPr>
            <p:cNvPr id="109" name="Straight Connector 108"/>
            <p:cNvCxnSpPr>
              <a:stCxn id="119" idx="3"/>
              <a:endCxn id="7" idx="1"/>
            </p:cNvCxnSpPr>
            <p:nvPr/>
          </p:nvCxnSpPr>
          <p:spPr bwMode="auto">
            <a:xfrm>
              <a:off x="1900200" y="2102331"/>
              <a:ext cx="752475"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0" name="Group 95"/>
            <p:cNvGrpSpPr/>
            <p:nvPr/>
          </p:nvGrpSpPr>
          <p:grpSpPr>
            <a:xfrm>
              <a:off x="2052600" y="2027400"/>
              <a:ext cx="479618" cy="457200"/>
              <a:chOff x="1524000" y="2209800"/>
              <a:chExt cx="479618" cy="457200"/>
            </a:xfrm>
          </p:grpSpPr>
          <p:sp>
            <p:nvSpPr>
              <p:cNvPr id="111" name="Oval 110"/>
              <p:cNvSpPr/>
              <p:nvPr/>
            </p:nvSpPr>
            <p:spPr bwMode="auto">
              <a:xfrm>
                <a:off x="1676400" y="22098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2" name="TextBox 111"/>
              <p:cNvSpPr txBox="1"/>
              <p:nvPr/>
            </p:nvSpPr>
            <p:spPr>
              <a:xfrm>
                <a:off x="1524000" y="2297668"/>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grpSp>
        <p:cxnSp>
          <p:nvCxnSpPr>
            <p:cNvPr id="113" name="Straight Connector 112"/>
            <p:cNvCxnSpPr>
              <a:stCxn id="7" idx="3"/>
              <a:endCxn id="38" idx="1"/>
            </p:cNvCxnSpPr>
            <p:nvPr/>
          </p:nvCxnSpPr>
          <p:spPr bwMode="auto">
            <a:xfrm>
              <a:off x="3652800" y="2046450"/>
              <a:ext cx="762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4" name="Group 40"/>
            <p:cNvGrpSpPr/>
            <p:nvPr/>
          </p:nvGrpSpPr>
          <p:grpSpPr>
            <a:xfrm>
              <a:off x="3805200" y="1974271"/>
              <a:ext cx="479618" cy="461425"/>
              <a:chOff x="3276600" y="2156671"/>
              <a:chExt cx="479618" cy="461425"/>
            </a:xfrm>
          </p:grpSpPr>
          <p:sp>
            <p:nvSpPr>
              <p:cNvPr id="115" name="Oval 114"/>
              <p:cNvSpPr/>
              <p:nvPr/>
            </p:nvSpPr>
            <p:spPr bwMode="auto">
              <a:xfrm>
                <a:off x="3429000" y="2156671"/>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6" name="TextBox 115"/>
              <p:cNvSpPr txBox="1"/>
              <p:nvPr/>
            </p:nvSpPr>
            <p:spPr>
              <a:xfrm>
                <a:off x="3276600" y="2248764"/>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R3</a:t>
                </a:r>
                <a:endParaRPr lang="en-US" sz="1800" b="1" dirty="0">
                  <a:latin typeface="Arial" pitchFamily="34" charset="0"/>
                  <a:cs typeface="Arial" pitchFamily="34" charset="0"/>
                </a:endParaRPr>
              </a:p>
            </p:txBody>
          </p:sp>
        </p:grpSp>
        <p:cxnSp>
          <p:nvCxnSpPr>
            <p:cNvPr id="117" name="Straight Connector 116"/>
            <p:cNvCxnSpPr>
              <a:stCxn id="38" idx="3"/>
              <a:endCxn id="57" idx="1"/>
            </p:cNvCxnSpPr>
            <p:nvPr/>
          </p:nvCxnSpPr>
          <p:spPr bwMode="auto">
            <a:xfrm>
              <a:off x="5405400" y="2046450"/>
              <a:ext cx="3810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118" name="Group 294"/>
            <p:cNvGrpSpPr/>
            <p:nvPr/>
          </p:nvGrpSpPr>
          <p:grpSpPr>
            <a:xfrm>
              <a:off x="909600" y="1551150"/>
              <a:ext cx="990600" cy="990600"/>
              <a:chOff x="381000" y="1962150"/>
              <a:chExt cx="990600" cy="990600"/>
            </a:xfrm>
          </p:grpSpPr>
          <p:sp>
            <p:nvSpPr>
              <p:cNvPr id="119" name="AutoShape 153"/>
              <p:cNvSpPr>
                <a:spLocks noChangeArrowheads="1"/>
              </p:cNvSpPr>
              <p:nvPr/>
            </p:nvSpPr>
            <p:spPr bwMode="auto">
              <a:xfrm>
                <a:off x="381000" y="1962150"/>
                <a:ext cx="990600" cy="990600"/>
              </a:xfrm>
              <a:prstGeom prst="flowChartAlternateProcess">
                <a:avLst/>
              </a:prstGeom>
              <a:solidFill>
                <a:srgbClr val="6DC0FF"/>
              </a:solidFill>
              <a:ln w="9525">
                <a:noFill/>
                <a:miter lim="800000"/>
                <a:headEnd/>
                <a:tailEnd/>
              </a:ln>
              <a:effectLst/>
            </p:spPr>
            <p:txBody>
              <a:bodyPr wrap="none" lIns="0" tIns="0" rIns="0" bIns="0" anchor="t" anchorCtr="1"/>
              <a:lstStyle/>
              <a:p>
                <a:r>
                  <a:rPr lang="en-US" sz="1600" b="1" dirty="0" smtClean="0">
                    <a:latin typeface="Arial" pitchFamily="34" charset="0"/>
                    <a:cs typeface="Arial" pitchFamily="34" charset="0"/>
                  </a:rPr>
                  <a:t>Terminal</a:t>
                </a:r>
                <a:endParaRPr lang="en-US" sz="1600" b="1" dirty="0">
                  <a:latin typeface="Arial" pitchFamily="34" charset="0"/>
                  <a:cs typeface="Arial" pitchFamily="34" charset="0"/>
                </a:endParaRPr>
              </a:p>
            </p:txBody>
          </p:sp>
          <p:pic>
            <p:nvPicPr>
              <p:cNvPr id="120" name="Picture 119" descr="MC900439836.PNG"/>
              <p:cNvPicPr>
                <a:picLocks noChangeAspect="1"/>
              </p:cNvPicPr>
              <p:nvPr/>
            </p:nvPicPr>
            <p:blipFill>
              <a:blip r:embed="rId6"/>
              <a:stretch>
                <a:fillRect/>
              </a:stretch>
            </p:blipFill>
            <p:spPr>
              <a:xfrm>
                <a:off x="609600" y="2286000"/>
                <a:ext cx="533400" cy="533400"/>
              </a:xfrm>
              <a:prstGeom prst="rect">
                <a:avLst/>
              </a:prstGeom>
            </p:spPr>
          </p:pic>
        </p:grpSp>
        <p:grpSp>
          <p:nvGrpSpPr>
            <p:cNvPr id="121" name="Group 4"/>
            <p:cNvGrpSpPr/>
            <p:nvPr/>
          </p:nvGrpSpPr>
          <p:grpSpPr>
            <a:xfrm>
              <a:off x="1900200" y="1494000"/>
              <a:ext cx="2514600" cy="457200"/>
              <a:chOff x="1371600" y="1676400"/>
              <a:chExt cx="2514600" cy="457200"/>
            </a:xfrm>
          </p:grpSpPr>
          <p:sp>
            <p:nvSpPr>
              <p:cNvPr id="122" name="Oval 121"/>
              <p:cNvSpPr/>
              <p:nvPr/>
            </p:nvSpPr>
            <p:spPr bwMode="auto">
              <a:xfrm>
                <a:off x="1666875" y="1981200"/>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1514475" y="1676400"/>
                <a:ext cx="479618"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cxnSp>
            <p:nvCxnSpPr>
              <p:cNvPr id="124" name="Straight Connector 123"/>
              <p:cNvCxnSpPr/>
              <p:nvPr/>
            </p:nvCxnSpPr>
            <p:spPr bwMode="auto">
              <a:xfrm>
                <a:off x="1371600" y="2043694"/>
                <a:ext cx="25146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grpSp>
      </p:gr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362"/>
          </a:xfrm>
        </p:spPr>
        <p:txBody>
          <a:bodyPr/>
          <a:lstStyle/>
          <a:p>
            <a:r>
              <a:rPr lang="en-US" sz="3600" dirty="0" smtClean="0"/>
              <a:t>IEEE 802 demands a kind of ‘Stage 2’</a:t>
            </a:r>
            <a:r>
              <a:rPr lang="en-US" sz="3600" dirty="0"/>
              <a:t/>
            </a:r>
            <a:br>
              <a:rPr lang="en-US" sz="3600" dirty="0"/>
            </a:br>
            <a:r>
              <a:rPr lang="en-US" sz="2800" i="1" dirty="0" smtClean="0"/>
              <a:t>Network Specification </a:t>
            </a:r>
            <a:r>
              <a:rPr lang="en-US" sz="2800" i="1" dirty="0"/>
              <a:t>in 3 Stages</a:t>
            </a:r>
            <a:endParaRPr lang="en-US" i="1" dirty="0"/>
          </a:p>
        </p:txBody>
      </p:sp>
      <p:sp>
        <p:nvSpPr>
          <p:cNvPr id="6" name="Content Placeholder 5"/>
          <p:cNvSpPr>
            <a:spLocks noGrp="1"/>
          </p:cNvSpPr>
          <p:nvPr>
            <p:ph idx="1"/>
          </p:nvPr>
        </p:nvSpPr>
        <p:spPr>
          <a:xfrm>
            <a:off x="457200" y="1330190"/>
            <a:ext cx="8229600" cy="5113810"/>
          </a:xfrm>
        </p:spPr>
        <p:txBody>
          <a:bodyPr>
            <a:normAutofit fontScale="62500" lnSpcReduction="20000"/>
          </a:bodyPr>
          <a:lstStyle/>
          <a:p>
            <a:r>
              <a:rPr lang="en-US" dirty="0"/>
              <a:t>For the specification of the Integrated Services Digital Network the ITU-T defined in its Rec. I.130 a sequential 3 stage process,.</a:t>
            </a:r>
          </a:p>
          <a:p>
            <a:r>
              <a:rPr lang="en-US" dirty="0"/>
              <a:t>This process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protocols to a functional network model, which facilitates easier evaluation.</a:t>
            </a:r>
          </a:p>
          <a:p>
            <a:pPr>
              <a:buNone/>
            </a:pPr>
            <a:endParaRPr lang="en-US" dirty="0"/>
          </a:p>
        </p:txBody>
      </p:sp>
      <p:sp>
        <p:nvSpPr>
          <p:cNvPr id="8" name="TextBox 7"/>
          <p:cNvSpPr txBox="1"/>
          <p:nvPr/>
        </p:nvSpPr>
        <p:spPr>
          <a:xfrm>
            <a:off x="414292" y="6219000"/>
            <a:ext cx="7783734" cy="461665"/>
          </a:xfrm>
          <a:prstGeom prst="rect">
            <a:avLst/>
          </a:prstGeom>
          <a:noFill/>
        </p:spPr>
        <p:txBody>
          <a:bodyPr wrap="none" rtlCol="0">
            <a:spAutoFit/>
          </a:bodyPr>
          <a:lstStyle/>
          <a:p>
            <a:r>
              <a:rPr lang="en-US" dirty="0">
                <a:latin typeface="+mn-lt"/>
              </a:rPr>
              <a:t>More Information: </a:t>
            </a:r>
            <a:r>
              <a:rPr lang="en-US" dirty="0" smtClean="0">
                <a:latin typeface="+mn-lt"/>
              </a:rPr>
              <a:t> ETSI</a:t>
            </a:r>
            <a:r>
              <a:rPr lang="en-US" dirty="0">
                <a:latin typeface="+mn-lt"/>
              </a:rPr>
              <a:t>: </a:t>
            </a:r>
            <a:r>
              <a:rPr lang="en-US" i="1" dirty="0">
                <a:latin typeface="+mn-lt"/>
              </a:rPr>
              <a:t>Making Better Standards</a:t>
            </a:r>
          </a:p>
          <a:p>
            <a:pPr marL="0" lvl="1"/>
            <a:r>
              <a:rPr lang="en-US" dirty="0">
                <a:latin typeface="+mn-lt"/>
                <a:hlinkClick r:id="rId2"/>
              </a:rPr>
              <a:t>http://docbox.etsi.org/MTS/MTS/10-PromotionalMaterial/MBS-20111118/protocolStandards/stagedApproach.htm</a:t>
            </a:r>
            <a:endParaRPr lang="en-US" dirty="0">
              <a:latin typeface="+mn-lt"/>
            </a:endParaRPr>
          </a:p>
        </p:txBody>
      </p:sp>
      <p:pic>
        <p:nvPicPr>
          <p:cNvPr id="9" name="Picture 8"/>
          <p:cNvPicPr/>
          <p:nvPr/>
        </p:nvPicPr>
        <p:blipFill rotWithShape="1">
          <a:blip r:embed="rId3">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7400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grpSp>
        <p:nvGrpSpPr>
          <p:cNvPr id="23" name="Group 22"/>
          <p:cNvGrpSpPr/>
          <p:nvPr/>
        </p:nvGrpSpPr>
        <p:grpSpPr>
          <a:xfrm>
            <a:off x="476545" y="3327277"/>
            <a:ext cx="8145905" cy="2934831"/>
            <a:chOff x="476545" y="3327277"/>
            <a:chExt cx="8145905" cy="2934831"/>
          </a:xfrm>
        </p:grpSpPr>
        <p:sp>
          <p:nvSpPr>
            <p:cNvPr id="20" name="Rectangle 19"/>
            <p:cNvSpPr/>
            <p:nvPr/>
          </p:nvSpPr>
          <p:spPr bwMode="auto">
            <a:xfrm>
              <a:off x="1904263" y="3512114"/>
              <a:ext cx="6660740" cy="108012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21" name="Up-Down Arrow 20"/>
            <p:cNvSpPr/>
            <p:nvPr/>
          </p:nvSpPr>
          <p:spPr bwMode="auto">
            <a:xfrm>
              <a:off x="5908598" y="3327277"/>
              <a:ext cx="630070" cy="1440000"/>
            </a:xfrm>
            <a:prstGeom prst="upDownArrow">
              <a:avLst>
                <a:gd name="adj1" fmla="val 60015"/>
                <a:gd name="adj2" fmla="val 2996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
          <p:nvSpPr>
            <p:cNvPr id="22" name="Rectangle 21"/>
            <p:cNvSpPr/>
            <p:nvPr/>
          </p:nvSpPr>
          <p:spPr bwMode="auto">
            <a:xfrm>
              <a:off x="476545" y="5587362"/>
              <a:ext cx="8145905" cy="674746"/>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gr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94362"/>
          </a:xfrm>
        </p:spPr>
        <p:txBody>
          <a:bodyPr/>
          <a:lstStyle/>
          <a:p>
            <a:r>
              <a:rPr lang="en-US" sz="3600" dirty="0" smtClean="0"/>
              <a:t>IEEE 802 demands a kind of ‘Stage 2’</a:t>
            </a:r>
            <a:r>
              <a:rPr lang="en-US" sz="3600" dirty="0"/>
              <a:t/>
            </a:r>
            <a:br>
              <a:rPr lang="en-US" sz="3600" dirty="0"/>
            </a:br>
            <a:r>
              <a:rPr lang="en-US" sz="2800" i="1" dirty="0"/>
              <a:t>Network </a:t>
            </a:r>
            <a:r>
              <a:rPr lang="en-US" sz="2800" i="1" dirty="0" smtClean="0"/>
              <a:t>Specification </a:t>
            </a:r>
            <a:r>
              <a:rPr lang="en-US" sz="2800" i="1" dirty="0"/>
              <a:t>in 3 Stages</a:t>
            </a:r>
            <a:endParaRPr lang="en-US" i="1" dirty="0"/>
          </a:p>
        </p:txBody>
      </p:sp>
      <p:sp>
        <p:nvSpPr>
          <p:cNvPr id="6" name="Content Placeholder 5"/>
          <p:cNvSpPr>
            <a:spLocks noGrp="1"/>
          </p:cNvSpPr>
          <p:nvPr>
            <p:ph idx="1"/>
          </p:nvPr>
        </p:nvSpPr>
        <p:spPr>
          <a:xfrm>
            <a:off x="457200" y="1330190"/>
            <a:ext cx="8229600" cy="5293810"/>
          </a:xfrm>
        </p:spPr>
        <p:txBody>
          <a:bodyPr>
            <a:normAutofit fontScale="62500" lnSpcReduction="20000"/>
          </a:bodyPr>
          <a:lstStyle/>
          <a:p>
            <a:r>
              <a:rPr lang="en-US" dirty="0"/>
              <a:t>For the specification of the Integrated Services Digital Network the ITU-T defined in its Rec. I.130 a sequential 3 stage process,.</a:t>
            </a:r>
          </a:p>
          <a:p>
            <a:r>
              <a:rPr lang="en-US" dirty="0"/>
              <a:t>This process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would provide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74000"/>
            <a:ext cx="577564" cy="315035"/>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lstStyle/>
          <a:p>
            <a:r>
              <a:rPr lang="en-US" dirty="0"/>
              <a:t/>
            </a:r>
            <a:br>
              <a:rPr lang="en-US" dirty="0"/>
            </a:br>
            <a:r>
              <a:rPr lang="en-US" dirty="0" smtClean="0"/>
              <a:t>Potential </a:t>
            </a:r>
            <a:r>
              <a:rPr lang="en-US" dirty="0" err="1"/>
              <a:t>ToC</a:t>
            </a:r>
            <a:r>
              <a:rPr lang="en-US" dirty="0"/>
              <a:t> of the proposed specification</a:t>
            </a:r>
            <a:br>
              <a:rPr lang="en-US" dirty="0"/>
            </a:br>
            <a:endParaRPr lang="en-US" dirty="0"/>
          </a:p>
        </p:txBody>
      </p:sp>
      <p:sp>
        <p:nvSpPr>
          <p:cNvPr id="3" name="Content Placeholder 2"/>
          <p:cNvSpPr>
            <a:spLocks noGrp="1"/>
          </p:cNvSpPr>
          <p:nvPr>
            <p:ph idx="1"/>
          </p:nvPr>
        </p:nvSpPr>
        <p:spPr>
          <a:xfrm>
            <a:off x="457200" y="909001"/>
            <a:ext cx="8229600" cy="5937276"/>
          </a:xfrm>
        </p:spPr>
        <p:txBody>
          <a:bodyPr>
            <a:normAutofit fontScale="62500" lnSpcReduction="20000"/>
          </a:bodyPr>
          <a:lstStyle/>
          <a:p>
            <a:r>
              <a:rPr lang="en-US" dirty="0"/>
              <a:t>Introduction and Scope</a:t>
            </a:r>
          </a:p>
          <a:p>
            <a:r>
              <a:rPr lang="en-US" dirty="0" smtClean="0"/>
              <a:t>Acronyms</a:t>
            </a:r>
            <a:r>
              <a:rPr lang="en-US" dirty="0"/>
              <a:t>, Definitions, and Conventions</a:t>
            </a:r>
          </a:p>
          <a:p>
            <a:r>
              <a:rPr lang="en-US" dirty="0"/>
              <a:t>References</a:t>
            </a:r>
          </a:p>
          <a:p>
            <a:r>
              <a:rPr lang="en-US" dirty="0"/>
              <a:t>Identifiers</a:t>
            </a:r>
          </a:p>
          <a:p>
            <a:r>
              <a:rPr lang="en-US" dirty="0" smtClean="0"/>
              <a:t>Tenets</a:t>
            </a:r>
            <a:endParaRPr lang="en-US" dirty="0"/>
          </a:p>
          <a:p>
            <a:r>
              <a:rPr lang="en-US" dirty="0"/>
              <a:t>Network Reference Model</a:t>
            </a:r>
          </a:p>
          <a:p>
            <a:pPr lvl="1"/>
            <a:r>
              <a:rPr lang="en-US" dirty="0"/>
              <a:t>Overview</a:t>
            </a:r>
          </a:p>
          <a:p>
            <a:pPr lvl="1"/>
            <a:r>
              <a:rPr lang="en-US" dirty="0"/>
              <a:t>Reference Points</a:t>
            </a:r>
          </a:p>
          <a:p>
            <a:pPr lvl="1"/>
            <a:r>
              <a:rPr lang="en-US" dirty="0"/>
              <a:t>Access Network </a:t>
            </a:r>
            <a:r>
              <a:rPr lang="en-US" dirty="0" smtClean="0"/>
              <a:t>Control Architecture</a:t>
            </a:r>
            <a:endParaRPr lang="en-US" dirty="0"/>
          </a:p>
          <a:p>
            <a:pPr lvl="2"/>
            <a:r>
              <a:rPr lang="en-US" dirty="0"/>
              <a:t>Multiple deployment </a:t>
            </a:r>
            <a:r>
              <a:rPr lang="en-US" dirty="0" smtClean="0"/>
              <a:t>scenarios</a:t>
            </a:r>
            <a:endParaRPr lang="en-US" dirty="0"/>
          </a:p>
          <a:p>
            <a:r>
              <a:rPr lang="en-US" dirty="0"/>
              <a:t>Functional Design and </a:t>
            </a:r>
            <a:r>
              <a:rPr lang="en-US" dirty="0" smtClean="0"/>
              <a:t>Decomposition</a:t>
            </a:r>
            <a:endParaRPr lang="en-US" dirty="0"/>
          </a:p>
          <a:p>
            <a:pPr lvl="1"/>
            <a:r>
              <a:rPr lang="en-US" dirty="0"/>
              <a:t>Network Discovery and </a:t>
            </a:r>
            <a:r>
              <a:rPr lang="en-US" dirty="0" smtClean="0"/>
              <a:t/>
            </a:r>
            <a:br>
              <a:rPr lang="en-US" dirty="0" smtClean="0"/>
            </a:br>
            <a:r>
              <a:rPr lang="en-US" dirty="0" smtClean="0"/>
              <a:t>Selection</a:t>
            </a:r>
          </a:p>
          <a:p>
            <a:pPr lvl="1"/>
            <a:r>
              <a:rPr lang="en-US" dirty="0" smtClean="0"/>
              <a:t>Association</a:t>
            </a:r>
            <a:endParaRPr lang="en-US" dirty="0"/>
          </a:p>
          <a:p>
            <a:pPr lvl="1"/>
            <a:r>
              <a:rPr lang="en-US" dirty="0"/>
              <a:t>Authentication</a:t>
            </a:r>
          </a:p>
          <a:p>
            <a:pPr lvl="1"/>
            <a:r>
              <a:rPr lang="en-US" dirty="0" err="1" smtClean="0"/>
              <a:t>Datapath</a:t>
            </a:r>
            <a:r>
              <a:rPr lang="en-US" dirty="0" smtClean="0"/>
              <a:t> </a:t>
            </a:r>
            <a:r>
              <a:rPr lang="en-US" dirty="0"/>
              <a:t>establishment</a:t>
            </a:r>
          </a:p>
          <a:p>
            <a:pPr lvl="1"/>
            <a:r>
              <a:rPr lang="en-US" dirty="0" err="1"/>
              <a:t>QoS</a:t>
            </a:r>
            <a:r>
              <a:rPr lang="en-US" dirty="0"/>
              <a:t> and policy control</a:t>
            </a:r>
          </a:p>
          <a:p>
            <a:pPr lvl="1"/>
            <a:r>
              <a:rPr lang="en-US" dirty="0" err="1" smtClean="0"/>
              <a:t>Datapath</a:t>
            </a:r>
            <a:r>
              <a:rPr lang="en-US" dirty="0" smtClean="0"/>
              <a:t> relocation</a:t>
            </a:r>
            <a:endParaRPr lang="en-US" dirty="0"/>
          </a:p>
          <a:p>
            <a:pPr lvl="1"/>
            <a:r>
              <a:rPr lang="en-US" dirty="0" err="1" smtClean="0"/>
              <a:t>Datapath</a:t>
            </a:r>
            <a:r>
              <a:rPr lang="en-US" dirty="0" smtClean="0"/>
              <a:t> teardown</a:t>
            </a:r>
          </a:p>
          <a:p>
            <a:pPr lvl="1"/>
            <a:r>
              <a:rPr lang="en-US" dirty="0" smtClean="0"/>
              <a:t>Disassociation</a:t>
            </a:r>
            <a:endParaRPr lang="en-US" dirty="0"/>
          </a:p>
          <a:p>
            <a:pPr lvl="1"/>
            <a:r>
              <a:rPr lang="en-US" dirty="0"/>
              <a:t>Accounting</a:t>
            </a:r>
          </a:p>
          <a:p>
            <a:pPr lvl="3"/>
            <a:endParaRPr lang="en-US" dirty="0"/>
          </a:p>
        </p:txBody>
      </p:sp>
      <p:pic>
        <p:nvPicPr>
          <p:cNvPr id="9" name="Picture 8" descr="omniran-nrm.png"/>
          <p:cNvPicPr>
            <a:picLocks noChangeAspect="1"/>
          </p:cNvPicPr>
          <p:nvPr/>
        </p:nvPicPr>
        <p:blipFill>
          <a:blip r:embed="rId2"/>
          <a:stretch>
            <a:fillRect/>
          </a:stretch>
        </p:blipFill>
        <p:spPr>
          <a:xfrm>
            <a:off x="5695447" y="2439000"/>
            <a:ext cx="3016553" cy="1260000"/>
          </a:xfrm>
          <a:prstGeom prst="rect">
            <a:avLst/>
          </a:prstGeom>
        </p:spPr>
      </p:pic>
      <p:pic>
        <p:nvPicPr>
          <p:cNvPr id="10" name="Picture 9" descr="omniran-functions.png"/>
          <p:cNvPicPr>
            <a:picLocks noChangeAspect="1"/>
          </p:cNvPicPr>
          <p:nvPr/>
        </p:nvPicPr>
        <p:blipFill>
          <a:blip r:embed="rId3"/>
          <a:stretch>
            <a:fillRect/>
          </a:stretch>
        </p:blipFill>
        <p:spPr>
          <a:xfrm>
            <a:off x="4887000" y="3835532"/>
            <a:ext cx="4185000" cy="2968468"/>
          </a:xfrm>
          <a:prstGeom prst="rect">
            <a:avLst/>
          </a:prstGeom>
        </p:spPr>
      </p:pic>
      <p:cxnSp>
        <p:nvCxnSpPr>
          <p:cNvPr id="13" name="Straight Connector 12"/>
          <p:cNvCxnSpPr/>
          <p:nvPr/>
        </p:nvCxnSpPr>
        <p:spPr bwMode="auto">
          <a:xfrm>
            <a:off x="4932000" y="378900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842000" y="243900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297</Words>
  <Application>Microsoft Macintosh PowerPoint</Application>
  <PresentationFormat>On-screen Show (4:3)</PresentationFormat>
  <Paragraphs>111</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omniran_usecase_template</vt:lpstr>
      <vt:lpstr>Clip</vt:lpstr>
      <vt:lpstr> Brief Introduction to  OmniRAN P802.1CF</vt:lpstr>
      <vt:lpstr>There is Evidence to consider Commonalities of IEEE 802 Access Networks</vt:lpstr>
      <vt:lpstr>Gap Analysis to define the standardization needs for a common IEEE 802 access network</vt:lpstr>
      <vt:lpstr>IEEE 802 demands a kind of ‘Stage 2’ Network Specification in 3 Stages</vt:lpstr>
      <vt:lpstr>IEEE 802 demands a kind of ‘Stage 2’ Network Specification in 3 Stages</vt:lpstr>
      <vt:lpstr>P802.1CF Project Authorization Request</vt:lpstr>
      <vt:lpstr> Potential ToC of the proposed specification </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193</cp:revision>
  <cp:lastPrinted>1998-02-10T13:28:06Z</cp:lastPrinted>
  <dcterms:created xsi:type="dcterms:W3CDTF">2013-03-11T14:14:17Z</dcterms:created>
  <dcterms:modified xsi:type="dcterms:W3CDTF">2014-01-22T00:56:25Z</dcterms:modified>
</cp:coreProperties>
</file>