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2" r:id="rId2"/>
    <p:sldId id="373" r:id="rId3"/>
    <p:sldId id="330" r:id="rId4"/>
    <p:sldId id="361" r:id="rId5"/>
    <p:sldId id="371" r:id="rId6"/>
    <p:sldId id="374" r:id="rId7"/>
    <p:sldId id="37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BEFF"/>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8" autoAdjust="0"/>
    <p:restoredTop sz="99233" autoAdjust="0"/>
  </p:normalViewPr>
  <p:slideViewPr>
    <p:cSldViewPr>
      <p:cViewPr varScale="1">
        <p:scale>
          <a:sx n="105" d="100"/>
          <a:sy n="105" d="100"/>
        </p:scale>
        <p:origin x="-57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5000" cy="450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ayout1">
    <p:spTree>
      <p:nvGrpSpPr>
        <p:cNvPr id="1" name=""/>
        <p:cNvGrpSpPr/>
        <p:nvPr/>
      </p:nvGrpSpPr>
      <p:grpSpPr>
        <a:xfrm>
          <a:off x="0" y="0"/>
          <a:ext cx="0" cy="0"/>
          <a:chOff x="0" y="0"/>
          <a:chExt cx="0" cy="0"/>
        </a:xfrm>
      </p:grpSpPr>
      <p:sp>
        <p:nvSpPr>
          <p:cNvPr id="2" name="Titel 1"/>
          <p:cNvSpPr>
            <a:spLocks noGrp="1"/>
          </p:cNvSpPr>
          <p:nvPr>
            <p:ph type="title"/>
          </p:nvPr>
        </p:nvSpPr>
        <p:spPr>
          <a:xfrm>
            <a:off x="755576" y="116632"/>
            <a:ext cx="7416824" cy="936104"/>
          </a:xfrm>
          <a:prstGeom prst="rect">
            <a:avLst/>
          </a:prstGeom>
        </p:spPr>
        <p:txBody>
          <a:bodyPr/>
          <a:lstStyle>
            <a:lvl1pPr>
              <a:defRPr sz="4000"/>
            </a:lvl1pPr>
          </a:lstStyle>
          <a:p>
            <a:r>
              <a:rPr lang="de-DE" smtClean="0"/>
              <a:t>Titelmasterformat durch Klicken bearbeiten</a:t>
            </a:r>
            <a:endParaRPr lang="en-US" dirty="0"/>
          </a:p>
        </p:txBody>
      </p:sp>
      <p:sp>
        <p:nvSpPr>
          <p:cNvPr id="6" name="Textplatzhalter 2"/>
          <p:cNvSpPr>
            <a:spLocks noGrp="1"/>
          </p:cNvSpPr>
          <p:nvPr>
            <p:ph idx="1"/>
          </p:nvPr>
        </p:nvSpPr>
        <p:spPr bwMode="auto">
          <a:xfrm>
            <a:off x="457200" y="1340768"/>
            <a:ext cx="8229600" cy="4785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lvl1pPr>
            <a:lvl2pPr>
              <a:defRPr sz="1800"/>
            </a:lvl2pPr>
            <a:lvl3pPr>
              <a:defRPr sz="1800"/>
            </a:lvl3pPr>
            <a:lvl4pPr>
              <a:defRPr sz="1800"/>
            </a:lvl4pPr>
            <a:lvl5pPr>
              <a:defRPr sz="1800"/>
            </a:lvl5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dirty="0" smtClean="0"/>
          </a:p>
        </p:txBody>
      </p:sp>
      <p:sp>
        <p:nvSpPr>
          <p:cNvPr id="4" name="Datumsplatzhalter 3"/>
          <p:cNvSpPr>
            <a:spLocks noGrp="1"/>
          </p:cNvSpPr>
          <p:nvPr>
            <p:ph type="dt" sz="half" idx="10"/>
          </p:nvPr>
        </p:nvSpPr>
        <p:spPr>
          <a:xfrm>
            <a:off x="457200" y="6356350"/>
            <a:ext cx="946150" cy="365125"/>
          </a:xfrm>
          <a:prstGeom prst="rect">
            <a:avLst/>
          </a:prstGeom>
        </p:spPr>
        <p:txBody>
          <a:bodyPr/>
          <a:lstStyle>
            <a:lvl1pPr>
              <a:defRPr/>
            </a:lvl1pPr>
          </a:lstStyle>
          <a:p>
            <a:pPr>
              <a:defRPr/>
            </a:pPr>
            <a:r>
              <a:rPr lang="de-DE" smtClean="0"/>
              <a:t>May 2013</a:t>
            </a:r>
            <a:endParaRPr lang="de-DE"/>
          </a:p>
        </p:txBody>
      </p:sp>
      <p:sp>
        <p:nvSpPr>
          <p:cNvPr id="5" name="Fußzeilenplatzhalter 4"/>
          <p:cNvSpPr>
            <a:spLocks noGrp="1"/>
          </p:cNvSpPr>
          <p:nvPr>
            <p:ph type="ftr" sz="quarter" idx="11"/>
          </p:nvPr>
        </p:nvSpPr>
        <p:spPr>
          <a:xfrm>
            <a:off x="1476375" y="6356350"/>
            <a:ext cx="6551613" cy="365125"/>
          </a:xfrm>
          <a:prstGeom prst="rect">
            <a:avLst/>
          </a:prstGeom>
        </p:spPr>
        <p:txBody>
          <a:bodyPr/>
          <a:lstStyle>
            <a:lvl1pPr>
              <a:defRPr/>
            </a:lvl1pPr>
          </a:lstStyle>
          <a:p>
            <a:pPr>
              <a:defRPr/>
            </a:pPr>
            <a:r>
              <a:rPr lang="en-US" smtClean="0"/>
              <a:t>C-ITS standarisation, testing and procurement</a:t>
            </a:r>
            <a:endParaRPr lang="de-DE"/>
          </a:p>
        </p:txBody>
      </p:sp>
      <p:sp>
        <p:nvSpPr>
          <p:cNvPr id="7" name="Foliennummernplatzhalter 5"/>
          <p:cNvSpPr>
            <a:spLocks noGrp="1"/>
          </p:cNvSpPr>
          <p:nvPr>
            <p:ph type="sldNum" sz="quarter" idx="12"/>
          </p:nvPr>
        </p:nvSpPr>
        <p:spPr>
          <a:xfrm>
            <a:off x="8172450" y="6356350"/>
            <a:ext cx="514350" cy="365125"/>
          </a:xfrm>
          <a:prstGeom prst="rect">
            <a:avLst/>
          </a:prstGeom>
        </p:spPr>
        <p:txBody>
          <a:bodyPr/>
          <a:lstStyle>
            <a:lvl1pPr>
              <a:defRPr/>
            </a:lvl1pPr>
          </a:lstStyle>
          <a:p>
            <a:pPr>
              <a:defRPr/>
            </a:pPr>
            <a:fld id="{B2D2C280-8405-45C9-A6A0-82E3F6AE71DA}" type="slidenum">
              <a:rPr lang="de-DE"/>
              <a:pPr>
                <a:defRPr/>
              </a:pPr>
              <a:t>‹#›</a:t>
            </a:fld>
            <a:endParaRPr lang="de-DE"/>
          </a:p>
        </p:txBody>
      </p:sp>
    </p:spTree>
    <p:extLst>
      <p:ext uri="{BB962C8B-B14F-4D97-AF65-F5344CB8AC3E}">
        <p14:creationId xmlns:p14="http://schemas.microsoft.com/office/powerpoint/2010/main" val="112303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794307" y="76200"/>
            <a:ext cx="2121093" cy="307777"/>
          </a:xfrm>
          <a:prstGeom prst="rect">
            <a:avLst/>
          </a:prstGeom>
        </p:spPr>
        <p:txBody>
          <a:bodyPr wrap="none">
            <a:spAutoFit/>
          </a:bodyPr>
          <a:lstStyle/>
          <a:p>
            <a:pPr algn="r"/>
            <a:r>
              <a:rPr lang="en-US" sz="1400" b="1" dirty="0" smtClean="0"/>
              <a:t>omniran-13-0099-01-ecsg</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oleObject" Target="../embeddings/oleObject1.bin"/><Relationship Id="rId5" Type="http://schemas.openxmlformats.org/officeDocument/2006/relationships/image" Target="../media/image6.wmf"/><Relationship Id="rId6" Type="http://schemas.openxmlformats.org/officeDocument/2006/relationships/image" Target="../media/image8.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ocbox.etsi.org/MTS/MTS/10-PromotionalMaterial/MBS-20111118/protocolStandards/stagedApproach.htm" TargetMode="External"/><Relationship Id="rId3" Type="http://schemas.openxmlformats.org/officeDocument/2006/relationships/image" Target="../media/image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23999"/>
            <a:ext cx="7772400" cy="1476451"/>
          </a:xfrm>
        </p:spPr>
        <p:txBody>
          <a:bodyPr/>
          <a:lstStyle/>
          <a:p>
            <a:r>
              <a:rPr lang="en-US" sz="3600" dirty="0" smtClean="0"/>
              <a:t> Brief Introduction to </a:t>
            </a:r>
            <a:br>
              <a:rPr lang="en-US" sz="3600" dirty="0" smtClean="0"/>
            </a:br>
            <a:r>
              <a:rPr lang="en-US" sz="3600" dirty="0" smtClean="0"/>
              <a:t>OmniRAN P802.1CF</a:t>
            </a:r>
            <a:endParaRPr lang="en-US" sz="3600" dirty="0"/>
          </a:p>
        </p:txBody>
      </p:sp>
      <p:sp>
        <p:nvSpPr>
          <p:cNvPr id="3" name="Subtitle 2"/>
          <p:cNvSpPr>
            <a:spLocks noGrp="1"/>
          </p:cNvSpPr>
          <p:nvPr>
            <p:ph type="subTitle" idx="1"/>
          </p:nvPr>
        </p:nvSpPr>
        <p:spPr/>
        <p:txBody>
          <a:bodyPr/>
          <a:lstStyle/>
          <a:p>
            <a:r>
              <a:rPr lang="en-US" dirty="0" smtClean="0"/>
              <a:t>2014-01-21</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685000" cy="1143000"/>
          </a:xfrm>
        </p:spPr>
        <p:txBody>
          <a:bodyPr/>
          <a:lstStyle/>
          <a:p>
            <a:r>
              <a:rPr lang="en-US" dirty="0" smtClean="0"/>
              <a:t>Gap Analysis to define the standardization needs for a common IEEE 802 access network</a:t>
            </a:r>
            <a:endParaRPr lang="en-US" dirty="0"/>
          </a:p>
        </p:txBody>
      </p:sp>
      <p:sp>
        <p:nvSpPr>
          <p:cNvPr id="5" name="Content Placeholder 4"/>
          <p:cNvSpPr>
            <a:spLocks noGrp="1"/>
          </p:cNvSpPr>
          <p:nvPr>
            <p:ph idx="1"/>
          </p:nvPr>
        </p:nvSpPr>
        <p:spPr>
          <a:xfrm>
            <a:off x="457200" y="1449000"/>
            <a:ext cx="8229600" cy="5175000"/>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pPr>
              <a:buNone/>
            </a:pPr>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a:p>
            <a:pPr lvl="1"/>
            <a:r>
              <a:rPr lang="en-US" dirty="0" smtClean="0"/>
              <a:t>There is no consistent way how IEEE 802 handles the IEEE 802 information elements going over IP protocols (external control interfaces)</a:t>
            </a:r>
          </a:p>
        </p:txBody>
      </p:sp>
      <p:grpSp>
        <p:nvGrpSpPr>
          <p:cNvPr id="2" name="Group 1"/>
          <p:cNvGrpSpPr/>
          <p:nvPr/>
        </p:nvGrpSpPr>
        <p:grpSpPr>
          <a:xfrm>
            <a:off x="909600" y="1733350"/>
            <a:ext cx="5597400" cy="999536"/>
            <a:chOff x="909600" y="1494000"/>
            <a:chExt cx="5867400" cy="1047750"/>
          </a:xfrm>
        </p:grpSpPr>
        <p:grpSp>
          <p:nvGrpSpPr>
            <p:cNvPr id="6"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8" name="Group 158"/>
              <p:cNvGrpSpPr>
                <a:grpSpLocks noChangeAspect="1"/>
              </p:cNvGrpSpPr>
              <p:nvPr/>
            </p:nvGrpSpPr>
            <p:grpSpPr bwMode="auto">
              <a:xfrm flipH="1">
                <a:off x="7696199" y="4259473"/>
                <a:ext cx="411161" cy="494972"/>
                <a:chOff x="5" y="2480"/>
                <a:chExt cx="237" cy="430"/>
              </a:xfrm>
            </p:grpSpPr>
            <p:grpSp>
              <p:nvGrpSpPr>
                <p:cNvPr id="10" name="Group 159"/>
                <p:cNvGrpSpPr>
                  <a:grpSpLocks noChangeAspect="1"/>
                </p:cNvGrpSpPr>
                <p:nvPr/>
              </p:nvGrpSpPr>
              <p:grpSpPr bwMode="auto">
                <a:xfrm>
                  <a:off x="5" y="2521"/>
                  <a:ext cx="145" cy="389"/>
                  <a:chOff x="5" y="2521"/>
                  <a:chExt cx="145" cy="389"/>
                </a:xfrm>
              </p:grpSpPr>
              <p:grpSp>
                <p:nvGrpSpPr>
                  <p:cNvPr id="14" name="Group 160"/>
                  <p:cNvGrpSpPr>
                    <a:grpSpLocks noChangeAspect="1"/>
                  </p:cNvGrpSpPr>
                  <p:nvPr/>
                </p:nvGrpSpPr>
                <p:grpSpPr bwMode="auto">
                  <a:xfrm>
                    <a:off x="7" y="2654"/>
                    <a:ext cx="143" cy="256"/>
                    <a:chOff x="7" y="2654"/>
                    <a:chExt cx="143" cy="256"/>
                  </a:xfrm>
                </p:grpSpPr>
                <p:grpSp>
                  <p:nvGrpSpPr>
                    <p:cNvPr id="22"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7"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41"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4"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8"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6"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8" name="Group 61"/>
              <p:cNvGrpSpPr/>
              <p:nvPr/>
            </p:nvGrpSpPr>
            <p:grpSpPr>
              <a:xfrm>
                <a:off x="5410201" y="1816606"/>
                <a:ext cx="609600" cy="450344"/>
                <a:chOff x="6324600" y="1828800"/>
                <a:chExt cx="917575" cy="677862"/>
              </a:xfrm>
            </p:grpSpPr>
            <p:grpSp>
              <p:nvGrpSpPr>
                <p:cNvPr id="61"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9"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53" name="Clip" r:id="rId4" imgW="5757415" imgH="3221332" progId="">
                      <p:embed/>
                    </p:oleObj>
                  </mc:Choice>
                  <mc:Fallback>
                    <p:oleObj name="Clip" r:id="rId4" imgW="5757415" imgH="3221332" progId="">
                      <p:embed/>
                      <p:pic>
                        <p:nvPicPr>
                          <p:cNvPr id="0"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8"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21"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94362"/>
          </a:xfrm>
        </p:spPr>
        <p:txBody>
          <a:bodyPr/>
          <a:lstStyle/>
          <a:p>
            <a:r>
              <a:rPr lang="en-US" sz="3600" dirty="0" smtClean="0"/>
              <a:t>IEEE 802 demands a kind of ‘Stage 2’</a:t>
            </a:r>
            <a:r>
              <a:rPr lang="en-US" sz="3600" dirty="0"/>
              <a:t/>
            </a:r>
            <a:br>
              <a:rPr lang="en-US" sz="3600" dirty="0"/>
            </a:br>
            <a:r>
              <a:rPr lang="en-US" sz="2800" i="1" dirty="0" smtClean="0"/>
              <a:t>Network Specification </a:t>
            </a:r>
            <a:r>
              <a:rPr lang="en-US" sz="2800" i="1" dirty="0"/>
              <a:t>in 3 Stages</a:t>
            </a:r>
            <a:endParaRPr lang="en-US" i="1" dirty="0"/>
          </a:p>
        </p:txBody>
      </p:sp>
      <p:sp>
        <p:nvSpPr>
          <p:cNvPr id="6" name="Content Placeholder 5"/>
          <p:cNvSpPr>
            <a:spLocks noGrp="1"/>
          </p:cNvSpPr>
          <p:nvPr>
            <p:ph idx="1"/>
          </p:nvPr>
        </p:nvSpPr>
        <p:spPr>
          <a:xfrm>
            <a:off x="457200" y="1330190"/>
            <a:ext cx="8229600" cy="5113810"/>
          </a:xfrm>
        </p:spPr>
        <p:txBody>
          <a:bodyPr>
            <a:normAutofit fontScale="62500" lnSpcReduction="20000"/>
          </a:bodyPr>
          <a:lstStyle/>
          <a:p>
            <a:r>
              <a:rPr lang="en-US" dirty="0"/>
              <a:t>For the specification of the Integrated Services Digital Network the ITU-T defined in its Rec. I.130 a sequential 3 stage process,.</a:t>
            </a:r>
          </a:p>
          <a:p>
            <a:r>
              <a:rPr lang="en-US" dirty="0"/>
              <a:t>This process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protocols to a functional network model, which facilitates easier evaluation.</a:t>
            </a:r>
          </a:p>
          <a:p>
            <a:pPr>
              <a:buNone/>
            </a:pPr>
            <a:endParaRPr lang="en-US" dirty="0"/>
          </a:p>
        </p:txBody>
      </p:sp>
      <p:sp>
        <p:nvSpPr>
          <p:cNvPr id="8" name="TextBox 7"/>
          <p:cNvSpPr txBox="1"/>
          <p:nvPr/>
        </p:nvSpPr>
        <p:spPr>
          <a:xfrm>
            <a:off x="414292" y="6219000"/>
            <a:ext cx="7783734" cy="461665"/>
          </a:xfrm>
          <a:prstGeom prst="rect">
            <a:avLst/>
          </a:prstGeom>
          <a:noFill/>
        </p:spPr>
        <p:txBody>
          <a:bodyPr wrap="none" rtlCol="0">
            <a:spAutoFit/>
          </a:bodyPr>
          <a:lstStyle/>
          <a:p>
            <a:r>
              <a:rPr lang="en-US" dirty="0">
                <a:latin typeface="+mn-lt"/>
              </a:rPr>
              <a:t>More Information: </a:t>
            </a:r>
            <a:r>
              <a:rPr lang="en-US" dirty="0" smtClean="0">
                <a:latin typeface="+mn-lt"/>
              </a:rPr>
              <a:t> ETSI</a:t>
            </a:r>
            <a:r>
              <a:rPr lang="en-US" dirty="0">
                <a:latin typeface="+mn-lt"/>
              </a:rPr>
              <a:t>: </a:t>
            </a:r>
            <a:r>
              <a:rPr lang="en-US" i="1" dirty="0">
                <a:latin typeface="+mn-lt"/>
              </a:rPr>
              <a:t>Making Better Standards</a:t>
            </a:r>
          </a:p>
          <a:p>
            <a:pPr marL="0" lvl="1"/>
            <a:r>
              <a:rPr lang="en-US" dirty="0">
                <a:latin typeface="+mn-lt"/>
                <a:hlinkClick r:id="rId2"/>
              </a:rPr>
              <a:t>http://docbox.etsi.org/MTS/MTS/10-PromotionalMaterial/MBS-20111118/protocolStandards/stagedApproach.htm</a:t>
            </a:r>
            <a:endParaRPr lang="en-US" dirty="0">
              <a:latin typeface="+mn-lt"/>
            </a:endParaRPr>
          </a:p>
        </p:txBody>
      </p:sp>
      <p:pic>
        <p:nvPicPr>
          <p:cNvPr id="9" name="Picture 8"/>
          <p:cNvPicPr/>
          <p:nvPr/>
        </p:nvPicPr>
        <p:blipFill rotWithShape="1">
          <a:blip r:embed="rId3">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7400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grpSp>
        <p:nvGrpSpPr>
          <p:cNvPr id="23" name="Group 22"/>
          <p:cNvGrpSpPr/>
          <p:nvPr/>
        </p:nvGrpSpPr>
        <p:grpSpPr>
          <a:xfrm>
            <a:off x="476545" y="3327277"/>
            <a:ext cx="8145905" cy="2934831"/>
            <a:chOff x="476545" y="3327277"/>
            <a:chExt cx="8145905" cy="2934831"/>
          </a:xfrm>
        </p:grpSpPr>
        <p:sp>
          <p:nvSpPr>
            <p:cNvPr id="20" name="Rectangle 19"/>
            <p:cNvSpPr/>
            <p:nvPr/>
          </p:nvSpPr>
          <p:spPr bwMode="auto">
            <a:xfrm>
              <a:off x="1904263" y="3512114"/>
              <a:ext cx="6660740" cy="108012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Up-Down Arrow 20"/>
            <p:cNvSpPr/>
            <p:nvPr/>
          </p:nvSpPr>
          <p:spPr bwMode="auto">
            <a:xfrm>
              <a:off x="5908598" y="3327277"/>
              <a:ext cx="630070" cy="1440000"/>
            </a:xfrm>
            <a:prstGeom prst="upDownArrow">
              <a:avLst>
                <a:gd name="adj1" fmla="val 60015"/>
                <a:gd name="adj2" fmla="val 2996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
          <p:nvSpPr>
            <p:cNvPr id="22" name="Rectangle 21"/>
            <p:cNvSpPr/>
            <p:nvPr/>
          </p:nvSpPr>
          <p:spPr bwMode="auto">
            <a:xfrm>
              <a:off x="476545" y="5587362"/>
              <a:ext cx="8145905" cy="67474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94362"/>
          </a:xfrm>
        </p:spPr>
        <p:txBody>
          <a:bodyPr/>
          <a:lstStyle/>
          <a:p>
            <a:r>
              <a:rPr lang="en-US" sz="3600" dirty="0" smtClean="0"/>
              <a:t>IEEE 802 demands a kind of ‘Stage 2’</a:t>
            </a:r>
            <a:r>
              <a:rPr lang="en-US" sz="3600" dirty="0"/>
              <a:t/>
            </a:r>
            <a:br>
              <a:rPr lang="en-US" sz="3600" dirty="0"/>
            </a:br>
            <a:r>
              <a:rPr lang="en-US" sz="2800" i="1" dirty="0"/>
              <a:t>Network </a:t>
            </a:r>
            <a:r>
              <a:rPr lang="en-US" sz="2800" i="1" dirty="0" smtClean="0"/>
              <a:t>Specification </a:t>
            </a:r>
            <a:r>
              <a:rPr lang="en-US" sz="2800" i="1" dirty="0"/>
              <a:t>in 3 Stages</a:t>
            </a:r>
            <a:endParaRPr lang="en-US" i="1" dirty="0"/>
          </a:p>
        </p:txBody>
      </p:sp>
      <p:sp>
        <p:nvSpPr>
          <p:cNvPr id="6" name="Content Placeholder 5"/>
          <p:cNvSpPr>
            <a:spLocks noGrp="1"/>
          </p:cNvSpPr>
          <p:nvPr>
            <p:ph idx="1"/>
          </p:nvPr>
        </p:nvSpPr>
        <p:spPr>
          <a:xfrm>
            <a:off x="457200" y="1330190"/>
            <a:ext cx="8229600" cy="5293810"/>
          </a:xfrm>
        </p:spPr>
        <p:txBody>
          <a:bodyPr>
            <a:normAutofit fontScale="62500" lnSpcReduction="20000"/>
          </a:bodyPr>
          <a:lstStyle/>
          <a:p>
            <a:r>
              <a:rPr lang="en-US" dirty="0"/>
              <a:t>For the specification of the Integrated Services Digital Network the ITU-T defined in its Rec. I.130 a sequential 3 stage process,.</a:t>
            </a:r>
          </a:p>
          <a:p>
            <a:r>
              <a:rPr lang="en-US" dirty="0"/>
              <a:t>This process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would provide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7400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lstStyle/>
          <a:p>
            <a:r>
              <a:rPr lang="en-US" dirty="0"/>
              <a:t/>
            </a:r>
            <a:br>
              <a:rPr lang="en-US" dirty="0"/>
            </a:br>
            <a:r>
              <a:rPr lang="en-US" dirty="0" smtClean="0"/>
              <a:t>Potential </a:t>
            </a:r>
            <a:r>
              <a:rPr lang="en-US" dirty="0" err="1"/>
              <a:t>ToC</a:t>
            </a:r>
            <a:r>
              <a:rPr lang="en-US" dirty="0"/>
              <a:t> of the proposed specification</a:t>
            </a:r>
            <a:br>
              <a:rPr lang="en-US" dirty="0"/>
            </a:br>
            <a:endParaRPr lang="en-US" dirty="0"/>
          </a:p>
        </p:txBody>
      </p:sp>
      <p:sp>
        <p:nvSpPr>
          <p:cNvPr id="3" name="Content Placeholder 2"/>
          <p:cNvSpPr>
            <a:spLocks noGrp="1"/>
          </p:cNvSpPr>
          <p:nvPr>
            <p:ph idx="1"/>
          </p:nvPr>
        </p:nvSpPr>
        <p:spPr>
          <a:xfrm>
            <a:off x="457200" y="909001"/>
            <a:ext cx="8229600" cy="5937276"/>
          </a:xfrm>
        </p:spPr>
        <p:txBody>
          <a:bodyPr>
            <a:normAutofit fontScale="62500" lnSpcReduction="20000"/>
          </a:bodyPr>
          <a:lstStyle/>
          <a:p>
            <a:r>
              <a:rPr lang="en-US" dirty="0"/>
              <a:t>Introduction and Scope</a:t>
            </a:r>
          </a:p>
          <a:p>
            <a:r>
              <a:rPr lang="en-US" dirty="0" smtClean="0"/>
              <a:t>Acronyms</a:t>
            </a:r>
            <a:r>
              <a:rPr lang="en-US" dirty="0"/>
              <a:t>, Definitions, and Conventions</a:t>
            </a:r>
          </a:p>
          <a:p>
            <a:r>
              <a:rPr lang="en-US" dirty="0"/>
              <a:t>References</a:t>
            </a:r>
          </a:p>
          <a:p>
            <a:r>
              <a:rPr lang="en-US" dirty="0"/>
              <a:t>Identifiers</a:t>
            </a:r>
          </a:p>
          <a:p>
            <a:r>
              <a:rPr lang="en-US" dirty="0" smtClean="0"/>
              <a:t>Tenets</a:t>
            </a:r>
            <a:endParaRPr lang="en-US" dirty="0"/>
          </a:p>
          <a:p>
            <a:r>
              <a:rPr lang="en-US" dirty="0"/>
              <a:t>Network Reference Model</a:t>
            </a:r>
          </a:p>
          <a:p>
            <a:pPr lvl="1"/>
            <a:r>
              <a:rPr lang="en-US" dirty="0"/>
              <a:t>Overview</a:t>
            </a:r>
          </a:p>
          <a:p>
            <a:pPr lvl="1"/>
            <a:r>
              <a:rPr lang="en-US" dirty="0"/>
              <a:t>Reference Points</a:t>
            </a:r>
          </a:p>
          <a:p>
            <a:pPr lvl="1"/>
            <a:r>
              <a:rPr lang="en-US" dirty="0"/>
              <a:t>Access Network </a:t>
            </a:r>
            <a:r>
              <a:rPr lang="en-US" dirty="0" smtClean="0"/>
              <a:t>Control Architecture</a:t>
            </a:r>
            <a:endParaRPr lang="en-US" dirty="0"/>
          </a:p>
          <a:p>
            <a:pPr lvl="2"/>
            <a:r>
              <a:rPr lang="en-US" dirty="0"/>
              <a:t>Multiple deployment </a:t>
            </a:r>
            <a:r>
              <a:rPr lang="en-US" dirty="0" smtClean="0"/>
              <a:t>scenarios</a:t>
            </a:r>
            <a:endParaRPr lang="en-US" dirty="0"/>
          </a:p>
          <a:p>
            <a:r>
              <a:rPr lang="en-US" dirty="0"/>
              <a:t>Functional Design and </a:t>
            </a:r>
            <a:r>
              <a:rPr lang="en-US" dirty="0" smtClean="0"/>
              <a:t>Decomposition</a:t>
            </a:r>
            <a:endParaRPr lang="en-US" dirty="0"/>
          </a:p>
          <a:p>
            <a:pPr lvl="1"/>
            <a:r>
              <a:rPr lang="en-US" dirty="0"/>
              <a:t>Network Discovery and </a:t>
            </a:r>
            <a:r>
              <a:rPr lang="en-US" dirty="0" smtClean="0"/>
              <a:t/>
            </a:r>
            <a:br>
              <a:rPr lang="en-US" dirty="0" smtClean="0"/>
            </a:br>
            <a:r>
              <a:rPr lang="en-US" dirty="0" smtClean="0"/>
              <a:t>Selection</a:t>
            </a:r>
          </a:p>
          <a:p>
            <a:pPr lvl="1"/>
            <a:r>
              <a:rPr lang="en-US" dirty="0" smtClean="0"/>
              <a:t>Association</a:t>
            </a:r>
            <a:endParaRPr lang="en-US" dirty="0"/>
          </a:p>
          <a:p>
            <a:pPr lvl="1"/>
            <a:r>
              <a:rPr lang="en-US" dirty="0"/>
              <a:t>Authentication</a:t>
            </a:r>
          </a:p>
          <a:p>
            <a:pPr lvl="1"/>
            <a:r>
              <a:rPr lang="en-US" dirty="0" err="1" smtClean="0"/>
              <a:t>Datapath</a:t>
            </a:r>
            <a:r>
              <a:rPr lang="en-US" dirty="0" smtClean="0"/>
              <a:t> </a:t>
            </a:r>
            <a:r>
              <a:rPr lang="en-US" dirty="0"/>
              <a:t>establishment</a:t>
            </a:r>
          </a:p>
          <a:p>
            <a:pPr lvl="1"/>
            <a:r>
              <a:rPr lang="en-US" dirty="0" err="1"/>
              <a:t>QoS</a:t>
            </a:r>
            <a:r>
              <a:rPr lang="en-US" dirty="0"/>
              <a:t> and policy control</a:t>
            </a:r>
          </a:p>
          <a:p>
            <a:pPr lvl="1"/>
            <a:r>
              <a:rPr lang="en-US" dirty="0" err="1" smtClean="0"/>
              <a:t>Datapath</a:t>
            </a:r>
            <a:r>
              <a:rPr lang="en-US" dirty="0" smtClean="0"/>
              <a:t> relocation</a:t>
            </a:r>
            <a:endParaRPr lang="en-US" dirty="0"/>
          </a:p>
          <a:p>
            <a:pPr lvl="1"/>
            <a:r>
              <a:rPr lang="en-US" dirty="0" err="1" smtClean="0"/>
              <a:t>Datapath</a:t>
            </a:r>
            <a:r>
              <a:rPr lang="en-US" dirty="0" smtClean="0"/>
              <a:t> teardown</a:t>
            </a:r>
          </a:p>
          <a:p>
            <a:pPr lvl="1"/>
            <a:r>
              <a:rPr lang="en-US" dirty="0" smtClean="0"/>
              <a:t>Disassociation</a:t>
            </a:r>
            <a:endParaRPr lang="en-US" dirty="0"/>
          </a:p>
          <a:p>
            <a:pPr lvl="1"/>
            <a:r>
              <a:rPr lang="en-US" dirty="0"/>
              <a:t>Accounting</a:t>
            </a:r>
          </a:p>
          <a:p>
            <a:pPr lvl="3"/>
            <a:endParaRPr lang="en-US" dirty="0"/>
          </a:p>
        </p:txBody>
      </p:sp>
      <p:pic>
        <p:nvPicPr>
          <p:cNvPr id="9" name="Picture 8" descr="omniran-nrm.png"/>
          <p:cNvPicPr>
            <a:picLocks noChangeAspect="1"/>
          </p:cNvPicPr>
          <p:nvPr/>
        </p:nvPicPr>
        <p:blipFill>
          <a:blip r:embed="rId2"/>
          <a:stretch>
            <a:fillRect/>
          </a:stretch>
        </p:blipFill>
        <p:spPr>
          <a:xfrm>
            <a:off x="5695447" y="2439000"/>
            <a:ext cx="3016553" cy="1260000"/>
          </a:xfrm>
          <a:prstGeom prst="rect">
            <a:avLst/>
          </a:prstGeom>
        </p:spPr>
      </p:pic>
      <p:pic>
        <p:nvPicPr>
          <p:cNvPr id="10" name="Picture 9" descr="omniran-functions.png"/>
          <p:cNvPicPr>
            <a:picLocks noChangeAspect="1"/>
          </p:cNvPicPr>
          <p:nvPr/>
        </p:nvPicPr>
        <p:blipFill>
          <a:blip r:embed="rId3"/>
          <a:stretch>
            <a:fillRect/>
          </a:stretch>
        </p:blipFill>
        <p:spPr>
          <a:xfrm>
            <a:off x="4887000" y="3835532"/>
            <a:ext cx="4185000" cy="2968468"/>
          </a:xfrm>
          <a:prstGeom prst="rect">
            <a:avLst/>
          </a:prstGeom>
        </p:spPr>
      </p:pic>
      <p:cxnSp>
        <p:nvCxnSpPr>
          <p:cNvPr id="13" name="Straight Connector 12"/>
          <p:cNvCxnSpPr/>
          <p:nvPr/>
        </p:nvCxnSpPr>
        <p:spPr bwMode="auto">
          <a:xfrm>
            <a:off x="4932000" y="378900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842000" y="243900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297</Words>
  <Application>Microsoft Macintosh PowerPoint</Application>
  <PresentationFormat>On-screen Show (4:3)</PresentationFormat>
  <Paragraphs>111</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omniran_usecase_template</vt:lpstr>
      <vt:lpstr>Clip</vt:lpstr>
      <vt:lpstr> Brief Introduction to  OmniRAN P802.1CF</vt:lpstr>
      <vt:lpstr>There is Evidence to consider Commonalities of IEEE 802 Access Networks</vt:lpstr>
      <vt:lpstr>Gap Analysis to define the standardization needs for a common IEEE 802 access network</vt:lpstr>
      <vt:lpstr>IEEE 802 demands a kind of ‘Stage 2’ Network Specification in 3 Stages</vt:lpstr>
      <vt:lpstr>IEEE 802 demands a kind of ‘Stage 2’ Network Specification in 3 Stages</vt:lpstr>
      <vt:lpstr>P802.1CF Project Authorization Request</vt:lpstr>
      <vt:lpstr> Potential ToC of the proposed specification </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193</cp:revision>
  <cp:lastPrinted>1998-02-10T13:28:06Z</cp:lastPrinted>
  <dcterms:created xsi:type="dcterms:W3CDTF">2013-03-11T14:14:17Z</dcterms:created>
  <dcterms:modified xsi:type="dcterms:W3CDTF">2014-01-22T00:56:25Z</dcterms:modified>
</cp:coreProperties>
</file>