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62" r:id="rId2"/>
    <p:sldId id="265" r:id="rId3"/>
    <p:sldId id="283" r:id="rId4"/>
    <p:sldId id="271" r:id="rId5"/>
    <p:sldId id="272" r:id="rId6"/>
    <p:sldId id="273" r:id="rId7"/>
    <p:sldId id="266" r:id="rId8"/>
    <p:sldId id="284" r:id="rId9"/>
    <p:sldId id="285" r:id="rId10"/>
    <p:sldId id="286"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286" autoAdjust="0"/>
    <p:restoredTop sz="99515" autoAdjust="0"/>
  </p:normalViewPr>
  <p:slideViewPr>
    <p:cSldViewPr>
      <p:cViewPr varScale="1">
        <p:scale>
          <a:sx n="129" d="100"/>
          <a:sy n="129" d="100"/>
        </p:scale>
        <p:origin x="-45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7</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7513" y="76200"/>
            <a:ext cx="2117887" cy="307777"/>
          </a:xfrm>
          <a:prstGeom prst="rect">
            <a:avLst/>
          </a:prstGeom>
        </p:spPr>
        <p:txBody>
          <a:bodyPr wrap="none">
            <a:spAutoFit/>
          </a:bodyPr>
          <a:lstStyle/>
          <a:p>
            <a:pPr algn="r"/>
            <a:r>
              <a:rPr lang="en-US" sz="1400" b="1" dirty="0" smtClean="0"/>
              <a:t>omniran-13-0095-00-ecsg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tandards.webex.com/ieeestandards/j.php?ED=229982417&amp;UID=3975073&amp;PW=NNzdjYmU3Y2Rm&amp;RT=MiMxMQ=="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www.tcconline.com/offSite/OffSiteController.jpf?cc=6830239259" TargetMode="External"/><Relationship Id="rId5" Type="http://schemas.openxmlformats.org/officeDocument/2006/relationships/hyperlink" Target="tel:1-(206)%20445-0056" TargetMode="External"/><Relationship Id="rId4" Type="http://schemas.openxmlformats.org/officeDocument/2006/relationships/hyperlink" Target="tel:1-(866)%20203-092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omniran/dcn/13/omniran-13-0094-00-ecsg-considerations-for-cooperation-with-802-wgs.pptx" TargetMode="External"/><Relationship Id="rId2" Type="http://schemas.openxmlformats.org/officeDocument/2006/relationships/hyperlink" Target="https://mentor.ieee.org/omniran/dcn/13/omniran-13-0093-01-ecsg-nov-2013-ec-closing-report.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t>
            </a:r>
            <a:br>
              <a:rPr lang="en-US" dirty="0"/>
            </a:br>
            <a:r>
              <a:rPr lang="en-US" dirty="0" smtClean="0"/>
              <a:t>December 11</a:t>
            </a:r>
            <a:r>
              <a:rPr lang="en-US" baseline="30000" dirty="0" smtClean="0"/>
              <a:t>th</a:t>
            </a:r>
            <a:r>
              <a:rPr lang="en-US" dirty="0" smtClean="0"/>
              <a:t>, 2013</a:t>
            </a:r>
            <a:br>
              <a:rPr lang="en-US" dirty="0" smtClean="0"/>
            </a:br>
            <a:r>
              <a:rPr lang="en-US" dirty="0" smtClean="0"/>
              <a:t>Conference Call</a:t>
            </a:r>
            <a:endParaRPr lang="en-US" dirty="0"/>
          </a:p>
        </p:txBody>
      </p:sp>
      <p:sp>
        <p:nvSpPr>
          <p:cNvPr id="3" name="Subtitle 2"/>
          <p:cNvSpPr>
            <a:spLocks noGrp="1"/>
          </p:cNvSpPr>
          <p:nvPr>
            <p:ph type="subTitle" idx="1"/>
          </p:nvPr>
        </p:nvSpPr>
        <p:spPr/>
        <p:txBody>
          <a:bodyPr/>
          <a:lstStyle/>
          <a:p>
            <a:r>
              <a:rPr lang="en-US" dirty="0" smtClean="0"/>
              <a:t>2013-12-10</a:t>
            </a:r>
            <a:r>
              <a:rPr lang="en-US" dirty="0"/>
              <a:t/>
            </a:r>
            <a:br>
              <a:rPr lang="en-US" dirty="0"/>
            </a:br>
            <a:r>
              <a:rPr lang="en-US" dirty="0"/>
              <a:t>Max Riegel</a:t>
            </a:r>
          </a:p>
          <a:p>
            <a:r>
              <a:rPr lang="en-US" dirty="0"/>
              <a:t>(OmniRAN SG Chair)</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endParaRPr lang="en-US" dirty="0"/>
          </a:p>
        </p:txBody>
      </p:sp>
      <p:sp>
        <p:nvSpPr>
          <p:cNvPr id="3" name="Content Placeholder 2"/>
          <p:cNvSpPr>
            <a:spLocks noGrp="1"/>
          </p:cNvSpPr>
          <p:nvPr>
            <p:ph idx="1"/>
          </p:nvPr>
        </p:nvSpPr>
        <p:spPr/>
        <p:txBody>
          <a:bodyPr>
            <a:normAutofit fontScale="85000" lnSpcReduction="20000"/>
          </a:bodyPr>
          <a:lstStyle/>
          <a:p>
            <a:pPr marL="342900" lvl="1" indent="-342900">
              <a:buFontTx/>
              <a:buChar char="•"/>
            </a:pPr>
            <a:r>
              <a:rPr lang="en-US" dirty="0" smtClean="0"/>
              <a:t>Plans for January Interim and beyond</a:t>
            </a:r>
          </a:p>
          <a:p>
            <a:pPr lvl="1"/>
            <a:r>
              <a:rPr lang="en-US" dirty="0" smtClean="0"/>
              <a:t>Agenda proposal for Jan ‘14 session</a:t>
            </a:r>
          </a:p>
          <a:p>
            <a:pPr lvl="2"/>
            <a:r>
              <a:rPr lang="en-US" dirty="0" smtClean="0"/>
              <a:t>Approval of minutes</a:t>
            </a:r>
          </a:p>
          <a:p>
            <a:pPr lvl="2"/>
            <a:r>
              <a:rPr lang="en-US" dirty="0" smtClean="0"/>
              <a:t>Reports</a:t>
            </a:r>
          </a:p>
          <a:p>
            <a:pPr lvl="2"/>
            <a:r>
              <a:rPr lang="en-US" dirty="0" smtClean="0"/>
              <a:t>Outline of the intended specification</a:t>
            </a:r>
            <a:endParaRPr lang="en-US" dirty="0" smtClean="0"/>
          </a:p>
          <a:p>
            <a:pPr lvl="3"/>
            <a:r>
              <a:rPr lang="en-US" dirty="0" smtClean="0"/>
              <a:t>Intentions and tentative </a:t>
            </a:r>
            <a:r>
              <a:rPr lang="en-US" dirty="0" err="1" smtClean="0"/>
              <a:t>ToC</a:t>
            </a:r>
            <a:endParaRPr lang="en-US" dirty="0" smtClean="0"/>
          </a:p>
          <a:p>
            <a:pPr lvl="3"/>
            <a:r>
              <a:rPr lang="en-US" dirty="0" smtClean="0"/>
              <a:t>Technical contributions</a:t>
            </a:r>
          </a:p>
          <a:p>
            <a:pPr lvl="3"/>
            <a:r>
              <a:rPr lang="en-US" dirty="0" smtClean="0"/>
              <a:t>Tenets of IEEE 802 Access Network</a:t>
            </a:r>
          </a:p>
          <a:p>
            <a:pPr lvl="2"/>
            <a:r>
              <a:rPr lang="en-US" dirty="0" smtClean="0"/>
              <a:t>Organization of the work</a:t>
            </a:r>
          </a:p>
          <a:p>
            <a:pPr lvl="3"/>
            <a:r>
              <a:rPr lang="en-US" dirty="0" smtClean="0"/>
              <a:t>Cooperation with the other IEEE 802 WGs</a:t>
            </a:r>
          </a:p>
          <a:p>
            <a:pPr lvl="4"/>
            <a:r>
              <a:rPr lang="en-US" dirty="0" smtClean="0"/>
              <a:t>Liaisons, inbound and outbound</a:t>
            </a:r>
          </a:p>
          <a:p>
            <a:pPr lvl="3"/>
            <a:r>
              <a:rPr lang="en-US" dirty="0" smtClean="0"/>
              <a:t>O</a:t>
            </a:r>
            <a:r>
              <a:rPr lang="en-US" dirty="0" smtClean="0"/>
              <a:t>peration within IEEE 802.1</a:t>
            </a:r>
          </a:p>
          <a:p>
            <a:pPr lvl="2"/>
            <a:r>
              <a:rPr lang="en-US" dirty="0" smtClean="0"/>
              <a:t>Conference calls until March 2014 session</a:t>
            </a:r>
          </a:p>
          <a:p>
            <a:pPr lvl="2"/>
            <a:r>
              <a:rPr lang="en-US" dirty="0" smtClean="0"/>
              <a:t>Liaison report</a:t>
            </a:r>
            <a:r>
              <a:rPr lang="en-US" dirty="0" smtClean="0"/>
              <a:t> to IEEE 802 WGs</a:t>
            </a:r>
          </a:p>
          <a:p>
            <a:pPr lvl="2"/>
            <a:r>
              <a:rPr lang="en-US" dirty="0" smtClean="0"/>
              <a:t>AOB</a:t>
            </a:r>
            <a:endParaRPr lang="en-US" dirty="0" smtClean="0"/>
          </a:p>
          <a:p>
            <a:pPr lvl="2"/>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Meeting</a:t>
            </a:r>
            <a:endParaRPr lang="en-GB" dirty="0"/>
          </a:p>
        </p:txBody>
      </p:sp>
      <p:sp>
        <p:nvSpPr>
          <p:cNvPr id="3078" name="Rectangle 3"/>
          <p:cNvSpPr>
            <a:spLocks noGrp="1" noChangeArrowheads="1"/>
          </p:cNvSpPr>
          <p:nvPr>
            <p:ph type="body" idx="1"/>
          </p:nvPr>
        </p:nvSpPr>
        <p:spPr>
          <a:xfrm>
            <a:off x="457200" y="1600200"/>
            <a:ext cx="8229600" cy="4876800"/>
          </a:xfrm>
        </p:spPr>
        <p:txBody>
          <a:bodyPr>
            <a:normAutofit fontScale="62500" lnSpcReduction="20000"/>
          </a:bodyPr>
          <a:lstStyle/>
          <a:p>
            <a:r>
              <a:rPr lang="en-US" dirty="0" smtClean="0"/>
              <a:t>Date: Wednesday, December 11, 2013 </a:t>
            </a:r>
            <a:br>
              <a:rPr lang="en-US" dirty="0" smtClean="0"/>
            </a:br>
            <a:r>
              <a:rPr lang="en-US" dirty="0" smtClean="0"/>
              <a:t>Time: 11:00 am, Eastern Standard Time (New York, GMT-05:00) </a:t>
            </a:r>
            <a:br>
              <a:rPr lang="en-US" dirty="0" smtClean="0"/>
            </a:br>
            <a:r>
              <a:rPr lang="en-US" dirty="0" smtClean="0"/>
              <a:t>Meeting Number: 741 069 717 </a:t>
            </a:r>
            <a:br>
              <a:rPr lang="en-US" dirty="0" smtClean="0"/>
            </a:br>
            <a:r>
              <a:rPr lang="en-US" dirty="0" smtClean="0"/>
              <a:t>Meeting Password: OmniRAN </a:t>
            </a:r>
          </a:p>
          <a:p>
            <a:endParaRPr lang="en-US" dirty="0" smtClean="0"/>
          </a:p>
          <a:p>
            <a:r>
              <a:rPr lang="en-US" dirty="0" smtClean="0"/>
              <a:t>To join the online meeting </a:t>
            </a:r>
            <a:br>
              <a:rPr lang="en-US" dirty="0" smtClean="0"/>
            </a:br>
            <a:r>
              <a:rPr lang="en-US" u="sng" dirty="0" smtClean="0">
                <a:hlinkClick r:id="rId3"/>
              </a:rPr>
              <a:t>https://ieeestandards.webex.com/ieeestandards/j.php?ED=229982417&amp;UID=3975073&amp;PW=NNzdjYmU3Y2Rm&amp;RT=MiMxMQ%3D%3D</a:t>
            </a:r>
            <a:r>
              <a:rPr lang="en-US" dirty="0" smtClean="0"/>
              <a:t> </a:t>
            </a:r>
          </a:p>
          <a:p>
            <a:r>
              <a:rPr lang="en-US" dirty="0" smtClean="0"/>
              <a:t>Teleconference information </a:t>
            </a:r>
          </a:p>
          <a:p>
            <a:pPr lvl="1"/>
            <a:r>
              <a:rPr lang="en-US" dirty="0" smtClean="0"/>
              <a:t>Provide your phone number when you join the meeting for call back. </a:t>
            </a:r>
          </a:p>
          <a:p>
            <a:pPr lvl="1"/>
            <a:r>
              <a:rPr lang="en-US" dirty="0" smtClean="0"/>
              <a:t>Alternatively, you can call: </a:t>
            </a:r>
          </a:p>
          <a:p>
            <a:pPr lvl="2"/>
            <a:r>
              <a:rPr lang="en-US" dirty="0" smtClean="0"/>
              <a:t>Call-in toll-free number: </a:t>
            </a:r>
            <a:r>
              <a:rPr lang="en-US" u="sng" dirty="0" smtClean="0">
                <a:hlinkClick r:id="rId4"/>
              </a:rPr>
              <a:t>1-(866) 203-0920</a:t>
            </a:r>
            <a:r>
              <a:rPr lang="en-US" dirty="0" smtClean="0"/>
              <a:t>  (US) </a:t>
            </a:r>
          </a:p>
          <a:p>
            <a:pPr lvl="2"/>
            <a:r>
              <a:rPr lang="en-US" dirty="0" smtClean="0"/>
              <a:t>Call-in number: </a:t>
            </a:r>
            <a:r>
              <a:rPr lang="en-US" u="sng" dirty="0" smtClean="0">
                <a:hlinkClick r:id="rId5"/>
              </a:rPr>
              <a:t>1-(206) 445-0056</a:t>
            </a:r>
            <a:r>
              <a:rPr lang="en-US" dirty="0" smtClean="0"/>
              <a:t>  (US) </a:t>
            </a:r>
          </a:p>
          <a:p>
            <a:pPr lvl="1"/>
            <a:r>
              <a:rPr lang="en-US" dirty="0" smtClean="0"/>
              <a:t>Show global numbers: </a:t>
            </a:r>
            <a:br>
              <a:rPr lang="en-US" dirty="0" smtClean="0"/>
            </a:br>
            <a:r>
              <a:rPr lang="en-US" u="sng" dirty="0" smtClean="0">
                <a:hlinkClick r:id="rId6"/>
              </a:rPr>
              <a:t>https://www.tcconline.com/offSite/OffSiteController.jpf?cc=6830239259</a:t>
            </a:r>
            <a:r>
              <a:rPr lang="en-US" dirty="0" smtClean="0"/>
              <a:t> </a:t>
            </a:r>
          </a:p>
          <a:p>
            <a:pPr lvl="1"/>
            <a:r>
              <a:rPr lang="en-US" dirty="0" smtClean="0"/>
              <a:t>Conference Code: 683 023 9259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Monotype Sorts" charset="0"/>
              <a:buChar char="l"/>
            </a:pPr>
            <a:r>
              <a:rPr lang="en-US" sz="130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0"/>
              <a:buChar char="l"/>
            </a:pPr>
            <a:r>
              <a:rPr lang="en-GB" sz="1300">
                <a:solidFill>
                  <a:srgbClr val="000099"/>
                </a:solidFill>
                <a:latin typeface="Arial" charset="0"/>
              </a:rPr>
              <a:t>Technical considerations remain primary focus</a:t>
            </a:r>
            <a:endParaRPr lang="en-US" sz="1300">
              <a:solidFill>
                <a:srgbClr val="000099"/>
              </a:solidFill>
              <a:latin typeface="Arial" charset="0"/>
            </a:endParaRP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a:solidFill>
                  <a:srgbClr val="000099"/>
                </a:solidFill>
                <a:latin typeface="Arial" charset="0"/>
              </a:rPr>
              <a:t>---------------------------------------------------------------   </a:t>
            </a:r>
          </a:p>
          <a:p>
            <a:pPr marL="230188" indent="-230188" algn="ctr">
              <a:lnSpc>
                <a:spcPct val="80000"/>
              </a:lnSpc>
              <a:buClr>
                <a:srgbClr val="CC3300"/>
              </a:buClr>
              <a:buSzPct val="50000"/>
              <a:buNone/>
            </a:pPr>
            <a:r>
              <a:rPr lang="en-US" sz="1200" b="1">
                <a:solidFill>
                  <a:srgbClr val="000099"/>
                </a:solidFill>
                <a:latin typeface="Arial" charset="0"/>
              </a:rPr>
              <a:t>If you have questions, contact the IEEE-SA Standards Board Patent Committee Administrator at patcom@ieee.org or visit http://standards.ieee.org/about/sasb/patcom/index.html </a:t>
            </a:r>
            <a:br>
              <a:rPr lang="en-US" sz="1200" b="1">
                <a:solidFill>
                  <a:srgbClr val="000099"/>
                </a:solidFill>
                <a:latin typeface="Arial" charset="0"/>
              </a:rPr>
            </a:b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a:p>
            <a:pPr marL="230188" indent="-230188" algn="ctr">
              <a:lnSpc>
                <a:spcPct val="80000"/>
              </a:lnSpc>
              <a:buClr>
                <a:srgbClr val="CC3300"/>
              </a:buClr>
              <a:buSzPct val="50000"/>
              <a:buNone/>
            </a:pP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This slide set is available </a:t>
            </a:r>
            <a:br>
              <a:rPr lang="en-US" sz="1200" b="1">
                <a:solidFill>
                  <a:srgbClr val="000099"/>
                </a:solidFill>
                <a:latin typeface="Arial" charset="0"/>
              </a:rPr>
            </a:br>
            <a:r>
              <a:rPr lang="en-US" sz="1200" b="1">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xmlns=""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a:t>
            </a:r>
            <a:br>
              <a:rPr lang="en-US" dirty="0" smtClean="0"/>
            </a:br>
            <a:r>
              <a:rPr lang="en-GB" dirty="0" smtClean="0"/>
              <a:t>Wednesday, December 11</a:t>
            </a:r>
            <a:r>
              <a:rPr lang="en-GB" baseline="30000" dirty="0" smtClean="0"/>
              <a:t>th</a:t>
            </a:r>
            <a:r>
              <a:rPr lang="en-GB" dirty="0" smtClean="0"/>
              <a:t>, 11:00am ET</a:t>
            </a:r>
            <a:endParaRPr lang="en-US" dirty="0"/>
          </a:p>
        </p:txBody>
      </p:sp>
      <p:sp>
        <p:nvSpPr>
          <p:cNvPr id="4104" name="Rectangle 5"/>
          <p:cNvSpPr>
            <a:spLocks noGrp="1" noChangeArrowheads="1"/>
          </p:cNvSpPr>
          <p:nvPr>
            <p:ph type="body" idx="1"/>
          </p:nvPr>
        </p:nvSpPr>
        <p:spPr>
          <a:xfrm>
            <a:off x="457200" y="1600200"/>
            <a:ext cx="8229600" cy="4724400"/>
          </a:xfrm>
        </p:spPr>
        <p:txBody>
          <a:bodyPr>
            <a:normAutofit/>
          </a:bodyPr>
          <a:lstStyle/>
          <a:p>
            <a:r>
              <a:rPr lang="en-US" dirty="0" smtClean="0"/>
              <a:t>Approval of minutes</a:t>
            </a:r>
          </a:p>
          <a:p>
            <a:r>
              <a:rPr lang="en-US" dirty="0" smtClean="0"/>
              <a:t>Reports</a:t>
            </a:r>
          </a:p>
          <a:p>
            <a:pPr lvl="1"/>
            <a:r>
              <a:rPr lang="en-US" dirty="0" smtClean="0"/>
              <a:t>EC Closing Plenary in Dallas</a:t>
            </a:r>
          </a:p>
          <a:p>
            <a:pPr lvl="1"/>
            <a:r>
              <a:rPr lang="en-US" dirty="0" smtClean="0"/>
              <a:t>Contribution to EC Workshop</a:t>
            </a:r>
          </a:p>
          <a:p>
            <a:pPr lvl="1"/>
            <a:r>
              <a:rPr lang="en-US" dirty="0" smtClean="0"/>
              <a:t>other reports</a:t>
            </a:r>
          </a:p>
          <a:p>
            <a:r>
              <a:rPr lang="en-US" dirty="0" smtClean="0"/>
              <a:t>Plans for January Interim and beyond</a:t>
            </a:r>
          </a:p>
          <a:p>
            <a:r>
              <a:rPr lang="en-US" dirty="0" smtClean="0"/>
              <a:t>AOB</a:t>
            </a:r>
          </a:p>
          <a:p>
            <a:r>
              <a:rPr lang="en-US" dirty="0" smtClean="0"/>
              <a:t>Adjourn</a:t>
            </a:r>
          </a:p>
          <a:p>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fontScale="92500" lnSpcReduction="10000"/>
          </a:bodyPr>
          <a:lstStyle/>
          <a:p>
            <a:r>
              <a:rPr lang="en-GB" sz="2400" dirty="0" smtClean="0"/>
              <a:t>Call Meeting to Order</a:t>
            </a:r>
          </a:p>
          <a:p>
            <a:pPr lvl="1"/>
            <a:r>
              <a:rPr lang="en-GB" sz="2000" dirty="0" smtClean="0"/>
              <a:t>Meeting called to order by chair at</a:t>
            </a:r>
          </a:p>
          <a:p>
            <a:r>
              <a:rPr lang="en-GB" sz="2400" dirty="0" smtClean="0"/>
              <a:t>Secretary position</a:t>
            </a:r>
          </a:p>
          <a:p>
            <a:pPr lvl="1"/>
            <a:r>
              <a:rPr lang="en-GB" sz="2000" dirty="0" smtClean="0"/>
              <a:t>..</a:t>
            </a:r>
          </a:p>
          <a:p>
            <a:r>
              <a:rPr lang="en-GB" sz="2400" dirty="0" smtClean="0"/>
              <a:t>Appointment of recording secretary:</a:t>
            </a:r>
          </a:p>
          <a:p>
            <a:pPr lvl="1"/>
            <a:r>
              <a:rPr lang="en-GB" sz="2000" dirty="0" smtClean="0"/>
              <a:t>..</a:t>
            </a:r>
          </a:p>
          <a:p>
            <a:r>
              <a:rPr lang="en-GB" sz="2400" dirty="0" smtClean="0"/>
              <a:t>Roll Call</a:t>
            </a:r>
          </a:p>
          <a:p>
            <a:endParaRPr lang="en-US" dirty="0"/>
          </a:p>
        </p:txBody>
      </p:sp>
      <p:graphicFrame>
        <p:nvGraphicFramePr>
          <p:cNvPr id="4" name="Table 3"/>
          <p:cNvGraphicFramePr>
            <a:graphicFrameLocks noGrp="1"/>
          </p:cNvGraphicFramePr>
          <p:nvPr/>
        </p:nvGraphicFramePr>
        <p:xfrm>
          <a:off x="914400" y="38100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bg1">
                              <a:lumMod val="85000"/>
                            </a:schemeClr>
                          </a:solidFill>
                        </a:rPr>
                        <a:t>Max Riegel</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NSN</a:t>
                      </a:r>
                      <a:endParaRPr lang="en-US" sz="1400" dirty="0">
                        <a:solidFill>
                          <a:schemeClr val="bg1">
                            <a:lumMod val="85000"/>
                          </a:schemeClr>
                        </a:solidFill>
                      </a:endParaRPr>
                    </a:p>
                  </a:txBody>
                  <a:tcPr/>
                </a:tc>
                <a:tc>
                  <a:txBody>
                    <a:bodyPr/>
                    <a:lstStyle/>
                    <a:p>
                      <a:endParaRPr lang="en-US" sz="1400" dirty="0"/>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bg1">
                              <a:lumMod val="85000"/>
                            </a:schemeClr>
                          </a:solidFill>
                        </a:rPr>
                        <a:t>Yonggang</a:t>
                      </a:r>
                      <a:r>
                        <a:rPr lang="en-US" sz="1400" baseline="0" dirty="0" smtClean="0">
                          <a:solidFill>
                            <a:schemeClr val="bg1">
                              <a:lumMod val="85000"/>
                            </a:schemeClr>
                          </a:solidFill>
                        </a:rPr>
                        <a:t> Fang</a:t>
                      </a:r>
                      <a:endParaRPr lang="en-US" sz="1400" dirty="0" smtClean="0">
                        <a:solidFill>
                          <a:schemeClr val="bg1">
                            <a:lumMod val="85000"/>
                          </a:schemeClr>
                        </a:solidFill>
                      </a:endParaRPr>
                    </a:p>
                  </a:txBody>
                  <a:tcPr/>
                </a:tc>
                <a:tc>
                  <a:txBody>
                    <a:bodyPr/>
                    <a:lstStyle/>
                    <a:p>
                      <a:r>
                        <a:rPr lang="en-US" sz="1400" dirty="0" smtClean="0">
                          <a:solidFill>
                            <a:schemeClr val="bg1">
                              <a:lumMod val="85000"/>
                            </a:schemeClr>
                          </a:solidFill>
                        </a:rPr>
                        <a:t>ZTE</a:t>
                      </a:r>
                      <a:endParaRPr lang="en-US" sz="1400" dirty="0">
                        <a:solidFill>
                          <a:schemeClr val="bg1">
                            <a:lumMod val="85000"/>
                          </a:schemeClr>
                        </a:solidFill>
                      </a:endParaRPr>
                    </a:p>
                  </a:txBody>
                  <a:tcPr/>
                </a:tc>
              </a:tr>
              <a:tr h="292100">
                <a:tc>
                  <a:txBody>
                    <a:bodyPr/>
                    <a:lstStyle/>
                    <a:p>
                      <a:r>
                        <a:rPr lang="en-US" sz="1400" dirty="0" smtClean="0">
                          <a:solidFill>
                            <a:schemeClr val="bg1">
                              <a:lumMod val="85000"/>
                            </a:schemeClr>
                          </a:solidFill>
                        </a:rPr>
                        <a:t>Juan Carlos Zuniga</a:t>
                      </a:r>
                      <a:endParaRPr lang="en-US" sz="1400" dirty="0">
                        <a:solidFill>
                          <a:schemeClr val="bg1">
                            <a:lumMod val="85000"/>
                          </a:schemeClr>
                        </a:solidFill>
                      </a:endParaRPr>
                    </a:p>
                  </a:txBody>
                  <a:tcPr/>
                </a:tc>
                <a:tc>
                  <a:txBody>
                    <a:bodyPr/>
                    <a:lstStyle/>
                    <a:p>
                      <a:r>
                        <a:rPr lang="en-US" sz="1400" dirty="0" err="1" smtClean="0">
                          <a:solidFill>
                            <a:schemeClr val="bg1">
                              <a:lumMod val="85000"/>
                            </a:schemeClr>
                          </a:solidFill>
                        </a:rPr>
                        <a:t>Interdigital</a:t>
                      </a:r>
                      <a:endParaRPr lang="en-US" sz="1400" dirty="0">
                        <a:solidFill>
                          <a:schemeClr val="bg1">
                            <a:lumMod val="85000"/>
                          </a:schemeClr>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solidFill>
                            <a:schemeClr val="bg1">
                              <a:lumMod val="85000"/>
                            </a:schemeClr>
                          </a:solidFill>
                        </a:rPr>
                        <a:t>Antonio de la Oliva</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UC3M</a:t>
                      </a:r>
                      <a:endParaRPr lang="en-US" sz="1400" dirty="0">
                        <a:solidFill>
                          <a:schemeClr val="bg1">
                            <a:lumMod val="85000"/>
                          </a:schemeClr>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1">
                              <a:lumMod val="85000"/>
                            </a:schemeClr>
                          </a:solidFill>
                        </a:rPr>
                        <a:t>Paul </a:t>
                      </a:r>
                      <a:r>
                        <a:rPr lang="en-US" sz="1400" dirty="0" err="1" smtClean="0">
                          <a:solidFill>
                            <a:schemeClr val="bg1">
                              <a:lumMod val="85000"/>
                            </a:schemeClr>
                          </a:solidFill>
                        </a:rPr>
                        <a:t>Congdon</a:t>
                      </a:r>
                      <a:endParaRPr lang="en-US" sz="1400" dirty="0" smtClean="0">
                        <a:solidFill>
                          <a:schemeClr val="bg1">
                            <a:lumMod val="85000"/>
                          </a:schemeClr>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1">
                              <a:lumMod val="85000"/>
                            </a:schemeClr>
                          </a:solidFill>
                        </a:rPr>
                        <a:t>TALLAC</a:t>
                      </a:r>
                      <a:r>
                        <a:rPr lang="en-US" sz="1400" baseline="0" dirty="0" smtClean="0">
                          <a:solidFill>
                            <a:schemeClr val="bg1">
                              <a:lumMod val="85000"/>
                            </a:schemeClr>
                          </a:solidFill>
                        </a:rPr>
                        <a:t> Networks</a:t>
                      </a:r>
                      <a:endParaRPr lang="en-US" sz="1400" dirty="0" smtClean="0">
                        <a:solidFill>
                          <a:schemeClr val="bg1">
                            <a:lumMod val="85000"/>
                          </a:schemeClr>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solidFill>
                            <a:schemeClr val="bg1">
                              <a:lumMod val="85000"/>
                            </a:schemeClr>
                          </a:solidFill>
                        </a:rPr>
                        <a:t>Roger Marks</a:t>
                      </a:r>
                      <a:endParaRPr lang="en-US" sz="1400" dirty="0">
                        <a:solidFill>
                          <a:schemeClr val="bg1">
                            <a:lumMod val="85000"/>
                          </a:schemeClr>
                        </a:solidFill>
                      </a:endParaRPr>
                    </a:p>
                  </a:txBody>
                  <a:tcPr/>
                </a:tc>
                <a:tc>
                  <a:txBody>
                    <a:bodyPr/>
                    <a:lstStyle/>
                    <a:p>
                      <a:r>
                        <a:rPr lang="en-US" sz="1400" dirty="0" err="1" smtClean="0">
                          <a:solidFill>
                            <a:schemeClr val="bg1">
                              <a:lumMod val="85000"/>
                            </a:schemeClr>
                          </a:solidFill>
                        </a:rPr>
                        <a:t>Consensii</a:t>
                      </a:r>
                      <a:endParaRPr lang="en-US" sz="1400" dirty="0">
                        <a:solidFill>
                          <a:schemeClr val="bg1">
                            <a:lumMod val="85000"/>
                          </a:schemeClr>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r>
                        <a:rPr lang="en-US" sz="1400" dirty="0" smtClean="0">
                          <a:solidFill>
                            <a:schemeClr val="bg1">
                              <a:lumMod val="85000"/>
                            </a:schemeClr>
                          </a:solidFill>
                        </a:rPr>
                        <a:t>Walter </a:t>
                      </a:r>
                      <a:r>
                        <a:rPr lang="en-US" sz="1400" dirty="0" err="1" smtClean="0">
                          <a:solidFill>
                            <a:schemeClr val="bg1">
                              <a:lumMod val="85000"/>
                            </a:schemeClr>
                          </a:solidFill>
                        </a:rPr>
                        <a:t>Pienciak</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IEEE SA</a:t>
                      </a:r>
                      <a:endParaRPr lang="en-US" sz="1400" dirty="0">
                        <a:solidFill>
                          <a:schemeClr val="bg1">
                            <a:lumMod val="85000"/>
                          </a:schemeClr>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bg1">
                              <a:lumMod val="85000"/>
                            </a:schemeClr>
                          </a:solidFill>
                        </a:rPr>
                        <a:t>Behcet</a:t>
                      </a:r>
                      <a:r>
                        <a:rPr lang="en-US" sz="1400" baseline="0" dirty="0" smtClean="0">
                          <a:solidFill>
                            <a:schemeClr val="bg1">
                              <a:lumMod val="85000"/>
                            </a:schemeClr>
                          </a:solidFill>
                        </a:rPr>
                        <a:t> </a:t>
                      </a:r>
                      <a:r>
                        <a:rPr lang="en-US" sz="1400" baseline="0" dirty="0" err="1" smtClean="0">
                          <a:solidFill>
                            <a:schemeClr val="bg1">
                              <a:lumMod val="85000"/>
                            </a:schemeClr>
                          </a:solidFill>
                        </a:rPr>
                        <a:t>Sarikaya</a:t>
                      </a:r>
                      <a:endParaRPr lang="en-US" sz="1400" dirty="0" smtClean="0">
                        <a:solidFill>
                          <a:schemeClr val="bg1">
                            <a:lumMod val="85000"/>
                          </a:schemeClr>
                        </a:solidFill>
                      </a:endParaRPr>
                    </a:p>
                  </a:txBody>
                  <a:tcPr/>
                </a:tc>
                <a:tc>
                  <a:txBody>
                    <a:bodyPr/>
                    <a:lstStyle/>
                    <a:p>
                      <a:r>
                        <a:rPr lang="en-US" sz="1400" dirty="0" err="1" smtClean="0">
                          <a:solidFill>
                            <a:schemeClr val="bg1">
                              <a:lumMod val="85000"/>
                            </a:schemeClr>
                          </a:solidFill>
                        </a:rPr>
                        <a:t>Huawei</a:t>
                      </a:r>
                      <a:endParaRPr lang="en-US" sz="1400" dirty="0">
                        <a:solidFill>
                          <a:schemeClr val="bg1">
                            <a:lumMod val="85000"/>
                          </a:schemeClr>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Approval of agenda</a:t>
            </a:r>
          </a:p>
          <a:p>
            <a:pPr lvl="1"/>
            <a:r>
              <a:rPr lang="en-US" dirty="0" smtClean="0"/>
              <a:t>Approval of minutes</a:t>
            </a:r>
          </a:p>
          <a:p>
            <a:pPr lvl="2"/>
            <a:r>
              <a:rPr lang="en-US" dirty="0" smtClean="0"/>
              <a:t>??</a:t>
            </a:r>
          </a:p>
          <a:p>
            <a:pPr lvl="1"/>
            <a:r>
              <a:rPr lang="en-US" dirty="0" smtClean="0"/>
              <a:t>Reports</a:t>
            </a:r>
          </a:p>
          <a:p>
            <a:pPr lvl="2"/>
            <a:r>
              <a:rPr lang="en-US" dirty="0" smtClean="0"/>
              <a:t>EC Closing Plenary in Dallas</a:t>
            </a:r>
          </a:p>
          <a:p>
            <a:pPr lvl="3"/>
            <a:r>
              <a:rPr lang="en-US" dirty="0" smtClean="0">
                <a:hlinkClick r:id="rId2"/>
              </a:rPr>
              <a:t>https://mentor.ieee.org/omniran/dcn/13/omniran-13-0093-01-ecsg-nov-2013-ec-closing-report.pptx</a:t>
            </a:r>
            <a:endParaRPr lang="en-US" dirty="0" smtClean="0"/>
          </a:p>
          <a:p>
            <a:pPr lvl="2"/>
            <a:r>
              <a:rPr lang="en-US" dirty="0" smtClean="0"/>
              <a:t>Contribution to EC Workshop</a:t>
            </a:r>
          </a:p>
          <a:p>
            <a:pPr lvl="3"/>
            <a:r>
              <a:rPr lang="en-US" dirty="0" smtClean="0">
                <a:hlinkClick r:id="rId3"/>
              </a:rPr>
              <a:t>https://mentor.ieee.org/omniran/dcn/13/omniran-13-0094-00-ecsg-considerations-for-cooperation-with-802-wgs.pptx</a:t>
            </a:r>
            <a:endParaRPr lang="en-US" dirty="0" smtClean="0"/>
          </a:p>
          <a:p>
            <a:pPr lvl="2"/>
            <a:r>
              <a:rPr lang="en-US" dirty="0" smtClean="0"/>
              <a:t>other reports</a:t>
            </a:r>
          </a:p>
          <a:p>
            <a:pPr lvl="3"/>
            <a:r>
              <a:rPr lang="en-US" dirty="0" smtClean="0"/>
              <a:t>??</a:t>
            </a:r>
          </a:p>
          <a:p>
            <a:pPr lvl="1"/>
            <a:r>
              <a:rPr lang="en-US" dirty="0" smtClean="0"/>
              <a:t>Plans for January Interim and beyond</a:t>
            </a:r>
          </a:p>
          <a:p>
            <a:pPr lvl="2"/>
            <a:r>
              <a:rPr lang="en-US" dirty="0" smtClean="0"/>
              <a:t>see following slides</a:t>
            </a:r>
          </a:p>
          <a:p>
            <a:pPr lvl="1"/>
            <a:r>
              <a:rPr lang="en-US" dirty="0" smtClean="0"/>
              <a:t>AOB</a:t>
            </a:r>
          </a:p>
          <a:p>
            <a:pPr lvl="1"/>
            <a:r>
              <a:rPr lang="en-US" dirty="0" smtClean="0"/>
              <a:t>Adjourn</a:t>
            </a:r>
            <a:endParaRPr lang="en-US" dirty="0"/>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839</Words>
  <Application>Microsoft Office PowerPoint</Application>
  <PresentationFormat>On-screen Show (4:3)</PresentationFormat>
  <Paragraphs>135</Paragraphs>
  <Slides>10</Slides>
  <Notes>5</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Template</vt:lpstr>
      <vt:lpstr>OmniRAN EC SG  December 11th, 2013 Conference Call</vt:lpstr>
      <vt:lpstr>Meeting</vt:lpstr>
      <vt:lpstr>Guidelines for IEEE-SA Meetings</vt:lpstr>
      <vt:lpstr>Resources – URLs</vt:lpstr>
      <vt:lpstr>Meeting Etiquette</vt:lpstr>
      <vt:lpstr>LMSC Operations Manual</vt:lpstr>
      <vt:lpstr>Agenda Wednesday, December 11th, 11:00am ET</vt:lpstr>
      <vt:lpstr>Business#1</vt:lpstr>
      <vt:lpstr>Business #2</vt:lpstr>
      <vt:lpstr>Business #3</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232</cp:revision>
  <cp:lastPrinted>1998-02-10T13:28:06Z</cp:lastPrinted>
  <dcterms:created xsi:type="dcterms:W3CDTF">2011-12-30T17:06:23Z</dcterms:created>
  <dcterms:modified xsi:type="dcterms:W3CDTF">2013-12-10T15:02:41Z</dcterms:modified>
</cp:coreProperties>
</file>