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tableStyles.xml" ContentType="application/vnd.openxmlformats-officedocument.presentationml.tableStyl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handoutMasterIdLst>
    <p:handoutMasterId r:id="rId13"/>
  </p:handoutMasterIdLst>
  <p:sldIdLst>
    <p:sldId id="262" r:id="rId2"/>
    <p:sldId id="265" r:id="rId3"/>
    <p:sldId id="283" r:id="rId4"/>
    <p:sldId id="271" r:id="rId5"/>
    <p:sldId id="272" r:id="rId6"/>
    <p:sldId id="273" r:id="rId7"/>
    <p:sldId id="266" r:id="rId8"/>
    <p:sldId id="284" r:id="rId9"/>
    <p:sldId id="285" r:id="rId10"/>
    <p:sldId id="286" r:id="rId11"/>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horzBarState="maximized">
    <p:restoredLeft sz="15286" autoAdjust="0"/>
    <p:restoredTop sz="99515" autoAdjust="0"/>
  </p:normalViewPr>
  <p:slideViewPr>
    <p:cSldViewPr>
      <p:cViewPr varScale="1">
        <p:scale>
          <a:sx n="129" d="100"/>
          <a:sy n="129" d="100"/>
        </p:scale>
        <p:origin x="-456" y="-7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3F8FCE7-1C7E-1B48-98FA-73D5EB700EC9}" type="slidenum">
              <a:rPr lang="en-US" sz="1200"/>
              <a:pPr/>
              <a:t>3</a:t>
            </a:fld>
            <a:endParaRPr lang="en-US" sz="1200"/>
          </a:p>
        </p:txBody>
      </p:sp>
      <p:sp>
        <p:nvSpPr>
          <p:cNvPr id="4099" name="Rectangle 2"/>
          <p:cNvSpPr>
            <a:spLocks noGrp="1" noRot="1" noChangeAspect="1" noChangeArrowheads="1" noTextEdit="1"/>
          </p:cNvSpPr>
          <p:nvPr>
            <p:ph type="sldImg"/>
          </p:nvPr>
        </p:nvSpPr>
        <p:spPr>
          <a:xfrm>
            <a:off x="1154113" y="701675"/>
            <a:ext cx="4625975" cy="3468688"/>
          </a:xfrm>
          <a:ln/>
        </p:spPr>
      </p:sp>
      <p:sp>
        <p:nvSpPr>
          <p:cNvPr id="4100"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4</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5603"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5604"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25605"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45DD8657-51BD-E244-89B3-47C6D9119A53}" type="slidenum">
              <a:rPr lang="en-GB"/>
              <a:pPr/>
              <a:t>5</a:t>
            </a:fld>
            <a:endParaRPr lang="en-GB"/>
          </a:p>
        </p:txBody>
      </p:sp>
      <p:sp>
        <p:nvSpPr>
          <p:cNvPr id="25606" name="Rectangle 2"/>
          <p:cNvSpPr>
            <a:spLocks noGrp="1" noChangeArrowheads="1"/>
          </p:cNvSpPr>
          <p:nvPr>
            <p:ph type="body" idx="1"/>
          </p:nvPr>
        </p:nvSpPr>
        <p:spPr>
          <a:xfrm>
            <a:off x="923480" y="4254563"/>
            <a:ext cx="508724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lIns="91158" tIns="44779" rIns="91158" bIns="44779"/>
          <a:lstStyle/>
          <a:p>
            <a:pPr defTabSz="914400"/>
            <a:r>
              <a:rPr lang="en-US">
                <a:latin typeface="Times New Roman" charset="0"/>
              </a:rPr>
              <a:t>The Copyright Act of 1976 made a dramatic change to U.S. copyright law. Copyright was now deemed to exist from the moment of creation.  Thus anything that is created is deemed to be owned by its creator.  Additionally, a work no longer needs to be published in order to be protected.  Therefore, even your scribbles on a piece of note paper constitute copyrighted material that you own and control.  </a:t>
            </a:r>
          </a:p>
          <a:p>
            <a:pPr defTabSz="914400"/>
            <a:r>
              <a:rPr lang="en-US">
                <a:latin typeface="Times New Roman" charset="0"/>
              </a:rPr>
              <a:t>The NII (National Information Infrastructure) and the GII (Global Information Infrastructure) are causing lawmakers and copyright owners to assess the ability of current copyright law to protect owners rights in a digital environment.  While at this point the changes being talked about are not significant, they will make it clear that copyright protection is afforded to owners in the digital environment making it a requirement to honor the rights accorded to owners.</a:t>
            </a:r>
          </a:p>
          <a:p>
            <a:pPr defTabSz="914400"/>
            <a:r>
              <a:rPr lang="en-US">
                <a:latin typeface="Times New Roman" charset="0"/>
              </a:rPr>
              <a:t>It is a requirement under the IEEE Bylaws that copyright ownership of all material published by the IEEE resides with the IEEE.  The Standards Department accomplishes the transfer of copyright ownership from the volunteer authors to the Institute via the Project Authorization Request (PAR) form.</a:t>
            </a:r>
          </a:p>
        </p:txBody>
      </p:sp>
      <p:sp>
        <p:nvSpPr>
          <p:cNvPr id="25607" name="Rectangle 3"/>
          <p:cNvSpPr>
            <a:spLocks noGrp="1" noRot="1" noChangeAspect="1" noChangeArrowheads="1" noTextEdit="1"/>
          </p:cNvSpPr>
          <p:nvPr>
            <p:ph type="sldImg"/>
          </p:nvPr>
        </p:nvSpPr>
        <p:spPr>
          <a:xfrm>
            <a:off x="1146175" y="695325"/>
            <a:ext cx="4643438" cy="3481388"/>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7</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797513" y="76200"/>
            <a:ext cx="2117887" cy="307777"/>
          </a:xfrm>
          <a:prstGeom prst="rect">
            <a:avLst/>
          </a:prstGeom>
        </p:spPr>
        <p:txBody>
          <a:bodyPr wrap="none">
            <a:spAutoFit/>
          </a:bodyPr>
          <a:lstStyle/>
          <a:p>
            <a:pPr algn="r"/>
            <a:r>
              <a:rPr lang="en-US" sz="1400" b="1" dirty="0" smtClean="0"/>
              <a:t>omniran-13-0095-00-ecsg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ieeestandards.webex.com/ieeestandards/j.php?ED=229982417&amp;UID=3975073&amp;PW=NNzdjYmU3Y2Rm&amp;RT=MiMxMQ=="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hyperlink" Target="https://www.tcconline.com/offSite/OffSiteController.jpf?cc=6830239259" TargetMode="External"/><Relationship Id="rId5" Type="http://schemas.openxmlformats.org/officeDocument/2006/relationships/hyperlink" Target="tel:1-(206)%20445-0056" TargetMode="External"/><Relationship Id="rId4" Type="http://schemas.openxmlformats.org/officeDocument/2006/relationships/hyperlink" Target="tel:1-(866)%20203-0920"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mentor.ieee.org/omniran/dcn/13/omniran-13-0094-00-ecsg-considerations-for-cooperation-with-802-wgs.pptx" TargetMode="External"/><Relationship Id="rId2" Type="http://schemas.openxmlformats.org/officeDocument/2006/relationships/hyperlink" Target="https://mentor.ieee.org/omniran/dcn/13/omniran-13-0093-01-ecsg-nov-2013-ec-closing-report.ppt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OmniRAN EC SG </a:t>
            </a:r>
            <a:br>
              <a:rPr lang="en-US" dirty="0"/>
            </a:br>
            <a:r>
              <a:rPr lang="en-US" dirty="0" smtClean="0"/>
              <a:t>December 11</a:t>
            </a:r>
            <a:r>
              <a:rPr lang="en-US" baseline="30000" dirty="0" smtClean="0"/>
              <a:t>th</a:t>
            </a:r>
            <a:r>
              <a:rPr lang="en-US" dirty="0" smtClean="0"/>
              <a:t>, 2013</a:t>
            </a:r>
            <a:br>
              <a:rPr lang="en-US" dirty="0" smtClean="0"/>
            </a:br>
            <a:r>
              <a:rPr lang="en-US" dirty="0" smtClean="0"/>
              <a:t>Conference Call</a:t>
            </a:r>
            <a:endParaRPr lang="en-US" dirty="0"/>
          </a:p>
        </p:txBody>
      </p:sp>
      <p:sp>
        <p:nvSpPr>
          <p:cNvPr id="3" name="Subtitle 2"/>
          <p:cNvSpPr>
            <a:spLocks noGrp="1"/>
          </p:cNvSpPr>
          <p:nvPr>
            <p:ph type="subTitle" idx="1"/>
          </p:nvPr>
        </p:nvSpPr>
        <p:spPr/>
        <p:txBody>
          <a:bodyPr/>
          <a:lstStyle/>
          <a:p>
            <a:r>
              <a:rPr lang="en-US" dirty="0" smtClean="0"/>
              <a:t>2013-12-10</a:t>
            </a:r>
            <a:r>
              <a:rPr lang="en-US" dirty="0"/>
              <a:t/>
            </a:r>
            <a:br>
              <a:rPr lang="en-US" dirty="0"/>
            </a:br>
            <a:r>
              <a:rPr lang="en-US" dirty="0"/>
              <a:t>Max Riegel</a:t>
            </a:r>
          </a:p>
          <a:p>
            <a:r>
              <a:rPr lang="en-US" dirty="0"/>
              <a:t>(OmniRAN SG Chair)</a:t>
            </a:r>
          </a:p>
          <a:p>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#3</a:t>
            </a:r>
            <a:endParaRPr lang="en-US" dirty="0"/>
          </a:p>
        </p:txBody>
      </p:sp>
      <p:sp>
        <p:nvSpPr>
          <p:cNvPr id="3" name="Content Placeholder 2"/>
          <p:cNvSpPr>
            <a:spLocks noGrp="1"/>
          </p:cNvSpPr>
          <p:nvPr>
            <p:ph idx="1"/>
          </p:nvPr>
        </p:nvSpPr>
        <p:spPr/>
        <p:txBody>
          <a:bodyPr>
            <a:normAutofit fontScale="85000" lnSpcReduction="20000"/>
          </a:bodyPr>
          <a:lstStyle/>
          <a:p>
            <a:pPr marL="342900" lvl="1" indent="-342900">
              <a:buFontTx/>
              <a:buChar char="•"/>
            </a:pPr>
            <a:r>
              <a:rPr lang="en-US" dirty="0" smtClean="0"/>
              <a:t>Plans for January Interim and beyond</a:t>
            </a:r>
          </a:p>
          <a:p>
            <a:pPr lvl="1"/>
            <a:r>
              <a:rPr lang="en-US" dirty="0" smtClean="0"/>
              <a:t>Agenda proposal for Jan ‘14 session</a:t>
            </a:r>
          </a:p>
          <a:p>
            <a:pPr lvl="2"/>
            <a:r>
              <a:rPr lang="en-US" dirty="0" smtClean="0"/>
              <a:t>Approval of minutes</a:t>
            </a:r>
          </a:p>
          <a:p>
            <a:pPr lvl="2"/>
            <a:r>
              <a:rPr lang="en-US" dirty="0" smtClean="0"/>
              <a:t>Reports</a:t>
            </a:r>
          </a:p>
          <a:p>
            <a:pPr lvl="2"/>
            <a:r>
              <a:rPr lang="en-US" dirty="0" smtClean="0"/>
              <a:t>Outline of the intended specification</a:t>
            </a:r>
            <a:endParaRPr lang="en-US" dirty="0" smtClean="0"/>
          </a:p>
          <a:p>
            <a:pPr lvl="3"/>
            <a:r>
              <a:rPr lang="en-US" dirty="0" smtClean="0"/>
              <a:t>Intentions and tentative </a:t>
            </a:r>
            <a:r>
              <a:rPr lang="en-US" dirty="0" err="1" smtClean="0"/>
              <a:t>ToC</a:t>
            </a:r>
            <a:endParaRPr lang="en-US" dirty="0" smtClean="0"/>
          </a:p>
          <a:p>
            <a:pPr lvl="3"/>
            <a:r>
              <a:rPr lang="en-US" dirty="0" smtClean="0"/>
              <a:t>Technical contributions</a:t>
            </a:r>
          </a:p>
          <a:p>
            <a:pPr lvl="3"/>
            <a:r>
              <a:rPr lang="en-US" dirty="0" smtClean="0"/>
              <a:t>Tenets of IEEE 802 Access Network</a:t>
            </a:r>
          </a:p>
          <a:p>
            <a:pPr lvl="2"/>
            <a:r>
              <a:rPr lang="en-US" dirty="0" smtClean="0"/>
              <a:t>Organization of the work</a:t>
            </a:r>
          </a:p>
          <a:p>
            <a:pPr lvl="3"/>
            <a:r>
              <a:rPr lang="en-US" dirty="0" smtClean="0"/>
              <a:t>Cooperation with the other IEEE 802 WGs</a:t>
            </a:r>
          </a:p>
          <a:p>
            <a:pPr lvl="4"/>
            <a:r>
              <a:rPr lang="en-US" dirty="0" smtClean="0"/>
              <a:t>Liaisons, inbound and outbound</a:t>
            </a:r>
          </a:p>
          <a:p>
            <a:pPr lvl="3"/>
            <a:r>
              <a:rPr lang="en-US" dirty="0" smtClean="0"/>
              <a:t>O</a:t>
            </a:r>
            <a:r>
              <a:rPr lang="en-US" dirty="0" smtClean="0"/>
              <a:t>peration within IEEE 802.1</a:t>
            </a:r>
          </a:p>
          <a:p>
            <a:pPr lvl="2"/>
            <a:r>
              <a:rPr lang="en-US" dirty="0" smtClean="0"/>
              <a:t>Conference calls until March 2014 session</a:t>
            </a:r>
          </a:p>
          <a:p>
            <a:pPr lvl="2"/>
            <a:r>
              <a:rPr lang="en-US" dirty="0" smtClean="0"/>
              <a:t>Liaison report</a:t>
            </a:r>
            <a:r>
              <a:rPr lang="en-US" dirty="0" smtClean="0"/>
              <a:t> to IEEE 802 WGs</a:t>
            </a:r>
          </a:p>
          <a:p>
            <a:pPr lvl="2"/>
            <a:r>
              <a:rPr lang="en-US" dirty="0" smtClean="0"/>
              <a:t>AOB</a:t>
            </a:r>
            <a:endParaRPr lang="en-US" dirty="0" smtClean="0"/>
          </a:p>
          <a:p>
            <a:pPr lvl="2"/>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Meeting</a:t>
            </a:r>
            <a:endParaRPr lang="en-GB" dirty="0"/>
          </a:p>
        </p:txBody>
      </p:sp>
      <p:sp>
        <p:nvSpPr>
          <p:cNvPr id="3078" name="Rectangle 3"/>
          <p:cNvSpPr>
            <a:spLocks noGrp="1" noChangeArrowheads="1"/>
          </p:cNvSpPr>
          <p:nvPr>
            <p:ph type="body" idx="1"/>
          </p:nvPr>
        </p:nvSpPr>
        <p:spPr>
          <a:xfrm>
            <a:off x="457200" y="1600200"/>
            <a:ext cx="8229600" cy="4876800"/>
          </a:xfrm>
        </p:spPr>
        <p:txBody>
          <a:bodyPr>
            <a:normAutofit fontScale="62500" lnSpcReduction="20000"/>
          </a:bodyPr>
          <a:lstStyle/>
          <a:p>
            <a:r>
              <a:rPr lang="en-US" dirty="0" smtClean="0"/>
              <a:t>Date: Wednesday, December 11, 2013 </a:t>
            </a:r>
            <a:br>
              <a:rPr lang="en-US" dirty="0" smtClean="0"/>
            </a:br>
            <a:r>
              <a:rPr lang="en-US" dirty="0" smtClean="0"/>
              <a:t>Time: 11:00 am, Eastern Standard Time (New York, GMT-05:00) </a:t>
            </a:r>
            <a:br>
              <a:rPr lang="en-US" dirty="0" smtClean="0"/>
            </a:br>
            <a:r>
              <a:rPr lang="en-US" dirty="0" smtClean="0"/>
              <a:t>Meeting Number: 741 069 717 </a:t>
            </a:r>
            <a:br>
              <a:rPr lang="en-US" dirty="0" smtClean="0"/>
            </a:br>
            <a:r>
              <a:rPr lang="en-US" dirty="0" smtClean="0"/>
              <a:t>Meeting Password: OmniRAN </a:t>
            </a:r>
          </a:p>
          <a:p>
            <a:endParaRPr lang="en-US" dirty="0" smtClean="0"/>
          </a:p>
          <a:p>
            <a:r>
              <a:rPr lang="en-US" dirty="0" smtClean="0"/>
              <a:t>To join the online meeting </a:t>
            </a:r>
            <a:br>
              <a:rPr lang="en-US" dirty="0" smtClean="0"/>
            </a:br>
            <a:r>
              <a:rPr lang="en-US" u="sng" dirty="0" smtClean="0">
                <a:hlinkClick r:id="rId3"/>
              </a:rPr>
              <a:t>https://ieeestandards.webex.com/ieeestandards/j.php?ED=229982417&amp;UID=3975073&amp;PW=NNzdjYmU3Y2Rm&amp;RT=MiMxMQ%3D%3D</a:t>
            </a:r>
            <a:r>
              <a:rPr lang="en-US" dirty="0" smtClean="0"/>
              <a:t> </a:t>
            </a:r>
          </a:p>
          <a:p>
            <a:r>
              <a:rPr lang="en-US" dirty="0" smtClean="0"/>
              <a:t>Teleconference information </a:t>
            </a:r>
          </a:p>
          <a:p>
            <a:pPr lvl="1"/>
            <a:r>
              <a:rPr lang="en-US" dirty="0" smtClean="0"/>
              <a:t>Provide your phone number when you join the meeting for call back. </a:t>
            </a:r>
          </a:p>
          <a:p>
            <a:pPr lvl="1"/>
            <a:r>
              <a:rPr lang="en-US" dirty="0" smtClean="0"/>
              <a:t>Alternatively, you can call: </a:t>
            </a:r>
          </a:p>
          <a:p>
            <a:pPr lvl="2"/>
            <a:r>
              <a:rPr lang="en-US" dirty="0" smtClean="0"/>
              <a:t>Call-in toll-free number: </a:t>
            </a:r>
            <a:r>
              <a:rPr lang="en-US" u="sng" dirty="0" smtClean="0">
                <a:hlinkClick r:id="rId4"/>
              </a:rPr>
              <a:t>1-(866) 203-0920</a:t>
            </a:r>
            <a:r>
              <a:rPr lang="en-US" dirty="0" smtClean="0"/>
              <a:t>  (US) </a:t>
            </a:r>
          </a:p>
          <a:p>
            <a:pPr lvl="2"/>
            <a:r>
              <a:rPr lang="en-US" dirty="0" smtClean="0"/>
              <a:t>Call-in number: </a:t>
            </a:r>
            <a:r>
              <a:rPr lang="en-US" u="sng" dirty="0" smtClean="0">
                <a:hlinkClick r:id="rId5"/>
              </a:rPr>
              <a:t>1-(206) 445-0056</a:t>
            </a:r>
            <a:r>
              <a:rPr lang="en-US" dirty="0" smtClean="0"/>
              <a:t>  (US) </a:t>
            </a:r>
          </a:p>
          <a:p>
            <a:pPr lvl="1"/>
            <a:r>
              <a:rPr lang="en-US" dirty="0" smtClean="0"/>
              <a:t>Show global numbers: </a:t>
            </a:r>
            <a:br>
              <a:rPr lang="en-US" dirty="0" smtClean="0"/>
            </a:br>
            <a:r>
              <a:rPr lang="en-US" u="sng" dirty="0" smtClean="0">
                <a:hlinkClick r:id="rId6"/>
              </a:rPr>
              <a:t>https://www.tcconline.com/offSite/OffSiteController.jpf?cc=6830239259</a:t>
            </a:r>
            <a:r>
              <a:rPr lang="en-US" dirty="0" smtClean="0"/>
              <a:t> </a:t>
            </a:r>
          </a:p>
          <a:p>
            <a:pPr lvl="1"/>
            <a:r>
              <a:rPr lang="en-US" dirty="0" smtClean="0"/>
              <a:t>Conference Code: 683 023 9259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p:txBody>
          <a:bodyPr/>
          <a:lstStyle/>
          <a:p>
            <a:r>
              <a:rPr lang="en-US"/>
              <a:t>Guidelines for IEEE-SA Meetings</a:t>
            </a:r>
          </a:p>
        </p:txBody>
      </p:sp>
      <p:sp>
        <p:nvSpPr>
          <p:cNvPr id="3" name="Content Placeholder 2"/>
          <p:cNvSpPr>
            <a:spLocks noGrp="1"/>
          </p:cNvSpPr>
          <p:nvPr>
            <p:ph idx="1"/>
          </p:nvPr>
        </p:nvSpPr>
        <p:spPr>
          <a:xfrm>
            <a:off x="457200" y="1371600"/>
            <a:ext cx="8229600" cy="5181600"/>
          </a:xfrm>
        </p:spPr>
        <p:txBody>
          <a:bodyPr>
            <a:normAutofit/>
          </a:bodyPr>
          <a:lstStyle/>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All IEEE-SA standards meetings shall be conducted in compliance with all applicable laws, including antitrust and competition laws.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interpretation, validity, or essentiality of patents/patent claims. </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specific license rates, terms, or conditions.</a:t>
            </a:r>
          </a:p>
          <a:p>
            <a:pPr marL="630238" lvl="1">
              <a:lnSpc>
                <a:spcPct val="80000"/>
              </a:lnSpc>
              <a:spcAft>
                <a:spcPct val="40000"/>
              </a:spcAft>
              <a:buClr>
                <a:srgbClr val="CC3300"/>
              </a:buClr>
              <a:buSzPct val="50000"/>
              <a:buFont typeface="Monotype Sorts" charset="0"/>
              <a:buChar char="l"/>
            </a:pPr>
            <a:r>
              <a:rPr lang="en-US" sz="1300">
                <a:solidFill>
                  <a:srgbClr val="000099"/>
                </a:solidFill>
                <a:latin typeface="Arial" charset="0"/>
              </a:rPr>
              <a:t>Relative costs, including licensing costs of essential patent claims, of different technical approaches may be discussed in standards development meetings. </a:t>
            </a:r>
          </a:p>
          <a:p>
            <a:pPr marL="1143000" lvl="2">
              <a:lnSpc>
                <a:spcPct val="80000"/>
              </a:lnSpc>
              <a:spcAft>
                <a:spcPct val="40000"/>
              </a:spcAft>
              <a:buClr>
                <a:srgbClr val="CC3300"/>
              </a:buClr>
              <a:buSzPct val="50000"/>
              <a:buFont typeface="Monotype Sorts" charset="0"/>
              <a:buChar char="l"/>
            </a:pPr>
            <a:r>
              <a:rPr lang="en-GB" sz="1300">
                <a:solidFill>
                  <a:srgbClr val="000099"/>
                </a:solidFill>
                <a:latin typeface="Arial" charset="0"/>
              </a:rPr>
              <a:t>Technical considerations remain primary focus</a:t>
            </a:r>
            <a:endParaRPr lang="en-US" sz="1300">
              <a:solidFill>
                <a:srgbClr val="000099"/>
              </a:solidFill>
              <a:latin typeface="Arial" charset="0"/>
            </a:endParaRP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or engage in the fixing of product prices, allocation of customers, or division of sales markets.</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discuss the status or substance of ongoing or threatened litigation.</a:t>
            </a:r>
          </a:p>
          <a:p>
            <a:pPr marL="230188" indent="-230188">
              <a:lnSpc>
                <a:spcPct val="80000"/>
              </a:lnSpc>
              <a:spcAft>
                <a:spcPct val="40000"/>
              </a:spcAft>
              <a:buClr>
                <a:srgbClr val="CC3300"/>
              </a:buClr>
              <a:buSzPct val="50000"/>
              <a:buFont typeface="Monotype Sorts" charset="0"/>
              <a:buChar char="l"/>
            </a:pPr>
            <a:r>
              <a:rPr lang="en-US" sz="1600" b="1">
                <a:solidFill>
                  <a:srgbClr val="000099"/>
                </a:solidFill>
                <a:latin typeface="Arial" charset="0"/>
              </a:rPr>
              <a:t>Don</a:t>
            </a:r>
            <a:r>
              <a:rPr lang="ja-JP" altLang="en-US" sz="1600" b="1">
                <a:solidFill>
                  <a:srgbClr val="000099"/>
                </a:solidFill>
                <a:latin typeface="Arial" charset="0"/>
              </a:rPr>
              <a:t>’</a:t>
            </a:r>
            <a:r>
              <a:rPr lang="en-US" sz="1600" b="1">
                <a:solidFill>
                  <a:srgbClr val="000099"/>
                </a:solidFill>
                <a:latin typeface="Arial" charset="0"/>
              </a:rPr>
              <a:t>t be silent if inappropriate topics are discussed… do formally object.</a:t>
            </a:r>
          </a:p>
          <a:p>
            <a:pPr marL="230188" indent="-230188" algn="ctr">
              <a:lnSpc>
                <a:spcPct val="80000"/>
              </a:lnSpc>
              <a:buClr>
                <a:srgbClr val="CC3300"/>
              </a:buClr>
              <a:buSzPct val="50000"/>
              <a:buNone/>
            </a:pPr>
            <a:r>
              <a:rPr lang="en-US" sz="1000" b="1">
                <a:solidFill>
                  <a:srgbClr val="000099"/>
                </a:solidFill>
                <a:latin typeface="Arial" charset="0"/>
              </a:rPr>
              <a:t>---------------------------------------------------------------   </a:t>
            </a:r>
          </a:p>
          <a:p>
            <a:pPr marL="230188" indent="-230188" algn="ctr">
              <a:lnSpc>
                <a:spcPct val="80000"/>
              </a:lnSpc>
              <a:buClr>
                <a:srgbClr val="CC3300"/>
              </a:buClr>
              <a:buSzPct val="50000"/>
              <a:buNone/>
            </a:pPr>
            <a:r>
              <a:rPr lang="en-US" sz="1200" b="1">
                <a:solidFill>
                  <a:srgbClr val="000099"/>
                </a:solidFill>
                <a:latin typeface="Arial" charset="0"/>
              </a:rPr>
              <a:t>If you have questions, contact the IEEE-SA Standards Board Patent Committee Administrator at patcom@ieee.org or visit http://standards.ieee.org/about/sasb/patcom/index.html </a:t>
            </a:r>
            <a:br>
              <a:rPr lang="en-US" sz="1200" b="1">
                <a:solidFill>
                  <a:srgbClr val="000099"/>
                </a:solidFill>
                <a:latin typeface="Arial" charset="0"/>
              </a:rPr>
            </a:b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See </a:t>
            </a:r>
            <a:r>
              <a:rPr lang="en-US" sz="1200" b="1" i="1">
                <a:solidFill>
                  <a:srgbClr val="000099"/>
                </a:solidFill>
                <a:latin typeface="Arial" charset="0"/>
              </a:rPr>
              <a:t>IEEE-SA Standards Board Operations Manual</a:t>
            </a:r>
            <a:r>
              <a:rPr lang="en-US" sz="1200" b="1">
                <a:solidFill>
                  <a:srgbClr val="000099"/>
                </a:solidFill>
                <a:latin typeface="Arial" charset="0"/>
              </a:rPr>
              <a:t>, clause 5.3.10 and </a:t>
            </a:r>
            <a:r>
              <a:rPr lang="en-GB" sz="1200" b="1">
                <a:solidFill>
                  <a:srgbClr val="000099"/>
                </a:solidFill>
                <a:latin typeface="Arial" charset="0"/>
              </a:rPr>
              <a:t>“Promoting Competition and Innovation: What You Need to Know about the IEEE Standards Association's Antitrust and Competition Policy”</a:t>
            </a:r>
            <a:r>
              <a:rPr lang="en-US" sz="1200" b="1">
                <a:solidFill>
                  <a:srgbClr val="000099"/>
                </a:solidFill>
                <a:latin typeface="Arial" charset="0"/>
              </a:rPr>
              <a:t> for more details.</a:t>
            </a:r>
          </a:p>
          <a:p>
            <a:pPr marL="230188" indent="-230188" algn="ctr">
              <a:lnSpc>
                <a:spcPct val="80000"/>
              </a:lnSpc>
              <a:buClr>
                <a:srgbClr val="CC3300"/>
              </a:buClr>
              <a:buSzPct val="50000"/>
              <a:buNone/>
            </a:pPr>
            <a:endParaRPr lang="en-US" sz="1200" b="1">
              <a:solidFill>
                <a:srgbClr val="000099"/>
              </a:solidFill>
              <a:latin typeface="Arial" charset="0"/>
            </a:endParaRPr>
          </a:p>
          <a:p>
            <a:pPr marL="230188" indent="-230188" algn="ctr">
              <a:lnSpc>
                <a:spcPct val="80000"/>
              </a:lnSpc>
              <a:buClr>
                <a:srgbClr val="CC3300"/>
              </a:buClr>
              <a:buSzPct val="50000"/>
              <a:buNone/>
            </a:pPr>
            <a:r>
              <a:rPr lang="en-US" sz="1200" b="1">
                <a:solidFill>
                  <a:srgbClr val="000099"/>
                </a:solidFill>
                <a:latin typeface="Arial" charset="0"/>
              </a:rPr>
              <a:t>This slide set is available </a:t>
            </a:r>
            <a:br>
              <a:rPr lang="en-US" sz="1200" b="1">
                <a:solidFill>
                  <a:srgbClr val="000099"/>
                </a:solidFill>
                <a:latin typeface="Arial" charset="0"/>
              </a:rPr>
            </a:br>
            <a:r>
              <a:rPr lang="en-US" sz="1200" b="1">
                <a:solidFill>
                  <a:srgbClr val="000099"/>
                </a:solidFill>
                <a:latin typeface="Arial" charset="0"/>
              </a:rPr>
              <a:t>at https://development.standards.ieee.org/myproject/Public/mytools/mob/slideset.ppt</a:t>
            </a:r>
          </a:p>
        </p:txBody>
      </p:sp>
      <p:sp>
        <p:nvSpPr>
          <p:cNvPr id="205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5" name="Rectangle 2"/>
          <p:cNvSpPr>
            <a:spLocks noGrp="1" noChangeArrowheads="1"/>
          </p:cNvSpPr>
          <p:nvPr>
            <p:ph type="title"/>
          </p:nvPr>
        </p:nvSpPr>
        <p:spPr/>
        <p:txBody>
          <a:bodyPr/>
          <a:lstStyle/>
          <a:p>
            <a:r>
              <a:rPr lang="en-US"/>
              <a:t>Meeting Etiquette</a:t>
            </a:r>
          </a:p>
        </p:txBody>
      </p:sp>
      <p:sp>
        <p:nvSpPr>
          <p:cNvPr id="10246" name="Rectangle 3"/>
          <p:cNvSpPr>
            <a:spLocks noGrp="1" noChangeArrowheads="1"/>
          </p:cNvSpPr>
          <p:nvPr>
            <p:ph type="body" idx="1"/>
          </p:nvPr>
        </p:nvSpPr>
        <p:spPr/>
        <p:txBody>
          <a:bodyPr>
            <a:normAutofit fontScale="92500" lnSpcReduction="10000"/>
          </a:bodyPr>
          <a:lstStyle/>
          <a:p>
            <a:r>
              <a:rPr lang="en-US">
                <a:solidFill>
                  <a:srgbClr val="1F497D"/>
                </a:solidFill>
              </a:rPr>
              <a:t>IEEE 802 is a world-wide professional technical organization </a:t>
            </a:r>
          </a:p>
          <a:p>
            <a:r>
              <a:rPr lang="en-US">
                <a:solidFill>
                  <a:srgbClr val="1F497D"/>
                </a:solidFill>
              </a:rPr>
              <a:t>Meetings are to be conducted in an </a:t>
            </a:r>
            <a:r>
              <a:rPr lang="en-US" i="1" u="sng">
                <a:solidFill>
                  <a:srgbClr val="1F497D"/>
                </a:solidFill>
              </a:rPr>
              <a:t>orderly</a:t>
            </a:r>
            <a:r>
              <a:rPr lang="en-US">
                <a:solidFill>
                  <a:srgbClr val="1F497D"/>
                </a:solidFill>
              </a:rPr>
              <a:t> and </a:t>
            </a:r>
            <a:r>
              <a:rPr lang="en-US" i="1" u="sng">
                <a:solidFill>
                  <a:srgbClr val="1F497D"/>
                </a:solidFill>
              </a:rPr>
              <a:t>professional</a:t>
            </a:r>
            <a:r>
              <a:rPr lang="en-US">
                <a:solidFill>
                  <a:srgbClr val="1F497D"/>
                </a:solidFill>
              </a:rPr>
              <a:t> manner in accordance with the policies and procedures governed by the organization.</a:t>
            </a:r>
          </a:p>
          <a:p>
            <a:r>
              <a:rPr lang="en-US">
                <a:solidFill>
                  <a:srgbClr val="1F497D"/>
                </a:solidFill>
              </a:rPr>
              <a:t>Individuals are to address the </a:t>
            </a:r>
            <a:r>
              <a:rPr lang="en-US" i="1" u="sng">
                <a:solidFill>
                  <a:srgbClr val="1F497D"/>
                </a:solidFill>
              </a:rPr>
              <a:t>“technical” </a:t>
            </a:r>
            <a:r>
              <a:rPr lang="en-US">
                <a:solidFill>
                  <a:srgbClr val="1F497D"/>
                </a:solidFill>
              </a:rPr>
              <a:t>content of the subject under consideration and refrain from making </a:t>
            </a:r>
            <a:r>
              <a:rPr lang="en-US" i="1" u="sng">
                <a:solidFill>
                  <a:srgbClr val="1F497D"/>
                </a:solidFill>
              </a:rPr>
              <a:t>“personal” </a:t>
            </a:r>
            <a:r>
              <a:rPr lang="en-US">
                <a:solidFill>
                  <a:srgbClr val="1F497D"/>
                </a:solidFill>
              </a:rPr>
              <a:t>comments to or about the presenter. </a:t>
            </a:r>
          </a:p>
        </p:txBody>
      </p:sp>
    </p:spTree>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LMSC Operations Manual</a:t>
            </a:r>
          </a:p>
        </p:txBody>
      </p:sp>
      <p:sp>
        <p:nvSpPr>
          <p:cNvPr id="3" name="Content Placeholder 2"/>
          <p:cNvSpPr>
            <a:spLocks noGrp="1"/>
          </p:cNvSpPr>
          <p:nvPr>
            <p:ph idx="1"/>
          </p:nvPr>
        </p:nvSpPr>
        <p:spPr/>
        <p:txBody>
          <a:bodyPr>
            <a:normAutofit fontScale="77500" lnSpcReduction="20000"/>
          </a:bodyPr>
          <a:lstStyle/>
          <a:p>
            <a:pPr marL="0" indent="0">
              <a:buNone/>
            </a:pPr>
            <a:r>
              <a:rPr lang="en-US" b="1">
                <a:solidFill>
                  <a:srgbClr val="1F497D"/>
                </a:solidFill>
              </a:rPr>
              <a:t>4.3 Study groups</a:t>
            </a:r>
          </a:p>
          <a:p>
            <a:pPr marL="0" indent="0">
              <a:buNone/>
            </a:pPr>
            <a:r>
              <a:rPr lang="en-US">
                <a:solidFill>
                  <a:srgbClr val="1F497D"/>
                </a:solidFill>
              </a:rPr>
              <a:t>4.3.1 Study group operation</a:t>
            </a:r>
          </a:p>
          <a:p>
            <a:pPr marL="400050" lvl="1" indent="0">
              <a:buNone/>
            </a:pPr>
            <a:r>
              <a:rPr lang="en-US">
                <a:solidFill>
                  <a:srgbClr val="1F497D"/>
                </a:solidFill>
              </a:rPr>
              <a:t>Progress of each Study Group shall be presented at the closing Sponsor meeting of each IEEE 802 LMSC plenary session by the appropriate WG, TAG, or ECSG Chair. Study Groups may elect officers other than the Chair, if necessary, and will follow the general operating procedures for WGs specified in the IEEE 802 LMSC WG P&amp;P. Because of the limited time duration of a Study Group, no letter ballots are permitted.</a:t>
            </a:r>
          </a:p>
          <a:p>
            <a:pPr marL="0" indent="0">
              <a:buNone/>
            </a:pPr>
            <a:r>
              <a:rPr lang="en-US">
                <a:solidFill>
                  <a:srgbClr val="1F497D"/>
                </a:solidFill>
              </a:rPr>
              <a:t>4.3.2 Voting at study group meetings</a:t>
            </a:r>
          </a:p>
          <a:p>
            <a:pPr marL="400050" lvl="1" indent="0">
              <a:buNone/>
            </a:pPr>
            <a:r>
              <a:rPr lang="en-US">
                <a:solidFill>
                  <a:srgbClr val="1F497D"/>
                </a:solidFill>
              </a:rPr>
              <a:t>Any person attending a Study Group meeting may vote on all motions (including recommending approval of a PAR). A vote is carried by 75% of those present and voting “Approve” or “Disapprove.”</a:t>
            </a:r>
          </a:p>
        </p:txBody>
      </p:sp>
    </p:spTree>
    <p:extLst>
      <p:ext uri="{BB962C8B-B14F-4D97-AF65-F5344CB8AC3E}">
        <p14:creationId xmlns:p14="http://schemas.microsoft.com/office/powerpoint/2010/main" xmlns="" val="161734989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Agenda</a:t>
            </a:r>
            <a:br>
              <a:rPr lang="en-US" dirty="0" smtClean="0"/>
            </a:br>
            <a:r>
              <a:rPr lang="en-GB" dirty="0" smtClean="0"/>
              <a:t>Wednesday, December 11</a:t>
            </a:r>
            <a:r>
              <a:rPr lang="en-GB" baseline="30000" dirty="0" smtClean="0"/>
              <a:t>th</a:t>
            </a:r>
            <a:r>
              <a:rPr lang="en-GB" dirty="0" smtClean="0"/>
              <a:t>, 11:00am ET</a:t>
            </a:r>
            <a:endParaRPr lang="en-US" dirty="0"/>
          </a:p>
        </p:txBody>
      </p:sp>
      <p:sp>
        <p:nvSpPr>
          <p:cNvPr id="4104" name="Rectangle 5"/>
          <p:cNvSpPr>
            <a:spLocks noGrp="1" noChangeArrowheads="1"/>
          </p:cNvSpPr>
          <p:nvPr>
            <p:ph type="body" idx="1"/>
          </p:nvPr>
        </p:nvSpPr>
        <p:spPr>
          <a:xfrm>
            <a:off x="457200" y="1600200"/>
            <a:ext cx="8229600" cy="4724400"/>
          </a:xfrm>
        </p:spPr>
        <p:txBody>
          <a:bodyPr>
            <a:normAutofit/>
          </a:bodyPr>
          <a:lstStyle/>
          <a:p>
            <a:r>
              <a:rPr lang="en-US" dirty="0" smtClean="0"/>
              <a:t>Approval of minutes</a:t>
            </a:r>
          </a:p>
          <a:p>
            <a:r>
              <a:rPr lang="en-US" dirty="0" smtClean="0"/>
              <a:t>Reports</a:t>
            </a:r>
          </a:p>
          <a:p>
            <a:pPr lvl="1"/>
            <a:r>
              <a:rPr lang="en-US" dirty="0" smtClean="0"/>
              <a:t>EC Closing Plenary in Dallas</a:t>
            </a:r>
          </a:p>
          <a:p>
            <a:pPr lvl="1"/>
            <a:r>
              <a:rPr lang="en-US" dirty="0" smtClean="0"/>
              <a:t>Contribution to EC Workshop</a:t>
            </a:r>
          </a:p>
          <a:p>
            <a:pPr lvl="1"/>
            <a:r>
              <a:rPr lang="en-US" dirty="0" smtClean="0"/>
              <a:t>other reports</a:t>
            </a:r>
          </a:p>
          <a:p>
            <a:r>
              <a:rPr lang="en-US" dirty="0" smtClean="0"/>
              <a:t>Plans for January Interim and beyond</a:t>
            </a:r>
          </a:p>
          <a:p>
            <a:r>
              <a:rPr lang="en-US" dirty="0" smtClean="0"/>
              <a:t>AOB</a:t>
            </a:r>
          </a:p>
          <a:p>
            <a:r>
              <a:rPr lang="en-US" dirty="0" smtClean="0"/>
              <a:t>Adjourn</a:t>
            </a:r>
          </a:p>
          <a:p>
            <a:endParaRPr lang="en-US" dirty="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fontScale="92500" lnSpcReduction="10000"/>
          </a:bodyPr>
          <a:lstStyle/>
          <a:p>
            <a:r>
              <a:rPr lang="en-GB" sz="2400" dirty="0" smtClean="0"/>
              <a:t>Call Meeting to Order</a:t>
            </a:r>
          </a:p>
          <a:p>
            <a:pPr lvl="1"/>
            <a:r>
              <a:rPr lang="en-GB" sz="2000" dirty="0" smtClean="0"/>
              <a:t>Meeting called to order by chair at</a:t>
            </a:r>
          </a:p>
          <a:p>
            <a:r>
              <a:rPr lang="en-GB" sz="2400" dirty="0" smtClean="0"/>
              <a:t>Secretary position</a:t>
            </a:r>
          </a:p>
          <a:p>
            <a:pPr lvl="1"/>
            <a:r>
              <a:rPr lang="en-GB" sz="2000" dirty="0" smtClean="0"/>
              <a:t>..</a:t>
            </a:r>
          </a:p>
          <a:p>
            <a:r>
              <a:rPr lang="en-GB" sz="2400" dirty="0" smtClean="0"/>
              <a:t>Appointment of recording secretary:</a:t>
            </a:r>
          </a:p>
          <a:p>
            <a:pPr lvl="1"/>
            <a:r>
              <a:rPr lang="en-GB" sz="2000" dirty="0" smtClean="0"/>
              <a:t>..</a:t>
            </a:r>
          </a:p>
          <a:p>
            <a:r>
              <a:rPr lang="en-GB" sz="2400" dirty="0" smtClean="0"/>
              <a:t>Roll Call</a:t>
            </a:r>
          </a:p>
          <a:p>
            <a:endParaRPr lang="en-US" dirty="0"/>
          </a:p>
        </p:txBody>
      </p:sp>
      <p:graphicFrame>
        <p:nvGraphicFramePr>
          <p:cNvPr id="4" name="Table 3"/>
          <p:cNvGraphicFramePr>
            <a:graphicFrameLocks noGrp="1"/>
          </p:cNvGraphicFramePr>
          <p:nvPr/>
        </p:nvGraphicFramePr>
        <p:xfrm>
          <a:off x="914400" y="38100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bg1">
                              <a:lumMod val="85000"/>
                            </a:schemeClr>
                          </a:solidFill>
                        </a:rPr>
                        <a:t>Max Riegel</a:t>
                      </a:r>
                      <a:endParaRPr lang="en-US" sz="1400" dirty="0">
                        <a:solidFill>
                          <a:schemeClr val="bg1">
                            <a:lumMod val="85000"/>
                          </a:schemeClr>
                        </a:solidFill>
                      </a:endParaRPr>
                    </a:p>
                  </a:txBody>
                  <a:tcPr/>
                </a:tc>
                <a:tc>
                  <a:txBody>
                    <a:bodyPr/>
                    <a:lstStyle/>
                    <a:p>
                      <a:r>
                        <a:rPr lang="en-US" sz="1400" dirty="0" smtClean="0">
                          <a:solidFill>
                            <a:schemeClr val="bg1">
                              <a:lumMod val="85000"/>
                            </a:schemeClr>
                          </a:solidFill>
                        </a:rPr>
                        <a:t>NSN</a:t>
                      </a:r>
                      <a:endParaRPr lang="en-US" sz="1400" dirty="0">
                        <a:solidFill>
                          <a:schemeClr val="bg1">
                            <a:lumMod val="85000"/>
                          </a:schemeClr>
                        </a:solidFill>
                      </a:endParaRPr>
                    </a:p>
                  </a:txBody>
                  <a:tcPr/>
                </a:tc>
                <a:tc>
                  <a:txBody>
                    <a:bodyPr/>
                    <a:lstStyle/>
                    <a:p>
                      <a:endParaRPr lang="en-US" sz="1400" dirty="0"/>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bg1">
                              <a:lumMod val="85000"/>
                            </a:schemeClr>
                          </a:solidFill>
                        </a:rPr>
                        <a:t>Yonggang</a:t>
                      </a:r>
                      <a:r>
                        <a:rPr lang="en-US" sz="1400" baseline="0" dirty="0" smtClean="0">
                          <a:solidFill>
                            <a:schemeClr val="bg1">
                              <a:lumMod val="85000"/>
                            </a:schemeClr>
                          </a:solidFill>
                        </a:rPr>
                        <a:t> Fang</a:t>
                      </a:r>
                      <a:endParaRPr lang="en-US" sz="1400" dirty="0" smtClean="0">
                        <a:solidFill>
                          <a:schemeClr val="bg1">
                            <a:lumMod val="85000"/>
                          </a:schemeClr>
                        </a:solidFill>
                      </a:endParaRPr>
                    </a:p>
                  </a:txBody>
                  <a:tcPr/>
                </a:tc>
                <a:tc>
                  <a:txBody>
                    <a:bodyPr/>
                    <a:lstStyle/>
                    <a:p>
                      <a:r>
                        <a:rPr lang="en-US" sz="1400" dirty="0" smtClean="0">
                          <a:solidFill>
                            <a:schemeClr val="bg1">
                              <a:lumMod val="85000"/>
                            </a:schemeClr>
                          </a:solidFill>
                        </a:rPr>
                        <a:t>ZTE</a:t>
                      </a:r>
                      <a:endParaRPr lang="en-US" sz="1400" dirty="0">
                        <a:solidFill>
                          <a:schemeClr val="bg1">
                            <a:lumMod val="85000"/>
                          </a:schemeClr>
                        </a:solidFill>
                      </a:endParaRPr>
                    </a:p>
                  </a:txBody>
                  <a:tcPr/>
                </a:tc>
              </a:tr>
              <a:tr h="292100">
                <a:tc>
                  <a:txBody>
                    <a:bodyPr/>
                    <a:lstStyle/>
                    <a:p>
                      <a:r>
                        <a:rPr lang="en-US" sz="1400" dirty="0" smtClean="0">
                          <a:solidFill>
                            <a:schemeClr val="bg1">
                              <a:lumMod val="85000"/>
                            </a:schemeClr>
                          </a:solidFill>
                        </a:rPr>
                        <a:t>Juan Carlos Zuniga</a:t>
                      </a:r>
                      <a:endParaRPr lang="en-US" sz="1400" dirty="0">
                        <a:solidFill>
                          <a:schemeClr val="bg1">
                            <a:lumMod val="85000"/>
                          </a:schemeClr>
                        </a:solidFill>
                      </a:endParaRPr>
                    </a:p>
                  </a:txBody>
                  <a:tcPr/>
                </a:tc>
                <a:tc>
                  <a:txBody>
                    <a:bodyPr/>
                    <a:lstStyle/>
                    <a:p>
                      <a:r>
                        <a:rPr lang="en-US" sz="1400" dirty="0" err="1" smtClean="0">
                          <a:solidFill>
                            <a:schemeClr val="bg1">
                              <a:lumMod val="85000"/>
                            </a:schemeClr>
                          </a:solidFill>
                        </a:rPr>
                        <a:t>Interdigital</a:t>
                      </a:r>
                      <a:endParaRPr lang="en-US" sz="1400" dirty="0">
                        <a:solidFill>
                          <a:schemeClr val="bg1">
                            <a:lumMod val="85000"/>
                          </a:schemeClr>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r>
                        <a:rPr lang="en-US" sz="1400" dirty="0" smtClean="0">
                          <a:solidFill>
                            <a:schemeClr val="bg1">
                              <a:lumMod val="85000"/>
                            </a:schemeClr>
                          </a:solidFill>
                        </a:rPr>
                        <a:t>Antonio de la Oliva</a:t>
                      </a:r>
                      <a:endParaRPr lang="en-US" sz="1400" dirty="0">
                        <a:solidFill>
                          <a:schemeClr val="bg1">
                            <a:lumMod val="85000"/>
                          </a:schemeClr>
                        </a:solidFill>
                      </a:endParaRPr>
                    </a:p>
                  </a:txBody>
                  <a:tcPr/>
                </a:tc>
                <a:tc>
                  <a:txBody>
                    <a:bodyPr/>
                    <a:lstStyle/>
                    <a:p>
                      <a:r>
                        <a:rPr lang="en-US" sz="1400" dirty="0" smtClean="0">
                          <a:solidFill>
                            <a:schemeClr val="bg1">
                              <a:lumMod val="85000"/>
                            </a:schemeClr>
                          </a:solidFill>
                        </a:rPr>
                        <a:t>UC3M</a:t>
                      </a:r>
                      <a:endParaRPr lang="en-US" sz="1400" dirty="0">
                        <a:solidFill>
                          <a:schemeClr val="bg1">
                            <a:lumMod val="85000"/>
                          </a:schemeClr>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1">
                              <a:lumMod val="85000"/>
                            </a:schemeClr>
                          </a:solidFill>
                        </a:rPr>
                        <a:t>Paul </a:t>
                      </a:r>
                      <a:r>
                        <a:rPr lang="en-US" sz="1400" dirty="0" err="1" smtClean="0">
                          <a:solidFill>
                            <a:schemeClr val="bg1">
                              <a:lumMod val="85000"/>
                            </a:schemeClr>
                          </a:solidFill>
                        </a:rPr>
                        <a:t>Congdon</a:t>
                      </a:r>
                      <a:endParaRPr lang="en-US" sz="1400" dirty="0" smtClean="0">
                        <a:solidFill>
                          <a:schemeClr val="bg1">
                            <a:lumMod val="85000"/>
                          </a:schemeClr>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bg1">
                              <a:lumMod val="85000"/>
                            </a:schemeClr>
                          </a:solidFill>
                        </a:rPr>
                        <a:t>TALLAC</a:t>
                      </a:r>
                      <a:r>
                        <a:rPr lang="en-US" sz="1400" baseline="0" dirty="0" smtClean="0">
                          <a:solidFill>
                            <a:schemeClr val="bg1">
                              <a:lumMod val="85000"/>
                            </a:schemeClr>
                          </a:solidFill>
                        </a:rPr>
                        <a:t> Networks</a:t>
                      </a:r>
                      <a:endParaRPr lang="en-US" sz="1400" dirty="0" smtClean="0">
                        <a:solidFill>
                          <a:schemeClr val="bg1">
                            <a:lumMod val="85000"/>
                          </a:schemeClr>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r h="292100">
                <a:tc>
                  <a:txBody>
                    <a:bodyPr/>
                    <a:lstStyle/>
                    <a:p>
                      <a:r>
                        <a:rPr lang="en-US" sz="1400" dirty="0" smtClean="0">
                          <a:solidFill>
                            <a:schemeClr val="bg1">
                              <a:lumMod val="85000"/>
                            </a:schemeClr>
                          </a:solidFill>
                        </a:rPr>
                        <a:t>Roger Marks</a:t>
                      </a:r>
                      <a:endParaRPr lang="en-US" sz="1400" dirty="0">
                        <a:solidFill>
                          <a:schemeClr val="bg1">
                            <a:lumMod val="85000"/>
                          </a:schemeClr>
                        </a:solidFill>
                      </a:endParaRPr>
                    </a:p>
                  </a:txBody>
                  <a:tcPr/>
                </a:tc>
                <a:tc>
                  <a:txBody>
                    <a:bodyPr/>
                    <a:lstStyle/>
                    <a:p>
                      <a:r>
                        <a:rPr lang="en-US" sz="1400" dirty="0" err="1" smtClean="0">
                          <a:solidFill>
                            <a:schemeClr val="bg1">
                              <a:lumMod val="85000"/>
                            </a:schemeClr>
                          </a:solidFill>
                        </a:rPr>
                        <a:t>Consensii</a:t>
                      </a:r>
                      <a:endParaRPr lang="en-US" sz="1400" dirty="0">
                        <a:solidFill>
                          <a:schemeClr val="bg1">
                            <a:lumMod val="85000"/>
                          </a:schemeClr>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r>
                        <a:rPr lang="en-US" sz="1400" dirty="0" smtClean="0">
                          <a:solidFill>
                            <a:schemeClr val="bg1">
                              <a:lumMod val="85000"/>
                            </a:schemeClr>
                          </a:solidFill>
                        </a:rPr>
                        <a:t>Walter </a:t>
                      </a:r>
                      <a:r>
                        <a:rPr lang="en-US" sz="1400" dirty="0" err="1" smtClean="0">
                          <a:solidFill>
                            <a:schemeClr val="bg1">
                              <a:lumMod val="85000"/>
                            </a:schemeClr>
                          </a:solidFill>
                        </a:rPr>
                        <a:t>Pienciak</a:t>
                      </a:r>
                      <a:endParaRPr lang="en-US" sz="1400" dirty="0">
                        <a:solidFill>
                          <a:schemeClr val="bg1">
                            <a:lumMod val="85000"/>
                          </a:schemeClr>
                        </a:solidFill>
                      </a:endParaRPr>
                    </a:p>
                  </a:txBody>
                  <a:tcPr/>
                </a:tc>
                <a:tc>
                  <a:txBody>
                    <a:bodyPr/>
                    <a:lstStyle/>
                    <a:p>
                      <a:r>
                        <a:rPr lang="en-US" sz="1400" dirty="0" smtClean="0">
                          <a:solidFill>
                            <a:schemeClr val="bg1">
                              <a:lumMod val="85000"/>
                            </a:schemeClr>
                          </a:solidFill>
                        </a:rPr>
                        <a:t>IEEE SA</a:t>
                      </a:r>
                      <a:endParaRPr lang="en-US" sz="1400" dirty="0">
                        <a:solidFill>
                          <a:schemeClr val="bg1">
                            <a:lumMod val="85000"/>
                          </a:schemeClr>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err="1" smtClean="0">
                          <a:solidFill>
                            <a:schemeClr val="bg1">
                              <a:lumMod val="85000"/>
                            </a:schemeClr>
                          </a:solidFill>
                        </a:rPr>
                        <a:t>Behcet</a:t>
                      </a:r>
                      <a:r>
                        <a:rPr lang="en-US" sz="1400" baseline="0" dirty="0" smtClean="0">
                          <a:solidFill>
                            <a:schemeClr val="bg1">
                              <a:lumMod val="85000"/>
                            </a:schemeClr>
                          </a:solidFill>
                        </a:rPr>
                        <a:t> </a:t>
                      </a:r>
                      <a:r>
                        <a:rPr lang="en-US" sz="1400" baseline="0" dirty="0" err="1" smtClean="0">
                          <a:solidFill>
                            <a:schemeClr val="bg1">
                              <a:lumMod val="85000"/>
                            </a:schemeClr>
                          </a:solidFill>
                        </a:rPr>
                        <a:t>Sarikaya</a:t>
                      </a:r>
                      <a:endParaRPr lang="en-US" sz="1400" dirty="0" smtClean="0">
                        <a:solidFill>
                          <a:schemeClr val="bg1">
                            <a:lumMod val="85000"/>
                          </a:schemeClr>
                        </a:solidFill>
                      </a:endParaRPr>
                    </a:p>
                  </a:txBody>
                  <a:tcPr/>
                </a:tc>
                <a:tc>
                  <a:txBody>
                    <a:bodyPr/>
                    <a:lstStyle/>
                    <a:p>
                      <a:r>
                        <a:rPr lang="en-US" sz="1400" dirty="0" err="1" smtClean="0">
                          <a:solidFill>
                            <a:schemeClr val="bg1">
                              <a:lumMod val="85000"/>
                            </a:schemeClr>
                          </a:solidFill>
                        </a:rPr>
                        <a:t>Huawei</a:t>
                      </a:r>
                      <a:endParaRPr lang="en-US" sz="1400" dirty="0">
                        <a:solidFill>
                          <a:schemeClr val="bg1">
                            <a:lumMod val="85000"/>
                          </a:schemeClr>
                        </a:solidFill>
                      </a:endParaRPr>
                    </a:p>
                  </a:txBody>
                  <a:tcPr/>
                </a:tc>
                <a:tc>
                  <a:txBody>
                    <a:bodyPr/>
                    <a:lstStyle/>
                    <a:p>
                      <a:endParaRPr lang="en-US" sz="1400" dirty="0"/>
                    </a:p>
                  </a:txBody>
                  <a:tcPr>
                    <a:solidFill>
                      <a:schemeClr val="bg1"/>
                    </a:solidFill>
                  </a:tcPr>
                </a:tc>
                <a:tc>
                  <a:txBody>
                    <a:bodyPr/>
                    <a:lstStyle/>
                    <a:p>
                      <a:endParaRPr lang="en-US" sz="1400" dirty="0"/>
                    </a:p>
                  </a:txBody>
                  <a:tcPr/>
                </a:tc>
                <a:tc>
                  <a:txBody>
                    <a:bodyPr/>
                    <a:lstStyle/>
                    <a:p>
                      <a:endParaRPr lang="en-US" sz="1400" dirty="0"/>
                    </a:p>
                  </a:txBody>
                  <a:tcPr/>
                </a:tc>
              </a:tr>
            </a:tbl>
          </a:graphicData>
        </a:graphic>
      </p:graphicFrame>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 #2</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Approval of agenda</a:t>
            </a:r>
          </a:p>
          <a:p>
            <a:pPr lvl="1"/>
            <a:r>
              <a:rPr lang="en-US" dirty="0" smtClean="0"/>
              <a:t>Approval of minutes</a:t>
            </a:r>
          </a:p>
          <a:p>
            <a:pPr lvl="2"/>
            <a:r>
              <a:rPr lang="en-US" dirty="0" smtClean="0"/>
              <a:t>??</a:t>
            </a:r>
          </a:p>
          <a:p>
            <a:pPr lvl="1"/>
            <a:r>
              <a:rPr lang="en-US" dirty="0" smtClean="0"/>
              <a:t>Reports</a:t>
            </a:r>
          </a:p>
          <a:p>
            <a:pPr lvl="2"/>
            <a:r>
              <a:rPr lang="en-US" dirty="0" smtClean="0"/>
              <a:t>EC Closing Plenary in Dallas</a:t>
            </a:r>
          </a:p>
          <a:p>
            <a:pPr lvl="3"/>
            <a:r>
              <a:rPr lang="en-US" dirty="0" smtClean="0">
                <a:hlinkClick r:id="rId2"/>
              </a:rPr>
              <a:t>https://mentor.ieee.org/omniran/dcn/13/omniran-13-0093-01-ecsg-nov-2013-ec-closing-report.pptx</a:t>
            </a:r>
            <a:endParaRPr lang="en-US" dirty="0" smtClean="0"/>
          </a:p>
          <a:p>
            <a:pPr lvl="2"/>
            <a:r>
              <a:rPr lang="en-US" dirty="0" smtClean="0"/>
              <a:t>Contribution to EC Workshop</a:t>
            </a:r>
          </a:p>
          <a:p>
            <a:pPr lvl="3"/>
            <a:r>
              <a:rPr lang="en-US" dirty="0" smtClean="0">
                <a:hlinkClick r:id="rId3"/>
              </a:rPr>
              <a:t>https://mentor.ieee.org/omniran/dcn/13/omniran-13-0094-00-ecsg-considerations-for-cooperation-with-802-wgs.pptx</a:t>
            </a:r>
            <a:endParaRPr lang="en-US" dirty="0" smtClean="0"/>
          </a:p>
          <a:p>
            <a:pPr lvl="2"/>
            <a:r>
              <a:rPr lang="en-US" dirty="0" smtClean="0"/>
              <a:t>other reports</a:t>
            </a:r>
          </a:p>
          <a:p>
            <a:pPr lvl="3"/>
            <a:r>
              <a:rPr lang="en-US" dirty="0" smtClean="0"/>
              <a:t>??</a:t>
            </a:r>
          </a:p>
          <a:p>
            <a:pPr lvl="1"/>
            <a:r>
              <a:rPr lang="en-US" dirty="0" smtClean="0"/>
              <a:t>Plans for January Interim and beyond</a:t>
            </a:r>
          </a:p>
          <a:p>
            <a:pPr lvl="2"/>
            <a:r>
              <a:rPr lang="en-US" dirty="0" smtClean="0"/>
              <a:t>see following slides</a:t>
            </a:r>
          </a:p>
          <a:p>
            <a:pPr lvl="1"/>
            <a:r>
              <a:rPr lang="en-US" dirty="0" smtClean="0"/>
              <a:t>AOB</a:t>
            </a:r>
          </a:p>
          <a:p>
            <a:pPr lvl="1"/>
            <a:r>
              <a:rPr lang="en-US" dirty="0" smtClean="0"/>
              <a:t>Adjourn</a:t>
            </a:r>
            <a:endParaRPr lang="en-US" dirty="0"/>
          </a:p>
        </p:txBody>
      </p:sp>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0</TotalTime>
  <Words>839</Words>
  <Application>Microsoft Office PowerPoint</Application>
  <PresentationFormat>On-screen Show (4:3)</PresentationFormat>
  <Paragraphs>135</Paragraphs>
  <Slides>10</Slides>
  <Notes>5</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Template</vt:lpstr>
      <vt:lpstr>OmniRAN EC SG  December 11th, 2013 Conference Call</vt:lpstr>
      <vt:lpstr>Meeting</vt:lpstr>
      <vt:lpstr>Guidelines for IEEE-SA Meetings</vt:lpstr>
      <vt:lpstr>Resources – URLs</vt:lpstr>
      <vt:lpstr>Meeting Etiquette</vt:lpstr>
      <vt:lpstr>LMSC Operations Manual</vt:lpstr>
      <vt:lpstr>Agenda Wednesday, December 11th, 11:00am ET</vt:lpstr>
      <vt:lpstr>Business#1</vt:lpstr>
      <vt:lpstr>Business #2</vt:lpstr>
      <vt:lpstr>Business #3</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No Slide Title</dc:title>
  <dc:creator>Roger Marks</dc:creator>
  <cp:lastModifiedBy>Max Riegel</cp:lastModifiedBy>
  <cp:revision>232</cp:revision>
  <cp:lastPrinted>1998-02-10T13:28:06Z</cp:lastPrinted>
  <dcterms:created xsi:type="dcterms:W3CDTF">2011-12-30T17:06:23Z</dcterms:created>
  <dcterms:modified xsi:type="dcterms:W3CDTF">2013-12-10T15:02:41Z</dcterms:modified>
</cp:coreProperties>
</file>