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305" r:id="rId3"/>
    <p:sldId id="309" r:id="rId4"/>
    <p:sldId id="307" r:id="rId5"/>
    <p:sldId id="302" r:id="rId6"/>
    <p:sldId id="308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2" autoAdjust="0"/>
    <p:restoredTop sz="99233" autoAdjust="0"/>
  </p:normalViewPr>
  <p:slideViewPr>
    <p:cSldViewPr>
      <p:cViewPr varScale="1">
        <p:scale>
          <a:sx n="106" d="100"/>
          <a:sy n="106" d="100"/>
        </p:scale>
        <p:origin x="-84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794307" y="76200"/>
            <a:ext cx="2121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omniran-13-0093-00-ecsg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86-02-ecsg-proposed-par-and-5c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91-02-ecsg-nov-2013-collected-comments-on-draft-par-proposal.xlsx" TargetMode="External"/><Relationship Id="rId3" Type="http://schemas.openxmlformats.org/officeDocument/2006/relationships/hyperlink" Target="https://mentor.ieee.org/omniran/dcn/13/omniran-13-0086-01-ecsg-proposed-par-and-5c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EC SG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November 2013</a:t>
            </a:r>
            <a:r>
              <a:rPr lang="en-US" dirty="0"/>
              <a:t>, </a:t>
            </a:r>
            <a:r>
              <a:rPr lang="en-US" dirty="0" smtClean="0"/>
              <a:t>Dallas, TX</a:t>
            </a:r>
            <a:br>
              <a:rPr lang="en-US" dirty="0" smtClean="0"/>
            </a:br>
            <a:r>
              <a:rPr lang="en-US" dirty="0"/>
              <a:t>EC closing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 smtClean="0"/>
              <a:t>(ECSG </a:t>
            </a:r>
            <a:r>
              <a:rPr lang="en-US" dirty="0"/>
              <a:t>Chair)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Outcome of OmniRAN EC SG Session </a:t>
            </a:r>
            <a:br>
              <a:rPr lang="en-US"/>
            </a:br>
            <a:r>
              <a:rPr lang="en-US"/>
              <a:t>at Dallas IEEE 802 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/>
              <a:t>Draft PAR proposal (PAR + 5C) submitted to EC on Oct 10th</a:t>
            </a:r>
          </a:p>
          <a:p>
            <a:r>
              <a:rPr lang="en-US"/>
              <a:t>44 comments received until Tue, 5pm CT</a:t>
            </a:r>
          </a:p>
          <a:p>
            <a:r>
              <a:rPr lang="en-US"/>
              <a:t>All comments addressed and resolved</a:t>
            </a:r>
          </a:p>
          <a:p>
            <a:pPr lvl="1"/>
            <a:r>
              <a:rPr lang="en-US"/>
              <a:t>Most leading to modifications in the text of PAR and 5C</a:t>
            </a:r>
          </a:p>
          <a:p>
            <a:r>
              <a:rPr lang="en-US"/>
              <a:t>Revised PAR proposal submitted to EC before Wed, 5pm CT</a:t>
            </a:r>
          </a:p>
          <a:p>
            <a:pPr lvl="1"/>
            <a:r>
              <a:rPr lang="en-US"/>
              <a:t>If approved by EC, PAR proposal would go on the NesCom agenda for March 2014</a:t>
            </a:r>
          </a:p>
          <a:p>
            <a:r>
              <a:rPr lang="en-US"/>
              <a:t>Presentation to 802.1 to support the idea that 802.1 is running the project</a:t>
            </a:r>
          </a:p>
          <a:p>
            <a:pPr lvl="1"/>
            <a:r>
              <a:rPr lang="en-US"/>
              <a:t>802.1 provided project number</a:t>
            </a:r>
          </a:p>
          <a:p>
            <a:r>
              <a:rPr lang="en-US"/>
              <a:t>Discussions in OmniRAN EC SG on how to keep interested people engaged in the project</a:t>
            </a:r>
          </a:p>
          <a:p>
            <a:pPr lvl="1"/>
            <a:r>
              <a:rPr lang="en-US"/>
              <a:t>EC SG participants mainly members of the wireless WGs</a:t>
            </a:r>
          </a:p>
          <a:p>
            <a:pPr lvl="2"/>
            <a:r>
              <a:rPr lang="en-US"/>
              <a:t>Affiliated with infrastructure vendors, device vendors, operators, technology companies</a:t>
            </a:r>
          </a:p>
          <a:p>
            <a:pPr lvl="2"/>
            <a:r>
              <a:rPr lang="en-US"/>
              <a:t>Dallas: 23 participants affiliated with 17 different entities</a:t>
            </a:r>
            <a:endParaRPr lang="en-US"/>
          </a:p>
          <a:p>
            <a:pPr lvl="1"/>
            <a:r>
              <a:rPr lang="en-US"/>
              <a:t>Results to be discussed with 802.1 and in the EC workshop</a:t>
            </a:r>
          </a:p>
          <a:p>
            <a:r>
              <a:rPr lang="en-US"/>
              <a:t>Motions:</a:t>
            </a:r>
          </a:p>
          <a:p>
            <a:pPr lvl="1"/>
            <a:r>
              <a:rPr lang="en-US"/>
              <a:t>#1: Approve PAR and 5C as provided by</a:t>
            </a:r>
          </a:p>
          <a:p>
            <a:pPr lvl="2"/>
            <a:r>
              <a:rPr lang="en-US">
                <a:hlinkClick r:id="rId2"/>
              </a:rPr>
              <a:t>https://mentor.ieee.org/omniran/dcn/13/omniran-13-0086-02-ecsg-proposed-par-and-5c.docx</a:t>
            </a:r>
            <a:endParaRPr lang="en-US"/>
          </a:p>
          <a:p>
            <a:pPr lvl="1"/>
            <a:r>
              <a:rPr lang="en-US"/>
              <a:t>#2: Extend OmniRAN EC SG until March 2014</a:t>
            </a:r>
          </a:p>
        </p:txBody>
      </p:sp>
    </p:spTree>
    <p:extLst>
      <p:ext uri="{BB962C8B-B14F-4D97-AF65-F5344CB8AC3E}">
        <p14:creationId xmlns:p14="http://schemas.microsoft.com/office/powerpoint/2010/main" val="2599463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further discussion:</a:t>
            </a:r>
            <a:br>
              <a:rPr lang="en-US" dirty="0" smtClean="0"/>
            </a:br>
            <a:r>
              <a:rPr lang="en-US" dirty="0" smtClean="0"/>
              <a:t>Wish-list for TG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OmniRAN TG* </a:t>
            </a:r>
            <a:r>
              <a:rPr lang="en-US" dirty="0"/>
              <a:t>SHOULD</a:t>
            </a:r>
            <a:r>
              <a:rPr lang="en-US" dirty="0" smtClean="0"/>
              <a:t> meet at interims with the IEEE 802 Wireless WGs</a:t>
            </a:r>
          </a:p>
          <a:p>
            <a:pPr lvl="1"/>
            <a:r>
              <a:rPr lang="en-US" dirty="0" err="1" smtClean="0"/>
              <a:t>OmniRAN</a:t>
            </a:r>
            <a:r>
              <a:rPr lang="en-US" dirty="0" smtClean="0"/>
              <a:t> TG MAY decide to meet at 802.1 interims when appropriate</a:t>
            </a:r>
          </a:p>
          <a:p>
            <a:r>
              <a:rPr lang="en-US" dirty="0" smtClean="0"/>
              <a:t>Alignment of meeting schedules</a:t>
            </a:r>
          </a:p>
          <a:p>
            <a:pPr lvl="1"/>
            <a:r>
              <a:rPr lang="en-US" dirty="0" smtClean="0"/>
              <a:t>Avoid scheduling </a:t>
            </a:r>
            <a:r>
              <a:rPr lang="en-US" dirty="0" err="1" smtClean="0"/>
              <a:t>OmniRAN</a:t>
            </a:r>
            <a:r>
              <a:rPr lang="en-US" dirty="0" smtClean="0"/>
              <a:t> at plenary meeting slots of other WGs</a:t>
            </a:r>
          </a:p>
          <a:p>
            <a:r>
              <a:rPr lang="en-US" dirty="0" smtClean="0"/>
              <a:t>Communications to the other WGs</a:t>
            </a:r>
          </a:p>
          <a:p>
            <a:pPr lvl="1"/>
            <a:r>
              <a:rPr lang="en-US" dirty="0" smtClean="0"/>
              <a:t>Liaison representative for each of the WGs</a:t>
            </a:r>
          </a:p>
          <a:p>
            <a:r>
              <a:rPr lang="en-US" dirty="0" smtClean="0"/>
              <a:t>Arrangement of agenda for joint meetings</a:t>
            </a:r>
          </a:p>
          <a:p>
            <a:pPr lvl="1"/>
            <a:r>
              <a:rPr lang="en-US" dirty="0" smtClean="0"/>
              <a:t>Focused feedback on specific issues from other WGs</a:t>
            </a:r>
          </a:p>
          <a:p>
            <a:pPr lvl="1"/>
            <a:r>
              <a:rPr lang="en-US" dirty="0" smtClean="0"/>
              <a:t>Define precisely the question, which should be discussed and clarified.</a:t>
            </a:r>
          </a:p>
          <a:p>
            <a:pPr lvl="1"/>
            <a:r>
              <a:rPr lang="en-US" dirty="0" smtClean="0"/>
              <a:t>Solicit participation of experts in other WGs</a:t>
            </a:r>
          </a:p>
          <a:p>
            <a:r>
              <a:rPr lang="en-US" dirty="0" smtClean="0"/>
              <a:t>Attendance credit – TBD</a:t>
            </a:r>
          </a:p>
          <a:p>
            <a:pPr lvl="1"/>
            <a:r>
              <a:rPr lang="en-US" dirty="0" smtClean="0"/>
              <a:t>Reciprocal credit for F2F meetings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TG will use mentor as a document repository</a:t>
            </a:r>
          </a:p>
          <a:p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57200" y="6172200"/>
            <a:ext cx="65410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+mn-lt"/>
              </a:rPr>
              <a:t>* Assuming that project will go into separate TG; name of the TG t.b.d.</a:t>
            </a:r>
          </a:p>
        </p:txBody>
      </p:sp>
    </p:spTree>
    <p:extLst>
      <p:ext uri="{BB962C8B-B14F-4D97-AF65-F5344CB8AC3E}">
        <p14:creationId xmlns:p14="http://schemas.microsoft.com/office/powerpoint/2010/main" val="2109914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Continuation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Two options:</a:t>
            </a:r>
          </a:p>
          <a:p>
            <a:pPr lvl="1"/>
            <a:r>
              <a:rPr lang="en-US"/>
              <a:t>Extend OmniRAN EC SG until March 2014 to allow the group to further develop the foundation of the project until PAR is approved by NesCom.</a:t>
            </a:r>
          </a:p>
          <a:p>
            <a:pPr lvl="1"/>
            <a:r>
              <a:rPr lang="en-US"/>
              <a:t>Less preferred solution would be to establish Study Group in IEEE 802.1 to allow OmniRAN to further develop the foundation of the project until PAR is approved by NesCom.</a:t>
            </a:r>
          </a:p>
          <a:p>
            <a:pPr lvl="1"/>
            <a:endParaRPr lang="en-US"/>
          </a:p>
          <a:p>
            <a:r>
              <a:rPr lang="en-US"/>
              <a:t>OmniRAN EC SG prefers to get extension until March because of established environment.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7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The OmniRAN EC SG approves the documents</a:t>
            </a:r>
          </a:p>
          <a:p>
            <a:pPr lvl="1"/>
            <a:r>
              <a:rPr lang="en-US">
                <a:hlinkClick r:id="rId2"/>
              </a:rPr>
              <a:t>https://mentor.ieee.org/omniran/dcn/13/omniran-13-0091-02-ecsg-nov-2013-collected-comments-on-draft-par-proposal.xlsx</a:t>
            </a:r>
            <a:endParaRPr lang="en-US"/>
          </a:p>
          <a:p>
            <a:pPr lvl="1"/>
            <a:r>
              <a:rPr lang="en-US">
                <a:hlinkClick r:id="rId3"/>
              </a:rPr>
              <a:t>https://mentor.ieee.org/omniran/dcn/13/omniran-13-0086-02-ecsg-proposed-par-and-5c.docx</a:t>
            </a:r>
            <a:endParaRPr lang="en-US"/>
          </a:p>
          <a:p>
            <a:pPr marL="457200" lvl="1" indent="0">
              <a:buNone/>
            </a:pPr>
            <a:r>
              <a:rPr lang="en-US" sz="3100"/>
              <a:t>as the outcome and the conclusion of the comment resolution on the draft PAR proposal submitted to EC on Oct. 10</a:t>
            </a:r>
            <a:r>
              <a:rPr lang="en-US" sz="3100" baseline="30000"/>
              <a:t>th</a:t>
            </a:r>
            <a:r>
              <a:rPr lang="en-US" sz="3100"/>
              <a:t> subject to editorial clean-up by the chair.</a:t>
            </a:r>
          </a:p>
          <a:p>
            <a:pPr marL="457200" lvl="1" indent="0">
              <a:buNone/>
            </a:pPr>
            <a:endParaRPr lang="en-US" sz="3100"/>
          </a:p>
          <a:p>
            <a:pPr marL="457200" lvl="1" indent="0">
              <a:buNone/>
            </a:pPr>
            <a:r>
              <a:rPr lang="en-US"/>
              <a:t>Moved: 	Paul Congdon, Tallac</a:t>
            </a:r>
          </a:p>
          <a:p>
            <a:pPr marL="457200" lvl="1" indent="0">
              <a:buNone/>
            </a:pPr>
            <a:r>
              <a:rPr lang="en-US"/>
              <a:t>Seconded: Jeffry Handal, LSU</a:t>
            </a:r>
          </a:p>
          <a:p>
            <a:pPr marL="457200" lvl="1" indent="0">
              <a:buNone/>
            </a:pPr>
            <a:endParaRPr lang="en-US"/>
          </a:p>
          <a:p>
            <a:pPr marL="457200" lvl="1" indent="0">
              <a:buNone/>
            </a:pPr>
            <a:r>
              <a:rPr lang="en-US"/>
              <a:t>Motion carries by 10y/0n/2a</a:t>
            </a:r>
          </a:p>
        </p:txBody>
      </p:sp>
    </p:spTree>
    <p:extLst>
      <p:ext uri="{BB962C8B-B14F-4D97-AF65-F5344CB8AC3E}">
        <p14:creationId xmlns:p14="http://schemas.microsoft.com/office/powerpoint/2010/main" val="177829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/>
              <a:t>Extend OmniRAN EC SG until March 2014 to allow the group to further develop the foundation of the project until PAR is approved by NesCom.</a:t>
            </a:r>
          </a:p>
          <a:p>
            <a:pPr marL="0" lvl="1" indent="0">
              <a:buNone/>
            </a:pPr>
            <a:endParaRPr lang="en-US"/>
          </a:p>
          <a:p>
            <a:pPr lvl="1"/>
            <a:r>
              <a:rPr lang="en-US"/>
              <a:t>Moved: Harry Bims, Bims Labs.</a:t>
            </a:r>
          </a:p>
          <a:p>
            <a:pPr lvl="1"/>
            <a:r>
              <a:rPr lang="en-US"/>
              <a:t>Seconded: Juan Carlos Zuniga, Interdigital</a:t>
            </a:r>
          </a:p>
          <a:p>
            <a:pPr lvl="1"/>
            <a:endParaRPr lang="en-US"/>
          </a:p>
          <a:p>
            <a:pPr lvl="1"/>
            <a:r>
              <a:rPr lang="en-US"/>
              <a:t>Motion carries by 9y/0n/0a.</a:t>
            </a:r>
          </a:p>
        </p:txBody>
      </p:sp>
    </p:spTree>
    <p:extLst>
      <p:ext uri="{BB962C8B-B14F-4D97-AF65-F5344CB8AC3E}">
        <p14:creationId xmlns:p14="http://schemas.microsoft.com/office/powerpoint/2010/main" val="35098193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406</TotalTime>
  <Words>564</Words>
  <Application>Microsoft Macintosh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Template</vt:lpstr>
      <vt:lpstr>OmniRAN EC SG  November 2013, Dallas, TX EC closing report</vt:lpstr>
      <vt:lpstr>Outcome of OmniRAN EC SG Session  at Dallas IEEE 802 Plenary</vt:lpstr>
      <vt:lpstr>For further discussion: Wish-list for TG Operations</vt:lpstr>
      <vt:lpstr>Continuation of Work</vt:lpstr>
      <vt:lpstr>Motion #1</vt:lpstr>
      <vt:lpstr>Motion #2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Max Riegel</dc:creator>
  <cp:keywords>ecsg</cp:keywords>
  <cp:lastModifiedBy>Max Riegel</cp:lastModifiedBy>
  <cp:revision>257</cp:revision>
  <cp:lastPrinted>1998-02-10T13:28:06Z</cp:lastPrinted>
  <dcterms:created xsi:type="dcterms:W3CDTF">2011-12-30T17:06:23Z</dcterms:created>
  <dcterms:modified xsi:type="dcterms:W3CDTF">2013-11-14T21:17:55Z</dcterms:modified>
</cp:coreProperties>
</file>