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62" r:id="rId2"/>
    <p:sldId id="265" r:id="rId3"/>
    <p:sldId id="283" r:id="rId4"/>
    <p:sldId id="271" r:id="rId5"/>
    <p:sldId id="272" r:id="rId6"/>
    <p:sldId id="273" r:id="rId7"/>
    <p:sldId id="300" r:id="rId8"/>
    <p:sldId id="266" r:id="rId9"/>
    <p:sldId id="284" r:id="rId10"/>
    <p:sldId id="285"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286" autoAdjust="0"/>
    <p:restoredTop sz="99515" autoAdjust="0"/>
  </p:normalViewPr>
  <p:slideViewPr>
    <p:cSldViewPr>
      <p:cViewPr varScale="1">
        <p:scale>
          <a:sx n="134" d="100"/>
          <a:sy n="134" d="100"/>
        </p:scale>
        <p:origin x="-33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3</a:t>
            </a:fld>
            <a:endParaRPr lang="en-US" sz="12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4</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5</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8</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7513" y="76200"/>
            <a:ext cx="2117887" cy="307777"/>
          </a:xfrm>
          <a:prstGeom prst="rect">
            <a:avLst/>
          </a:prstGeom>
        </p:spPr>
        <p:txBody>
          <a:bodyPr wrap="none">
            <a:spAutoFit/>
          </a:bodyPr>
          <a:lstStyle/>
          <a:p>
            <a:pPr algn="r"/>
            <a:r>
              <a:rPr lang="en-US" sz="1400" b="1" dirty="0" smtClean="0"/>
              <a:t>omniran-13-0084-00-ecsg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omniran/dcn/13/omniran-13-0082-00-0000-draft-omniran-par-and-5c-comments.docx" TargetMode="External"/><Relationship Id="rId2" Type="http://schemas.openxmlformats.org/officeDocument/2006/relationships/hyperlink" Target="https://mentor.ieee.org/omniran/dcn/13/omniran-13-0078-02-0000-par-and-5c-text-commenting-summary.docx" TargetMode="External"/><Relationship Id="rId1" Type="http://schemas.openxmlformats.org/officeDocument/2006/relationships/slideLayout" Target="../slideLayouts/slideLayout2.xml"/><Relationship Id="rId4" Type="http://schemas.openxmlformats.org/officeDocument/2006/relationships/hyperlink" Target="https://mentor.ieee.org/omniran/dcn/13/omniran-13-0083-00-0000-omniran-par-and-5c-comments.docx"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2.nokiasiemensnetworks.com/nvc"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sn.webex.com/nsn/j.php?J=701851753&amp;PW=NNTVjZGFhMWM2"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OmniRAN EC SG </a:t>
            </a:r>
            <a:br>
              <a:rPr lang="en-US" dirty="0"/>
            </a:br>
            <a:r>
              <a:rPr lang="en-US" dirty="0" smtClean="0"/>
              <a:t>October </a:t>
            </a:r>
            <a:r>
              <a:rPr lang="en-US" dirty="0" smtClean="0"/>
              <a:t>10</a:t>
            </a:r>
            <a:r>
              <a:rPr lang="en-US" baseline="30000" dirty="0" smtClean="0"/>
              <a:t>th</a:t>
            </a:r>
            <a:r>
              <a:rPr lang="en-US" dirty="0" smtClean="0"/>
              <a:t>, 2013</a:t>
            </a:r>
            <a:br>
              <a:rPr lang="en-US" dirty="0" smtClean="0"/>
            </a:br>
            <a:r>
              <a:rPr lang="en-US" dirty="0" smtClean="0"/>
              <a:t>Conference Call</a:t>
            </a:r>
            <a:endParaRPr lang="en-US" dirty="0"/>
          </a:p>
        </p:txBody>
      </p:sp>
      <p:sp>
        <p:nvSpPr>
          <p:cNvPr id="3" name="Subtitle 2"/>
          <p:cNvSpPr>
            <a:spLocks noGrp="1"/>
          </p:cNvSpPr>
          <p:nvPr>
            <p:ph type="subTitle" idx="1"/>
          </p:nvPr>
        </p:nvSpPr>
        <p:spPr/>
        <p:txBody>
          <a:bodyPr/>
          <a:lstStyle/>
          <a:p>
            <a:r>
              <a:rPr lang="en-US" dirty="0" smtClean="0"/>
              <a:t>2013-10-10</a:t>
            </a:r>
            <a:r>
              <a:rPr lang="en-US" dirty="0"/>
              <a:t/>
            </a:r>
            <a:br>
              <a:rPr lang="en-US" dirty="0"/>
            </a:br>
            <a:r>
              <a:rPr lang="en-US" dirty="0"/>
              <a:t>Max Riegel</a:t>
            </a:r>
          </a:p>
          <a:p>
            <a:r>
              <a:rPr lang="en-US" dirty="0"/>
              <a:t>(OmniRAN SG Chair)</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#2</a:t>
            </a:r>
            <a:endParaRPr lang="en-US" dirty="0"/>
          </a:p>
        </p:txBody>
      </p:sp>
      <p:sp>
        <p:nvSpPr>
          <p:cNvPr id="3" name="Content Placeholder 2"/>
          <p:cNvSpPr>
            <a:spLocks noGrp="1"/>
          </p:cNvSpPr>
          <p:nvPr>
            <p:ph idx="1"/>
          </p:nvPr>
        </p:nvSpPr>
        <p:spPr/>
        <p:txBody>
          <a:bodyPr>
            <a:normAutofit fontScale="47500" lnSpcReduction="20000"/>
          </a:bodyPr>
          <a:lstStyle/>
          <a:p>
            <a:pPr lvl="0"/>
            <a:r>
              <a:rPr lang="en-US" dirty="0" smtClean="0"/>
              <a:t>Approval of agenda</a:t>
            </a:r>
          </a:p>
          <a:p>
            <a:pPr lvl="1"/>
            <a:r>
              <a:rPr lang="en-US" dirty="0" smtClean="0"/>
              <a:t>..</a:t>
            </a:r>
          </a:p>
          <a:p>
            <a:pPr lvl="0"/>
            <a:r>
              <a:rPr lang="en-US" dirty="0" smtClean="0"/>
              <a:t>Approval of minutes</a:t>
            </a:r>
          </a:p>
          <a:p>
            <a:pPr lvl="1"/>
            <a:r>
              <a:rPr lang="en-US" dirty="0" smtClean="0"/>
              <a:t>October</a:t>
            </a:r>
            <a:r>
              <a:rPr lang="en-US" dirty="0" smtClean="0"/>
              <a:t> </a:t>
            </a:r>
            <a:r>
              <a:rPr lang="en-US" dirty="0" smtClean="0"/>
              <a:t>4</a:t>
            </a:r>
            <a:r>
              <a:rPr lang="en-US" baseline="30000" dirty="0" smtClean="0"/>
              <a:t>th</a:t>
            </a:r>
            <a:r>
              <a:rPr lang="en-US" dirty="0" smtClean="0"/>
              <a:t> </a:t>
            </a:r>
            <a:r>
              <a:rPr lang="en-US" dirty="0" smtClean="0"/>
              <a:t>conference call</a:t>
            </a:r>
          </a:p>
          <a:p>
            <a:pPr lvl="2"/>
            <a:r>
              <a:rPr lang="en-US" dirty="0" smtClean="0"/>
              <a:t>..</a:t>
            </a:r>
            <a:endParaRPr lang="en-US" dirty="0" smtClean="0"/>
          </a:p>
          <a:p>
            <a:r>
              <a:rPr lang="en-US" dirty="0" smtClean="0"/>
              <a:t>Reports </a:t>
            </a:r>
          </a:p>
          <a:p>
            <a:pPr lvl="1"/>
            <a:r>
              <a:rPr lang="en-US" dirty="0" smtClean="0"/>
              <a:t>..</a:t>
            </a:r>
            <a:endParaRPr lang="en-US" dirty="0" smtClean="0"/>
          </a:p>
          <a:p>
            <a:r>
              <a:rPr lang="en-US" dirty="0" smtClean="0"/>
              <a:t>PAR &amp; 5C text </a:t>
            </a:r>
            <a:r>
              <a:rPr lang="en-US" dirty="0" smtClean="0"/>
              <a:t>review</a:t>
            </a:r>
          </a:p>
          <a:p>
            <a:pPr lvl="1"/>
            <a:r>
              <a:rPr lang="en-US" dirty="0" smtClean="0"/>
              <a:t>Text approved by last meeting for final comments</a:t>
            </a:r>
            <a:endParaRPr lang="en-US" dirty="0" smtClean="0"/>
          </a:p>
          <a:p>
            <a:pPr lvl="2"/>
            <a:r>
              <a:rPr lang="en-US" dirty="0" smtClean="0">
                <a:hlinkClick r:id="rId2"/>
              </a:rPr>
              <a:t>https://</a:t>
            </a:r>
            <a:r>
              <a:rPr lang="en-US" dirty="0" smtClean="0">
                <a:hlinkClick r:id="rId2"/>
              </a:rPr>
              <a:t>mentor.ieee.org/omniran/dcn/13/omniran-13-0078-02-0000-par-and-5c-text-commenting-summary.docx</a:t>
            </a:r>
            <a:r>
              <a:rPr lang="en-US" dirty="0" smtClean="0"/>
              <a:t> </a:t>
            </a:r>
          </a:p>
          <a:p>
            <a:pPr lvl="1"/>
            <a:r>
              <a:rPr lang="en-US" dirty="0" smtClean="0"/>
              <a:t>Submitted comments:</a:t>
            </a:r>
          </a:p>
          <a:p>
            <a:pPr lvl="2"/>
            <a:r>
              <a:rPr lang="en-US" dirty="0" smtClean="0">
                <a:hlinkClick r:id="rId3"/>
              </a:rPr>
              <a:t>https://</a:t>
            </a:r>
            <a:r>
              <a:rPr lang="en-US" dirty="0" smtClean="0">
                <a:hlinkClick r:id="rId3"/>
              </a:rPr>
              <a:t>mentor.ieee.org/omniran/dcn/13/omniran-13-0082-00-0000-draft-omniran-par-and-5c-comments.docx</a:t>
            </a:r>
            <a:endParaRPr lang="en-US" dirty="0" smtClean="0"/>
          </a:p>
          <a:p>
            <a:pPr lvl="2"/>
            <a:r>
              <a:rPr lang="en-US" dirty="0" smtClean="0">
                <a:hlinkClick r:id="rId4"/>
              </a:rPr>
              <a:t>https://</a:t>
            </a:r>
            <a:r>
              <a:rPr lang="en-US" dirty="0" smtClean="0">
                <a:hlinkClick r:id="rId4"/>
              </a:rPr>
              <a:t>mentor.ieee.org/omniran/dcn/13/omniran-13-0083-00-0000-omniran-par-and-5c-comments.docx</a:t>
            </a:r>
            <a:endParaRPr lang="en-US" dirty="0" smtClean="0"/>
          </a:p>
          <a:p>
            <a:pPr lvl="1"/>
            <a:r>
              <a:rPr lang="en-US" dirty="0" smtClean="0"/>
              <a:t>Conclusion</a:t>
            </a:r>
          </a:p>
          <a:p>
            <a:pPr lvl="2"/>
            <a:r>
              <a:rPr lang="en-US" dirty="0" smtClean="0"/>
              <a:t>…</a:t>
            </a:r>
            <a:endParaRPr lang="en-US" dirty="0" smtClean="0"/>
          </a:p>
          <a:p>
            <a:r>
              <a:rPr lang="en-US" dirty="0" smtClean="0"/>
              <a:t>Approval </a:t>
            </a:r>
            <a:r>
              <a:rPr lang="en-US" dirty="0" smtClean="0"/>
              <a:t>of PAR &amp; 5C text</a:t>
            </a:r>
          </a:p>
          <a:p>
            <a:pPr lvl="1"/>
            <a:r>
              <a:rPr lang="en-US" dirty="0" smtClean="0"/>
              <a:t>..</a:t>
            </a:r>
          </a:p>
          <a:p>
            <a:r>
              <a:rPr lang="en-US" dirty="0" smtClean="0"/>
              <a:t>AOB</a:t>
            </a:r>
            <a:endParaRPr lang="en-US" dirty="0" smtClean="0"/>
          </a:p>
          <a:p>
            <a:r>
              <a:rPr lang="en-US" dirty="0" smtClean="0"/>
              <a:t>Adjourn</a:t>
            </a:r>
          </a:p>
          <a:p>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Meeting</a:t>
            </a:r>
            <a:endParaRPr lang="en-GB" dirty="0"/>
          </a:p>
        </p:txBody>
      </p:sp>
      <p:sp>
        <p:nvSpPr>
          <p:cNvPr id="3078" name="Rectangle 3"/>
          <p:cNvSpPr>
            <a:spLocks noGrp="1" noChangeArrowheads="1"/>
          </p:cNvSpPr>
          <p:nvPr>
            <p:ph type="body" idx="1"/>
          </p:nvPr>
        </p:nvSpPr>
        <p:spPr>
          <a:xfrm>
            <a:off x="457200" y="1600200"/>
            <a:ext cx="8229600" cy="4876800"/>
          </a:xfrm>
        </p:spPr>
        <p:txBody>
          <a:bodyPr>
            <a:normAutofit fontScale="77500" lnSpcReduction="20000"/>
          </a:bodyPr>
          <a:lstStyle/>
          <a:p>
            <a:r>
              <a:rPr lang="en-GB" dirty="0" smtClean="0"/>
              <a:t>Thursday</a:t>
            </a:r>
            <a:r>
              <a:rPr lang="en-GB" dirty="0" smtClean="0"/>
              <a:t>, </a:t>
            </a:r>
            <a:r>
              <a:rPr lang="en-GB" dirty="0" smtClean="0"/>
              <a:t>October </a:t>
            </a:r>
            <a:r>
              <a:rPr lang="en-GB" dirty="0" smtClean="0"/>
              <a:t>10</a:t>
            </a:r>
            <a:r>
              <a:rPr lang="en-GB" baseline="30000" dirty="0" smtClean="0"/>
              <a:t>th</a:t>
            </a:r>
            <a:r>
              <a:rPr lang="en-GB" dirty="0" smtClean="0"/>
              <a:t>, 2013, 09:00-11:00 AM ET</a:t>
            </a:r>
            <a:endParaRPr lang="en-GB" dirty="0"/>
          </a:p>
          <a:p>
            <a:endParaRPr lang="en-GB" dirty="0"/>
          </a:p>
          <a:p>
            <a:pPr marL="0" indent="0">
              <a:buNone/>
            </a:pPr>
            <a:r>
              <a:rPr lang="en-GB" dirty="0" smtClean="0"/>
              <a:t>Conference Call:</a:t>
            </a:r>
            <a:endParaRPr lang="en-GB" dirty="0"/>
          </a:p>
          <a:p>
            <a:r>
              <a:rPr lang="en-US" dirty="0" smtClean="0"/>
              <a:t>Call-in number: 1-(972) 445 9673  (US)</a:t>
            </a:r>
          </a:p>
          <a:p>
            <a:r>
              <a:rPr lang="en-US" dirty="0" smtClean="0"/>
              <a:t>Global numbers: </a:t>
            </a:r>
            <a:r>
              <a:rPr lang="en-US" u="sng" dirty="0" smtClean="0">
                <a:hlinkClick r:id="rId3"/>
              </a:rPr>
              <a:t>https://www2.nokiasiemensnetworks.com/nvc</a:t>
            </a:r>
            <a:endParaRPr lang="en-US" dirty="0" smtClean="0"/>
          </a:p>
          <a:p>
            <a:r>
              <a:rPr lang="en-US" dirty="0" smtClean="0"/>
              <a:t>Conference Code: </a:t>
            </a:r>
            <a:r>
              <a:rPr lang="en-US" b="1" dirty="0" smtClean="0"/>
              <a:t>433 819 2102 </a:t>
            </a:r>
            <a:r>
              <a:rPr lang="en-US" dirty="0" smtClean="0"/>
              <a:t>#</a:t>
            </a:r>
          </a:p>
          <a:p>
            <a:endParaRPr lang="en-US" dirty="0" smtClean="0"/>
          </a:p>
          <a:p>
            <a:pPr>
              <a:buNone/>
            </a:pPr>
            <a:r>
              <a:rPr lang="en-US" dirty="0" err="1" smtClean="0"/>
              <a:t>WebEX</a:t>
            </a:r>
            <a:endParaRPr lang="en-US" dirty="0" smtClean="0"/>
          </a:p>
          <a:p>
            <a:r>
              <a:rPr lang="en-US" dirty="0" smtClean="0"/>
              <a:t>Meeting Number: </a:t>
            </a:r>
            <a:r>
              <a:rPr lang="en-US" dirty="0" smtClean="0"/>
              <a:t>701 851 753</a:t>
            </a:r>
            <a:endParaRPr lang="en-US" dirty="0" smtClean="0"/>
          </a:p>
          <a:p>
            <a:r>
              <a:rPr lang="en-US" dirty="0" smtClean="0"/>
              <a:t>Meeting Password: </a:t>
            </a:r>
            <a:r>
              <a:rPr lang="en-US" dirty="0" err="1" smtClean="0"/>
              <a:t>omniRAN</a:t>
            </a:r>
            <a:endParaRPr lang="en-US" dirty="0" smtClean="0"/>
          </a:p>
          <a:p>
            <a:r>
              <a:rPr lang="en-US" u="sng" dirty="0" smtClean="0">
                <a:hlinkClick r:id="rId4"/>
              </a:rPr>
              <a:t>https://nsn.webex.com/nsn/j.php?J=701851753&amp;PW=NNTVjZGFhMWM2</a:t>
            </a:r>
            <a:endParaRPr lang="en-US" u="sng"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Monotype Sorts" charset="0"/>
              <a:buChar char="l"/>
            </a:pPr>
            <a:r>
              <a:rPr lang="en-US" sz="130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Monotype Sorts" charset="0"/>
              <a:buChar char="l"/>
            </a:pPr>
            <a:r>
              <a:rPr lang="en-GB" sz="1300">
                <a:solidFill>
                  <a:srgbClr val="000099"/>
                </a:solidFill>
                <a:latin typeface="Arial" charset="0"/>
              </a:rPr>
              <a:t>Technical considerations remain primary focus</a:t>
            </a:r>
            <a:endParaRPr lang="en-US" sz="1300">
              <a:solidFill>
                <a:srgbClr val="000099"/>
              </a:solidFill>
              <a:latin typeface="Arial" charset="0"/>
            </a:endParaRP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a:solidFill>
                  <a:srgbClr val="000099"/>
                </a:solidFill>
                <a:latin typeface="Arial" charset="0"/>
              </a:rPr>
              <a:t>---------------------------------------------------------------   </a:t>
            </a:r>
          </a:p>
          <a:p>
            <a:pPr marL="230188" indent="-230188" algn="ctr">
              <a:lnSpc>
                <a:spcPct val="80000"/>
              </a:lnSpc>
              <a:buClr>
                <a:srgbClr val="CC3300"/>
              </a:buClr>
              <a:buSzPct val="50000"/>
              <a:buNone/>
            </a:pPr>
            <a:r>
              <a:rPr lang="en-US" sz="1200" b="1">
                <a:solidFill>
                  <a:srgbClr val="000099"/>
                </a:solidFill>
                <a:latin typeface="Arial" charset="0"/>
              </a:rPr>
              <a:t>If you have questions, contact the IEEE-SA Standards Board Patent Committee Administrator at patcom@ieee.org or visit http://standards.ieee.org/about/sasb/patcom/index.html </a:t>
            </a:r>
            <a:br>
              <a:rPr lang="en-US" sz="1200" b="1">
                <a:solidFill>
                  <a:srgbClr val="000099"/>
                </a:solidFill>
                <a:latin typeface="Arial" charset="0"/>
              </a:rPr>
            </a:br>
            <a:endParaRPr lang="en-US" sz="1200" b="1">
              <a:solidFill>
                <a:srgbClr val="000099"/>
              </a:solidFill>
              <a:latin typeface="Arial" charset="0"/>
            </a:endParaRPr>
          </a:p>
          <a:p>
            <a:pPr marL="230188" indent="-230188" algn="ctr">
              <a:lnSpc>
                <a:spcPct val="80000"/>
              </a:lnSpc>
              <a:buClr>
                <a:srgbClr val="CC3300"/>
              </a:buClr>
              <a:buSzPct val="50000"/>
              <a:buNone/>
            </a:pPr>
            <a:r>
              <a:rPr lang="en-US" sz="1200" b="1">
                <a:solidFill>
                  <a:srgbClr val="000099"/>
                </a:solidFill>
                <a:latin typeface="Arial" charset="0"/>
              </a:rPr>
              <a:t>See </a:t>
            </a:r>
            <a:r>
              <a:rPr lang="en-US" sz="1200" b="1" i="1">
                <a:solidFill>
                  <a:srgbClr val="000099"/>
                </a:solidFill>
                <a:latin typeface="Arial" charset="0"/>
              </a:rPr>
              <a:t>IEEE-SA Standards Board Operations Manual</a:t>
            </a:r>
            <a:r>
              <a:rPr lang="en-US" sz="1200" b="1">
                <a:solidFill>
                  <a:srgbClr val="000099"/>
                </a:solidFill>
                <a:latin typeface="Arial" charset="0"/>
              </a:rPr>
              <a:t>, clause 5.3.10 and </a:t>
            </a:r>
            <a:r>
              <a:rPr lang="en-GB" sz="1200" b="1">
                <a:solidFill>
                  <a:srgbClr val="000099"/>
                </a:solidFill>
                <a:latin typeface="Arial" charset="0"/>
              </a:rPr>
              <a:t>“Promoting Competition and Innovation: What You Need to Know about the IEEE Standards Association's Antitrust and Competition Policy”</a:t>
            </a:r>
            <a:r>
              <a:rPr lang="en-US" sz="1200" b="1">
                <a:solidFill>
                  <a:srgbClr val="000099"/>
                </a:solidFill>
                <a:latin typeface="Arial" charset="0"/>
              </a:rPr>
              <a:t> for more details.</a:t>
            </a:r>
          </a:p>
          <a:p>
            <a:pPr marL="230188" indent="-230188" algn="ctr">
              <a:lnSpc>
                <a:spcPct val="80000"/>
              </a:lnSpc>
              <a:buClr>
                <a:srgbClr val="CC3300"/>
              </a:buClr>
              <a:buSzPct val="50000"/>
              <a:buNone/>
            </a:pPr>
            <a:endParaRPr lang="en-US" sz="1200" b="1">
              <a:solidFill>
                <a:srgbClr val="000099"/>
              </a:solidFill>
              <a:latin typeface="Arial" charset="0"/>
            </a:endParaRPr>
          </a:p>
          <a:p>
            <a:pPr marL="230188" indent="-230188" algn="ctr">
              <a:lnSpc>
                <a:spcPct val="80000"/>
              </a:lnSpc>
              <a:buClr>
                <a:srgbClr val="CC3300"/>
              </a:buClr>
              <a:buSzPct val="50000"/>
              <a:buNone/>
            </a:pPr>
            <a:r>
              <a:rPr lang="en-US" sz="1200" b="1">
                <a:solidFill>
                  <a:srgbClr val="000099"/>
                </a:solidFill>
                <a:latin typeface="Arial" charset="0"/>
              </a:rPr>
              <a:t>This slide set is available </a:t>
            </a:r>
            <a:br>
              <a:rPr lang="en-US" sz="1200" b="1">
                <a:solidFill>
                  <a:srgbClr val="000099"/>
                </a:solidFill>
                <a:latin typeface="Arial" charset="0"/>
              </a:rPr>
            </a:br>
            <a:r>
              <a:rPr lang="en-US" sz="1200" b="1">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p14="http://schemas.microsoft.com/office/powerpoint/2010/main" xmlns="" val="1617349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OmniRAN Schedule until November 2013</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Wed, Sep 4</a:t>
            </a:r>
            <a:r>
              <a:rPr lang="en-US" baseline="30000" dirty="0" smtClean="0"/>
              <a:t>th</a:t>
            </a:r>
            <a:r>
              <a:rPr lang="en-US" dirty="0" smtClean="0"/>
              <a:t>, 2013, F2F Meeting York, UK</a:t>
            </a:r>
            <a:br>
              <a:rPr lang="en-US" dirty="0" smtClean="0"/>
            </a:br>
            <a:r>
              <a:rPr lang="en-US" dirty="0" smtClean="0"/>
              <a:t>w/ remote participation</a:t>
            </a:r>
          </a:p>
          <a:p>
            <a:r>
              <a:rPr lang="en-US" dirty="0" smtClean="0"/>
              <a:t>Tue, Sep 17</a:t>
            </a:r>
            <a:r>
              <a:rPr lang="en-US" baseline="30000" dirty="0" smtClean="0"/>
              <a:t>th</a:t>
            </a:r>
            <a:r>
              <a:rPr lang="en-US" dirty="0" smtClean="0"/>
              <a:t>, 730-930 am ET/1930-2130 Nanjing, F2F session w/ remote participation</a:t>
            </a:r>
          </a:p>
          <a:p>
            <a:r>
              <a:rPr lang="en-US" dirty="0" smtClean="0"/>
              <a:t>Fri, Sep 27</a:t>
            </a:r>
            <a:r>
              <a:rPr lang="en-US" baseline="30000" dirty="0" smtClean="0"/>
              <a:t>th</a:t>
            </a:r>
            <a:r>
              <a:rPr lang="en-US" dirty="0" smtClean="0"/>
              <a:t>, 2013, 09-11am ET: </a:t>
            </a:r>
            <a:r>
              <a:rPr lang="en-US" dirty="0" err="1" smtClean="0"/>
              <a:t>Confcall</a:t>
            </a:r>
            <a:endParaRPr lang="en-US" dirty="0" smtClean="0"/>
          </a:p>
          <a:p>
            <a:r>
              <a:rPr lang="en-US" dirty="0" smtClean="0"/>
              <a:t>Fri, Oct 4</a:t>
            </a:r>
            <a:r>
              <a:rPr lang="en-US" baseline="30000" dirty="0" smtClean="0"/>
              <a:t>th</a:t>
            </a:r>
            <a:r>
              <a:rPr lang="en-US" dirty="0" smtClean="0"/>
              <a:t>, 2013, 09-11am ET: </a:t>
            </a:r>
            <a:r>
              <a:rPr lang="en-US" dirty="0" err="1" smtClean="0"/>
              <a:t>Confcall</a:t>
            </a:r>
            <a:endParaRPr lang="en-US" dirty="0" smtClean="0"/>
          </a:p>
          <a:p>
            <a:r>
              <a:rPr lang="en-US" dirty="0" smtClean="0"/>
              <a:t>Thu, Oct 10</a:t>
            </a:r>
            <a:r>
              <a:rPr lang="en-US" baseline="30000" dirty="0" smtClean="0"/>
              <a:t>th</a:t>
            </a:r>
            <a:r>
              <a:rPr lang="en-US" dirty="0" smtClean="0"/>
              <a:t>, 2013, 09-11am ET: </a:t>
            </a:r>
            <a:r>
              <a:rPr lang="en-US" dirty="0" err="1" smtClean="0"/>
              <a:t>Confcall</a:t>
            </a:r>
            <a:endParaRPr lang="en-US" dirty="0" smtClean="0"/>
          </a:p>
          <a:p>
            <a:r>
              <a:rPr lang="en-US" dirty="0" smtClean="0">
                <a:solidFill>
                  <a:srgbClr val="FF0000"/>
                </a:solidFill>
              </a:rPr>
              <a:t>Fri, Oct 11</a:t>
            </a:r>
            <a:r>
              <a:rPr lang="en-US" baseline="30000" dirty="0" smtClean="0">
                <a:solidFill>
                  <a:srgbClr val="FF0000"/>
                </a:solidFill>
              </a:rPr>
              <a:t>th</a:t>
            </a:r>
            <a:r>
              <a:rPr lang="en-US" dirty="0" smtClean="0">
                <a:solidFill>
                  <a:srgbClr val="FF0000"/>
                </a:solidFill>
              </a:rPr>
              <a:t>, 2013, </a:t>
            </a:r>
            <a:r>
              <a:rPr lang="en-US" dirty="0" err="1" smtClean="0">
                <a:solidFill>
                  <a:srgbClr val="FF0000"/>
                </a:solidFill>
              </a:rPr>
              <a:t>CoB</a:t>
            </a:r>
            <a:r>
              <a:rPr lang="en-US" dirty="0" smtClean="0">
                <a:solidFill>
                  <a:srgbClr val="FF0000"/>
                </a:solidFill>
              </a:rPr>
              <a:t>: </a:t>
            </a:r>
            <a:br>
              <a:rPr lang="en-US" dirty="0" smtClean="0">
                <a:solidFill>
                  <a:srgbClr val="FF0000"/>
                </a:solidFill>
              </a:rPr>
            </a:br>
            <a:r>
              <a:rPr lang="en-US" dirty="0" smtClean="0">
                <a:solidFill>
                  <a:srgbClr val="FF0000"/>
                </a:solidFill>
              </a:rPr>
              <a:t>Submission deadline for PAR to EC list</a:t>
            </a:r>
          </a:p>
          <a:p>
            <a:r>
              <a:rPr lang="en-US" dirty="0" smtClean="0"/>
              <a:t>Nov 10</a:t>
            </a:r>
            <a:r>
              <a:rPr lang="en-US" baseline="30000" dirty="0" smtClean="0"/>
              <a:t>th</a:t>
            </a:r>
            <a:r>
              <a:rPr lang="en-US" dirty="0" smtClean="0"/>
              <a:t>-15</a:t>
            </a:r>
            <a:r>
              <a:rPr lang="en-US" baseline="30000" dirty="0" smtClean="0"/>
              <a:t>th</a:t>
            </a:r>
            <a:r>
              <a:rPr lang="en-US" dirty="0" smtClean="0"/>
              <a:t> , 2013, 802 Plenary Session in Dallas, TX</a:t>
            </a:r>
          </a:p>
          <a:p>
            <a:pPr lvl="1"/>
            <a:r>
              <a:rPr lang="en-US" dirty="0" smtClean="0"/>
              <a:t>Mon, Nov 11</a:t>
            </a:r>
            <a:r>
              <a:rPr lang="en-US" baseline="30000" dirty="0" smtClean="0"/>
              <a:t>th</a:t>
            </a:r>
            <a:r>
              <a:rPr lang="en-US" dirty="0" smtClean="0"/>
              <a:t>, 0800-1000am CT: EC Opening Meeting</a:t>
            </a:r>
          </a:p>
          <a:p>
            <a:pPr lvl="1"/>
            <a:r>
              <a:rPr lang="en-US" dirty="0" smtClean="0"/>
              <a:t>OmniRAN Meetings</a:t>
            </a:r>
          </a:p>
          <a:p>
            <a:pPr lvl="2"/>
            <a:r>
              <a:rPr lang="en-US" dirty="0" smtClean="0"/>
              <a:t>Tues, Nov 12</a:t>
            </a:r>
            <a:r>
              <a:rPr lang="en-US" baseline="30000" dirty="0" smtClean="0"/>
              <a:t>th</a:t>
            </a:r>
            <a:r>
              <a:rPr lang="en-US" dirty="0" smtClean="0"/>
              <a:t>, PM1; Wed, Nov 13</a:t>
            </a:r>
            <a:r>
              <a:rPr lang="en-US" baseline="30000" dirty="0" smtClean="0"/>
              <a:t>th</a:t>
            </a:r>
            <a:r>
              <a:rPr lang="en-US" dirty="0" smtClean="0"/>
              <a:t>, AM1, PM1; </a:t>
            </a:r>
            <a:r>
              <a:rPr lang="en-US" dirty="0" err="1" smtClean="0"/>
              <a:t>Thur</a:t>
            </a:r>
            <a:r>
              <a:rPr lang="en-US" dirty="0" smtClean="0"/>
              <a:t>, Nov 14</a:t>
            </a:r>
            <a:r>
              <a:rPr lang="en-US" baseline="30000" dirty="0" smtClean="0"/>
              <a:t>th</a:t>
            </a:r>
            <a:r>
              <a:rPr lang="en-US" dirty="0" smtClean="0"/>
              <a:t>, AM1</a:t>
            </a:r>
          </a:p>
          <a:p>
            <a:pPr lvl="1"/>
            <a:r>
              <a:rPr lang="en-US" dirty="0" smtClean="0"/>
              <a:t>Fri, Nov 15</a:t>
            </a:r>
            <a:r>
              <a:rPr lang="en-US" baseline="30000" dirty="0" smtClean="0"/>
              <a:t>th</a:t>
            </a:r>
            <a:r>
              <a:rPr lang="en-US" dirty="0" smtClean="0"/>
              <a:t>, 0100-0600pm CT: EC Closing Meeting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Agenda</a:t>
            </a:r>
            <a:br>
              <a:rPr lang="en-US" dirty="0" smtClean="0"/>
            </a:br>
            <a:r>
              <a:rPr lang="en-GB" dirty="0" smtClean="0"/>
              <a:t>Thursday</a:t>
            </a:r>
            <a:r>
              <a:rPr lang="en-GB" dirty="0" smtClean="0"/>
              <a:t>, October 10</a:t>
            </a:r>
            <a:r>
              <a:rPr lang="en-GB" baseline="30000" dirty="0" smtClean="0"/>
              <a:t>th</a:t>
            </a:r>
            <a:r>
              <a:rPr lang="en-GB" dirty="0" smtClean="0"/>
              <a:t>, </a:t>
            </a:r>
            <a:r>
              <a:rPr lang="en-GB" dirty="0" smtClean="0"/>
              <a:t>09:00–11:00am ET</a:t>
            </a:r>
            <a:endParaRPr lang="en-US" dirty="0"/>
          </a:p>
        </p:txBody>
      </p:sp>
      <p:sp>
        <p:nvSpPr>
          <p:cNvPr id="4104" name="Rectangle 5"/>
          <p:cNvSpPr>
            <a:spLocks noGrp="1" noChangeArrowheads="1"/>
          </p:cNvSpPr>
          <p:nvPr>
            <p:ph type="body" idx="1"/>
          </p:nvPr>
        </p:nvSpPr>
        <p:spPr>
          <a:xfrm>
            <a:off x="457200" y="1600200"/>
            <a:ext cx="8229600" cy="4724400"/>
          </a:xfrm>
        </p:spPr>
        <p:txBody>
          <a:bodyPr>
            <a:normAutofit/>
          </a:bodyPr>
          <a:lstStyle/>
          <a:p>
            <a:r>
              <a:rPr lang="en-US" dirty="0" smtClean="0"/>
              <a:t>Approval of minutes</a:t>
            </a:r>
          </a:p>
          <a:p>
            <a:r>
              <a:rPr lang="en-US" dirty="0" smtClean="0"/>
              <a:t>Reports</a:t>
            </a:r>
          </a:p>
          <a:p>
            <a:r>
              <a:rPr lang="en-US" dirty="0" smtClean="0"/>
              <a:t>PAR &amp; 5C </a:t>
            </a:r>
            <a:r>
              <a:rPr lang="en-US" dirty="0" smtClean="0"/>
              <a:t>text review</a:t>
            </a:r>
          </a:p>
          <a:p>
            <a:pPr lvl="1"/>
            <a:r>
              <a:rPr lang="en-US" dirty="0" smtClean="0"/>
              <a:t>Review of submitted comments</a:t>
            </a:r>
            <a:endParaRPr lang="en-US" dirty="0" smtClean="0"/>
          </a:p>
          <a:p>
            <a:r>
              <a:rPr lang="en-US" dirty="0" smtClean="0"/>
              <a:t>Approval of PAR &amp; 5C text</a:t>
            </a:r>
          </a:p>
          <a:p>
            <a:r>
              <a:rPr lang="en-US" dirty="0" smtClean="0"/>
              <a:t>AOB</a:t>
            </a:r>
            <a:endParaRPr lang="en-US" dirty="0" smtClean="0"/>
          </a:p>
          <a:p>
            <a:r>
              <a:rPr lang="en-US" dirty="0" smtClean="0"/>
              <a:t>Adjourn</a:t>
            </a:r>
            <a:endParaRPr lang="en-US"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fontScale="92500" lnSpcReduction="10000"/>
          </a:bodyPr>
          <a:lstStyle/>
          <a:p>
            <a:r>
              <a:rPr lang="en-GB" sz="2400" dirty="0" smtClean="0"/>
              <a:t>Call Meeting to Order</a:t>
            </a:r>
          </a:p>
          <a:p>
            <a:pPr lvl="1"/>
            <a:r>
              <a:rPr lang="en-GB" sz="2000" dirty="0" smtClean="0"/>
              <a:t>Meeting called to order by chair at</a:t>
            </a:r>
          </a:p>
          <a:p>
            <a:r>
              <a:rPr lang="en-GB" sz="2400" dirty="0" smtClean="0"/>
              <a:t>Secretary position</a:t>
            </a:r>
          </a:p>
          <a:p>
            <a:pPr lvl="1"/>
            <a:r>
              <a:rPr lang="en-GB" sz="2000" dirty="0" smtClean="0"/>
              <a:t>..</a:t>
            </a:r>
          </a:p>
          <a:p>
            <a:r>
              <a:rPr lang="en-GB" sz="2400" dirty="0" smtClean="0"/>
              <a:t>Appointment of recording secretary:</a:t>
            </a:r>
          </a:p>
          <a:p>
            <a:pPr lvl="1"/>
            <a:r>
              <a:rPr lang="en-GB" sz="2000" dirty="0" smtClean="0"/>
              <a:t>..</a:t>
            </a:r>
          </a:p>
          <a:p>
            <a:r>
              <a:rPr lang="en-GB" sz="2400" dirty="0" smtClean="0"/>
              <a:t>Roll Call</a:t>
            </a:r>
          </a:p>
          <a:p>
            <a:endParaRPr lang="en-US" dirty="0"/>
          </a:p>
        </p:txBody>
      </p:sp>
      <p:graphicFrame>
        <p:nvGraphicFramePr>
          <p:cNvPr id="4" name="Table 3"/>
          <p:cNvGraphicFramePr>
            <a:graphicFrameLocks noGrp="1"/>
          </p:cNvGraphicFramePr>
          <p:nvPr/>
        </p:nvGraphicFramePr>
        <p:xfrm>
          <a:off x="914400" y="38100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NSN</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r>
                        <a:rPr lang="en-US" sz="1400" dirty="0" smtClean="0">
                          <a:solidFill>
                            <a:schemeClr val="tx1"/>
                          </a:solidFill>
                        </a:rPr>
                        <a:t>Juan Carlos Zuniga</a:t>
                      </a:r>
                      <a:endParaRPr lang="en-US" sz="1400" dirty="0">
                        <a:solidFill>
                          <a:schemeClr val="tx1"/>
                        </a:solidFill>
                      </a:endParaRPr>
                    </a:p>
                  </a:txBody>
                  <a:tcPr/>
                </a:tc>
                <a:tc>
                  <a:txBody>
                    <a:bodyPr/>
                    <a:lstStyle/>
                    <a:p>
                      <a:r>
                        <a:rPr lang="en-US" sz="1400" dirty="0" err="1" smtClean="0">
                          <a:solidFill>
                            <a:schemeClr val="tx1"/>
                          </a:solidFill>
                        </a:rPr>
                        <a:t>Interdigital</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r>
                        <a:rPr lang="en-US" sz="1400" dirty="0" smtClean="0">
                          <a:solidFill>
                            <a:schemeClr val="tx1"/>
                          </a:solidFill>
                        </a:rPr>
                        <a:t>Antonio de la Oliva</a:t>
                      </a:r>
                      <a:endParaRPr lang="en-US" sz="1400" dirty="0">
                        <a:solidFill>
                          <a:schemeClr val="tx1"/>
                        </a:solidFill>
                      </a:endParaRPr>
                    </a:p>
                  </a:txBody>
                  <a:tcPr/>
                </a:tc>
                <a:tc>
                  <a:txBody>
                    <a:bodyPr/>
                    <a:lstStyle/>
                    <a:p>
                      <a:r>
                        <a:rPr lang="en-US" sz="1400" dirty="0" smtClean="0">
                          <a:solidFill>
                            <a:schemeClr val="tx1"/>
                          </a:solidFill>
                        </a:rPr>
                        <a:t>UC3M</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Paul </a:t>
                      </a:r>
                      <a:r>
                        <a:rPr lang="en-US" sz="1400" dirty="0" err="1" smtClean="0">
                          <a:solidFill>
                            <a:schemeClr val="tx1"/>
                          </a:solidFill>
                        </a:rPr>
                        <a:t>Congdom</a:t>
                      </a:r>
                      <a:endParaRPr lang="en-US" sz="1400" dirty="0" smtClean="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TALLAC</a:t>
                      </a:r>
                      <a:r>
                        <a:rPr lang="en-US" sz="1400" baseline="0" dirty="0" smtClean="0">
                          <a:solidFill>
                            <a:schemeClr val="tx1"/>
                          </a:solidFill>
                        </a:rPr>
                        <a:t> Networks</a:t>
                      </a:r>
                      <a:endParaRPr lang="en-US" sz="1400" dirty="0" smtClean="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r>
                        <a:rPr lang="en-US" sz="1400" dirty="0" smtClean="0">
                          <a:solidFill>
                            <a:schemeClr val="tx1"/>
                          </a:solidFill>
                        </a:rPr>
                        <a:t>Roger Marks</a:t>
                      </a:r>
                      <a:endParaRPr lang="en-US" sz="1400" dirty="0">
                        <a:solidFill>
                          <a:schemeClr val="tx1"/>
                        </a:solidFill>
                      </a:endParaRPr>
                    </a:p>
                  </a:txBody>
                  <a:tcPr/>
                </a:tc>
                <a:tc>
                  <a:txBody>
                    <a:bodyPr/>
                    <a:lstStyle/>
                    <a:p>
                      <a:r>
                        <a:rPr lang="en-US" sz="1400" dirty="0" err="1" smtClean="0">
                          <a:solidFill>
                            <a:schemeClr val="tx1"/>
                          </a:solidFill>
                        </a:rPr>
                        <a:t>Consensii</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r>
                        <a:rPr lang="en-US" sz="1400" dirty="0" smtClean="0">
                          <a:solidFill>
                            <a:schemeClr val="tx1"/>
                          </a:solidFill>
                        </a:rPr>
                        <a:t>Walter </a:t>
                      </a:r>
                      <a:r>
                        <a:rPr lang="en-US" sz="1400" dirty="0" err="1" smtClean="0">
                          <a:solidFill>
                            <a:schemeClr val="tx1"/>
                          </a:solidFill>
                        </a:rPr>
                        <a:t>Pienciak</a:t>
                      </a:r>
                      <a:endParaRPr lang="en-US" sz="1400" dirty="0">
                        <a:solidFill>
                          <a:schemeClr val="tx1"/>
                        </a:solidFill>
                      </a:endParaRPr>
                    </a:p>
                  </a:txBody>
                  <a:tcPr/>
                </a:tc>
                <a:tc>
                  <a:txBody>
                    <a:bodyPr/>
                    <a:lstStyle/>
                    <a:p>
                      <a:r>
                        <a:rPr lang="en-US" sz="1400" dirty="0" smtClean="0">
                          <a:solidFill>
                            <a:schemeClr val="tx1"/>
                          </a:solidFill>
                        </a:rPr>
                        <a:t>IEEE SA</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endParaRPr lang="en-US" sz="1400" dirty="0" smtClean="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bl>
          </a:graphicData>
        </a:graphic>
      </p:graphicFrame>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0</TotalTime>
  <Words>841</Words>
  <Application>Microsoft Office PowerPoint</Application>
  <PresentationFormat>On-screen Show (4:3)</PresentationFormat>
  <Paragraphs>132</Paragraphs>
  <Slides>10</Slides>
  <Notes>5</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Template</vt:lpstr>
      <vt:lpstr>OmniRAN EC SG  October 10th, 2013 Conference Call</vt:lpstr>
      <vt:lpstr>Meeting</vt:lpstr>
      <vt:lpstr>Guidelines for IEEE-SA Meetings</vt:lpstr>
      <vt:lpstr>Resources – URLs</vt:lpstr>
      <vt:lpstr>Meeting Etiquette</vt:lpstr>
      <vt:lpstr>LMSC Operations Manual</vt:lpstr>
      <vt:lpstr>OmniRAN Schedule until November 2013</vt:lpstr>
      <vt:lpstr>Agenda Thursday, October 10th, 09:00–11:00am ET</vt:lpstr>
      <vt:lpstr>Business#1</vt:lpstr>
      <vt:lpstr>Business #2</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229</cp:revision>
  <cp:lastPrinted>1998-02-10T13:28:06Z</cp:lastPrinted>
  <dcterms:created xsi:type="dcterms:W3CDTF">2011-12-30T17:06:23Z</dcterms:created>
  <dcterms:modified xsi:type="dcterms:W3CDTF">2013-10-10T10:53:40Z</dcterms:modified>
</cp:coreProperties>
</file>