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2" r:id="rId2"/>
    <p:sldId id="265" r:id="rId3"/>
    <p:sldId id="283" r:id="rId4"/>
    <p:sldId id="271" r:id="rId5"/>
    <p:sldId id="272" r:id="rId6"/>
    <p:sldId id="273" r:id="rId7"/>
    <p:sldId id="266" r:id="rId8"/>
    <p:sldId id="284" r:id="rId9"/>
    <p:sldId id="300" r:id="rId10"/>
    <p:sldId id="285" r:id="rId11"/>
    <p:sldId id="299" r:id="rId12"/>
    <p:sldId id="301"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286" autoAdjust="0"/>
    <p:restoredTop sz="99515" autoAdjust="0"/>
  </p:normalViewPr>
  <p:slideViewPr>
    <p:cSldViewPr>
      <p:cViewPr varScale="1">
        <p:scale>
          <a:sx n="129" d="100"/>
          <a:sy n="129" d="100"/>
        </p:scale>
        <p:origin x="-18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7</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7513" y="76200"/>
            <a:ext cx="2117887" cy="307777"/>
          </a:xfrm>
          <a:prstGeom prst="rect">
            <a:avLst/>
          </a:prstGeom>
        </p:spPr>
        <p:txBody>
          <a:bodyPr wrap="none">
            <a:spAutoFit/>
          </a:bodyPr>
          <a:lstStyle/>
          <a:p>
            <a:pPr algn="r"/>
            <a:r>
              <a:rPr lang="en-US" sz="1400" b="1" dirty="0" smtClean="0"/>
              <a:t>omniran-13-0075-01-ecsg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omniran/dcn/13/omniran-13-0074-01-ecsg-meeting-minutes-for-september-2013-interim-meeting.docx" TargetMode="External"/><Relationship Id="rId2" Type="http://schemas.openxmlformats.org/officeDocument/2006/relationships/hyperlink" Target="https://mentor.ieee.org/omniran/dcn/13/omniran-13-0074-00-ecsg-meeting-minutes-for-september-2013-interim-meeting.docx" TargetMode="External"/><Relationship Id="rId1" Type="http://schemas.openxmlformats.org/officeDocument/2006/relationships/slideLayout" Target="../slideLayouts/slideLayout2.xml"/><Relationship Id="rId4" Type="http://schemas.openxmlformats.org/officeDocument/2006/relationships/hyperlink" Target="https://mentor.ieee.org/omniran/dcn/13/omniran-13-0071-00-ecsg-meeting-minutes-for-september-2013-nanjing-session.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omniran/dcn/13/omniran-13-0078-01-0000-par-and-5c-text-commenting-summary.docx" TargetMode="External"/><Relationship Id="rId3" Type="http://schemas.openxmlformats.org/officeDocument/2006/relationships/hyperlink" Target="https://mentor.ieee.org/omniran/dcn/13/omniran-13-0072-00-0000-comments-on-par-and-5c-text.docx" TargetMode="External"/><Relationship Id="rId7" Type="http://schemas.openxmlformats.org/officeDocument/2006/relationships/hyperlink" Target="https://mentor.ieee.org/omniran/dcn/13/omniran-13-0078-00-0000-par-and-5c-text-commenting-summary.docx" TargetMode="External"/><Relationship Id="rId2" Type="http://schemas.openxmlformats.org/officeDocument/2006/relationships/hyperlink" Target="https://mentor.ieee.org/omniran/dcn/13/omniran-13-0070-01-0000-omniran-par-and-5c-text.docx" TargetMode="External"/><Relationship Id="rId1" Type="http://schemas.openxmlformats.org/officeDocument/2006/relationships/slideLayout" Target="../slideLayouts/slideLayout2.xml"/><Relationship Id="rId6" Type="http://schemas.openxmlformats.org/officeDocument/2006/relationships/hyperlink" Target="https://mentor.ieee.org/omniran/dcn/13/omniran-13-0077-00-0000-comments-on-proposed-omniran-par-and-5c-text.docx" TargetMode="External"/><Relationship Id="rId5" Type="http://schemas.openxmlformats.org/officeDocument/2006/relationships/hyperlink" Target="https://mentor.ieee.org/omniran/dcn/13/omniran-13-0074-01-ecsg-meeting-minutes-for-september-2013-interim-meeting.docx" TargetMode="External"/><Relationship Id="rId4" Type="http://schemas.openxmlformats.org/officeDocument/2006/relationships/hyperlink" Target="https://mentor.ieee.org/omniran/dcn/13/omniran-13-0073-01-0000-comments-on-par-and-5c.docx"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2.nokiasiemensnetworks.com/nvc"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sn.webex.com/nsn/j.php?J=707428585&amp;PW=NYjc5NWQ3ZWVi"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t>
            </a:r>
            <a:br>
              <a:rPr lang="en-US" dirty="0"/>
            </a:br>
            <a:r>
              <a:rPr lang="en-US" dirty="0" smtClean="0"/>
              <a:t>September 27</a:t>
            </a:r>
            <a:r>
              <a:rPr lang="en-US" baseline="30000" dirty="0" smtClean="0"/>
              <a:t>th</a:t>
            </a:r>
            <a:r>
              <a:rPr lang="en-US" dirty="0" smtClean="0"/>
              <a:t>, 2013</a:t>
            </a:r>
            <a:br>
              <a:rPr lang="en-US" dirty="0" smtClean="0"/>
            </a:br>
            <a:r>
              <a:rPr lang="en-US" dirty="0" smtClean="0"/>
              <a:t>Conference Call</a:t>
            </a:r>
            <a:endParaRPr lang="en-US" dirty="0"/>
          </a:p>
        </p:txBody>
      </p:sp>
      <p:sp>
        <p:nvSpPr>
          <p:cNvPr id="3" name="Subtitle 2"/>
          <p:cNvSpPr>
            <a:spLocks noGrp="1"/>
          </p:cNvSpPr>
          <p:nvPr>
            <p:ph type="subTitle" idx="1"/>
          </p:nvPr>
        </p:nvSpPr>
        <p:spPr/>
        <p:txBody>
          <a:bodyPr/>
          <a:lstStyle/>
          <a:p>
            <a:r>
              <a:rPr lang="en-US" dirty="0" smtClean="0"/>
              <a:t>2013-09-27</a:t>
            </a:r>
            <a:r>
              <a:rPr lang="en-US" dirty="0"/>
              <a:t/>
            </a:r>
            <a:br>
              <a:rPr lang="en-US" dirty="0"/>
            </a:br>
            <a:r>
              <a:rPr lang="en-US" dirty="0"/>
              <a:t>Max Riegel</a:t>
            </a:r>
          </a:p>
          <a:p>
            <a:r>
              <a:rPr lang="en-US" dirty="0"/>
              <a:t>(OmniRAN SG Chair)</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endParaRPr lang="en-US" dirty="0"/>
          </a:p>
        </p:txBody>
      </p:sp>
      <p:sp>
        <p:nvSpPr>
          <p:cNvPr id="3" name="Content Placeholder 2"/>
          <p:cNvSpPr>
            <a:spLocks noGrp="1"/>
          </p:cNvSpPr>
          <p:nvPr>
            <p:ph idx="1"/>
          </p:nvPr>
        </p:nvSpPr>
        <p:spPr>
          <a:xfrm>
            <a:off x="457200" y="1524000"/>
            <a:ext cx="8229600" cy="4602163"/>
          </a:xfrm>
        </p:spPr>
        <p:txBody>
          <a:bodyPr>
            <a:normAutofit fontScale="55000" lnSpcReduction="20000"/>
          </a:bodyPr>
          <a:lstStyle/>
          <a:p>
            <a:pPr lvl="0"/>
            <a:r>
              <a:rPr lang="en-US" dirty="0" smtClean="0"/>
              <a:t>Approval of agenda</a:t>
            </a:r>
          </a:p>
          <a:p>
            <a:pPr lvl="1"/>
            <a:r>
              <a:rPr lang="en-US" dirty="0" smtClean="0"/>
              <a:t>Agenda approved without objections</a:t>
            </a:r>
          </a:p>
          <a:p>
            <a:pPr lvl="0"/>
            <a:r>
              <a:rPr lang="en-US" dirty="0" smtClean="0"/>
              <a:t>Approval of minutes</a:t>
            </a:r>
          </a:p>
          <a:p>
            <a:pPr lvl="1"/>
            <a:r>
              <a:rPr lang="en-US" dirty="0" smtClean="0"/>
              <a:t>York F2F on September 4</a:t>
            </a:r>
            <a:r>
              <a:rPr lang="en-US" baseline="30000" dirty="0" smtClean="0"/>
              <a:t>th</a:t>
            </a:r>
          </a:p>
          <a:p>
            <a:pPr lvl="2"/>
            <a:r>
              <a:rPr lang="en-US" dirty="0" smtClean="0">
                <a:hlinkClick r:id="rId2"/>
              </a:rPr>
              <a:t>https://mentor.ieee.org/omniran/dcn/13/omniran-13-0074-00-ecsg-meeting-minutes-for-september-2013-interim-meeting.docx</a:t>
            </a:r>
            <a:endParaRPr lang="en-US" dirty="0" smtClean="0"/>
          </a:p>
          <a:p>
            <a:pPr lvl="3"/>
            <a:r>
              <a:rPr lang="en-US" dirty="0" smtClean="0"/>
              <a:t>Comment raised to correct spelling of ‘Mick Seaman’</a:t>
            </a:r>
          </a:p>
          <a:p>
            <a:pPr lvl="3"/>
            <a:r>
              <a:rPr lang="en-US" dirty="0" smtClean="0"/>
              <a:t>Roger asked for inclusion of links to referenced papers of Mick Seaman</a:t>
            </a:r>
          </a:p>
          <a:p>
            <a:pPr lvl="2"/>
            <a:r>
              <a:rPr lang="en-US" dirty="0" smtClean="0"/>
              <a:t>Minutes approved with adopting the comments in a revision of minutes:</a:t>
            </a:r>
          </a:p>
          <a:p>
            <a:pPr lvl="3"/>
            <a:r>
              <a:rPr lang="en-US" dirty="0" smtClean="0">
                <a:hlinkClick r:id="rId3"/>
              </a:rPr>
              <a:t>https://mentor.ieee.org/omniran/dcn/13/omniran-13-0074-01-ecsg-meeting-minutes-for-september-2013-interim-meeting.docx</a:t>
            </a:r>
            <a:endParaRPr lang="en-US" dirty="0" smtClean="0"/>
          </a:p>
          <a:p>
            <a:pPr lvl="1"/>
            <a:r>
              <a:rPr lang="en-US" dirty="0" smtClean="0"/>
              <a:t>Nanjing F2F on September 17</a:t>
            </a:r>
            <a:r>
              <a:rPr lang="en-US" baseline="30000" dirty="0" smtClean="0"/>
              <a:t>th</a:t>
            </a:r>
            <a:endParaRPr lang="en-US" dirty="0" smtClean="0"/>
          </a:p>
          <a:p>
            <a:pPr lvl="2"/>
            <a:r>
              <a:rPr lang="en-US" dirty="0" smtClean="0">
                <a:hlinkClick r:id="rId4"/>
              </a:rPr>
              <a:t>https://mentor.ieee.org/omniran/dcn/13/omniran-13-0071-00-ecsg-meeting-minutes-for-september-2013-nanjing-session.docx</a:t>
            </a:r>
            <a:r>
              <a:rPr lang="en-US" dirty="0" smtClean="0"/>
              <a:t> </a:t>
            </a:r>
          </a:p>
          <a:p>
            <a:pPr lvl="2"/>
            <a:r>
              <a:rPr lang="en-US" dirty="0" smtClean="0"/>
              <a:t>Approved without objections</a:t>
            </a:r>
          </a:p>
          <a:p>
            <a:r>
              <a:rPr lang="en-US" dirty="0" smtClean="0"/>
              <a:t>Reports </a:t>
            </a:r>
          </a:p>
          <a:p>
            <a:pPr lvl="1"/>
            <a:r>
              <a:rPr lang="en-US" dirty="0" smtClean="0"/>
              <a:t>OmniRAN SDN use case in ONF</a:t>
            </a:r>
          </a:p>
          <a:p>
            <a:pPr lvl="2"/>
            <a:r>
              <a:rPr lang="en-US" dirty="0" smtClean="0"/>
              <a:t>OmniRAN SDN use case has been adopted in use cases document of the Wireless and Mobile Discussion Group of ONF. The document is not publically available but was known to all of the participants in the call.</a:t>
            </a:r>
          </a:p>
          <a:p>
            <a:r>
              <a:rPr lang="en-US" dirty="0" smtClean="0"/>
              <a:t>PAR &amp; 5C text </a:t>
            </a:r>
            <a:r>
              <a:rPr lang="en-US" dirty="0" smtClean="0"/>
              <a:t>review</a:t>
            </a:r>
          </a:p>
          <a:p>
            <a:pPr lvl="1"/>
            <a:r>
              <a:rPr lang="en-US" dirty="0" smtClean="0"/>
              <a:t>see next slides</a:t>
            </a:r>
            <a:endParaRPr lang="en-US" dirty="0" smtClean="0"/>
          </a:p>
          <a:p>
            <a:pPr lvl="2"/>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Tasks of OmniRAN </a:t>
            </a:r>
            <a:r>
              <a:rPr lang="en-US" dirty="0"/>
              <a:t>EC </a:t>
            </a:r>
            <a:r>
              <a:rPr lang="en-US" dirty="0" smtClean="0"/>
              <a:t>SG</a:t>
            </a:r>
            <a:endParaRPr lang="en-US" dirty="0"/>
          </a:p>
        </p:txBody>
      </p:sp>
      <p:sp>
        <p:nvSpPr>
          <p:cNvPr id="3" name="Content Placeholder 2"/>
          <p:cNvSpPr>
            <a:spLocks noGrp="1"/>
          </p:cNvSpPr>
          <p:nvPr>
            <p:ph idx="1"/>
          </p:nvPr>
        </p:nvSpPr>
        <p:spPr/>
        <p:txBody>
          <a:bodyPr>
            <a:normAutofit/>
          </a:bodyPr>
          <a:lstStyle/>
          <a:p>
            <a:r>
              <a:rPr lang="en-US"/>
              <a:t>Develop a PAR and 5C for an IEEE 802 Recommended Practice by Nov ‘13</a:t>
            </a:r>
          </a:p>
          <a:p>
            <a:pPr lvl="1"/>
            <a:r>
              <a:rPr lang="en-US"/>
              <a:t>Potential title: ‘</a:t>
            </a:r>
            <a:r>
              <a:rPr lang="en-US" dirty="0"/>
              <a:t>Network Reference Model and Functional Description of IEEE 802 based Access Networks’</a:t>
            </a:r>
            <a:endParaRPr lang="en-US"/>
          </a:p>
          <a:p>
            <a:pPr lvl="2"/>
            <a:r>
              <a:rPr lang="en-US"/>
              <a:t>Similar to a ‘Stage 2’ specification</a:t>
            </a:r>
          </a:p>
          <a:p>
            <a:r>
              <a:rPr lang="en-US"/>
              <a:t>Suggest the best home for the project.</a:t>
            </a:r>
          </a:p>
          <a:p>
            <a:pPr lvl="1"/>
            <a:endParaRPr lang="en-US"/>
          </a:p>
        </p:txBody>
      </p:sp>
    </p:spTree>
    <p:extLst>
      <p:ext uri="{BB962C8B-B14F-4D97-AF65-F5344CB8AC3E}">
        <p14:creationId xmlns="" xmlns:p14="http://schemas.microsoft.com/office/powerpoint/2010/main" val="2751997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a:t>
            </a:r>
            <a:r>
              <a:rPr lang="en-US" dirty="0" smtClean="0"/>
              <a:t>3</a:t>
            </a:r>
            <a:br>
              <a:rPr lang="en-US" dirty="0" smtClean="0"/>
            </a:br>
            <a:endParaRPr lang="en-US" dirty="0"/>
          </a:p>
        </p:txBody>
      </p:sp>
      <p:sp>
        <p:nvSpPr>
          <p:cNvPr id="3" name="Content Placeholder 2"/>
          <p:cNvSpPr>
            <a:spLocks noGrp="1"/>
          </p:cNvSpPr>
          <p:nvPr>
            <p:ph idx="1"/>
          </p:nvPr>
        </p:nvSpPr>
        <p:spPr>
          <a:xfrm>
            <a:off x="457200" y="914400"/>
            <a:ext cx="8229600" cy="5562600"/>
          </a:xfrm>
        </p:spPr>
        <p:txBody>
          <a:bodyPr>
            <a:normAutofit fontScale="55000" lnSpcReduction="20000"/>
          </a:bodyPr>
          <a:lstStyle/>
          <a:p>
            <a:r>
              <a:rPr lang="en-US" dirty="0" smtClean="0"/>
              <a:t>PAR &amp; 5C text review</a:t>
            </a:r>
          </a:p>
          <a:p>
            <a:pPr lvl="1"/>
            <a:r>
              <a:rPr lang="en-US" dirty="0" smtClean="0"/>
              <a:t>Call for comments:</a:t>
            </a:r>
          </a:p>
          <a:p>
            <a:pPr lvl="2"/>
            <a:r>
              <a:rPr lang="en-US" dirty="0" smtClean="0">
                <a:hlinkClick r:id="rId2"/>
              </a:rPr>
              <a:t>https://mentor.ieee.org/omniran/dcn/13/omniran-13-0070-01-0000-omniran-par-and-5c-text.docx</a:t>
            </a:r>
            <a:r>
              <a:rPr lang="en-US" dirty="0" smtClean="0"/>
              <a:t> </a:t>
            </a:r>
          </a:p>
          <a:p>
            <a:pPr lvl="1"/>
            <a:r>
              <a:rPr lang="en-US" dirty="0" smtClean="0"/>
              <a:t>Submitted comments:</a:t>
            </a:r>
            <a:endParaRPr lang="en-US" dirty="0" smtClean="0">
              <a:hlinkClick r:id="rId3"/>
            </a:endParaRPr>
          </a:p>
          <a:p>
            <a:pPr lvl="2"/>
            <a:r>
              <a:rPr lang="en-US" dirty="0" smtClean="0">
                <a:hlinkClick r:id="rId3"/>
              </a:rPr>
              <a:t>https://mentor.ieee.org/omniran/dcn/13/omniran-13-0072-00-0000-comments-on-par-and-5c-text.docx</a:t>
            </a:r>
            <a:endParaRPr lang="en-US" dirty="0" smtClean="0"/>
          </a:p>
          <a:p>
            <a:pPr lvl="2"/>
            <a:r>
              <a:rPr lang="en-US" dirty="0" smtClean="0">
                <a:hlinkClick r:id="rId4"/>
              </a:rPr>
              <a:t>https://mentor.ieee.org/omniran/dcn/13/omniran-13-0073-01-0000-comments-on-par-and-5c.docx</a:t>
            </a:r>
            <a:r>
              <a:rPr lang="en-US" dirty="0" smtClean="0"/>
              <a:t> </a:t>
            </a:r>
          </a:p>
          <a:p>
            <a:pPr lvl="2"/>
            <a:r>
              <a:rPr lang="en-US" dirty="0" smtClean="0"/>
              <a:t>Antonio de la Oliva (uploaded after the call)</a:t>
            </a:r>
          </a:p>
          <a:p>
            <a:pPr lvl="3"/>
            <a:r>
              <a:rPr lang="en-US" dirty="0" smtClean="0">
                <a:hlinkClick r:id="rId5"/>
              </a:rPr>
              <a:t>https://mentor.ieee.org/omniran/dcn/13/omniran-13-0074-01-ecsg-meeting-minutes-for-september-2013-interim-meeting.docx</a:t>
            </a:r>
            <a:endParaRPr lang="en-US" dirty="0" smtClean="0"/>
          </a:p>
          <a:p>
            <a:pPr lvl="2"/>
            <a:r>
              <a:rPr lang="en-US" dirty="0" smtClean="0"/>
              <a:t>Roger and Juan Carlos provided comments (uploaded after the call)</a:t>
            </a:r>
          </a:p>
          <a:p>
            <a:pPr lvl="3"/>
            <a:r>
              <a:rPr lang="en-US" dirty="0" smtClean="0">
                <a:hlinkClick r:id="rId6"/>
              </a:rPr>
              <a:t>https://</a:t>
            </a:r>
            <a:r>
              <a:rPr lang="en-US" dirty="0" smtClean="0">
                <a:hlinkClick r:id="rId6"/>
              </a:rPr>
              <a:t>mentor.ieee.org/omniran/dcn/13/omniran-13-0077-00-0000-comments-on-proposed-omniran-par-and-5c-text.docx</a:t>
            </a:r>
            <a:endParaRPr lang="en-US" dirty="0" smtClean="0"/>
          </a:p>
          <a:p>
            <a:pPr lvl="1"/>
            <a:r>
              <a:rPr lang="en-US" dirty="0" smtClean="0"/>
              <a:t>Discussion led to revision of PAR text</a:t>
            </a:r>
          </a:p>
          <a:p>
            <a:pPr lvl="2"/>
            <a:r>
              <a:rPr lang="en-US" dirty="0" smtClean="0"/>
              <a:t>Summary of comments </a:t>
            </a:r>
            <a:r>
              <a:rPr lang="en-US" dirty="0" smtClean="0"/>
              <a:t>and </a:t>
            </a:r>
            <a:r>
              <a:rPr lang="en-US" dirty="0" smtClean="0"/>
              <a:t>discussion</a:t>
            </a:r>
            <a:r>
              <a:rPr lang="en-US" dirty="0" smtClean="0"/>
              <a:t/>
            </a:r>
            <a:br>
              <a:rPr lang="en-US" dirty="0" smtClean="0"/>
            </a:br>
            <a:r>
              <a:rPr lang="en-US" dirty="0" smtClean="0">
                <a:hlinkClick r:id="rId7"/>
              </a:rPr>
              <a:t>https://</a:t>
            </a:r>
            <a:r>
              <a:rPr lang="en-US" dirty="0" smtClean="0">
                <a:hlinkClick r:id="rId7"/>
              </a:rPr>
              <a:t>mentor.ieee.org/omniran/dcn/13/omniran-13-0078-00-0000-par-and-5c-text-commenting-summary.docx</a:t>
            </a:r>
            <a:endParaRPr lang="en-US" dirty="0" smtClean="0"/>
          </a:p>
          <a:p>
            <a:pPr lvl="2"/>
            <a:r>
              <a:rPr lang="en-US" dirty="0" smtClean="0"/>
              <a:t>Conclusion on PAR text (revision </a:t>
            </a:r>
            <a:r>
              <a:rPr lang="en-US" dirty="0" smtClean="0"/>
              <a:t>marks cleaned up)</a:t>
            </a:r>
            <a:br>
              <a:rPr lang="en-US" dirty="0" smtClean="0"/>
            </a:br>
            <a:r>
              <a:rPr lang="en-US" dirty="0" smtClean="0">
                <a:hlinkClick r:id="rId8"/>
              </a:rPr>
              <a:t>https://</a:t>
            </a:r>
            <a:r>
              <a:rPr lang="en-US" dirty="0" smtClean="0">
                <a:hlinkClick r:id="rId8"/>
              </a:rPr>
              <a:t>mentor.ieee.org/omniran/dcn/13/omniran-13-0078-01-0000-par-and-5c-text-commenting-summary.docx</a:t>
            </a:r>
            <a:endParaRPr lang="en-US" dirty="0" smtClean="0"/>
          </a:p>
          <a:p>
            <a:r>
              <a:rPr lang="en-US" dirty="0" smtClean="0"/>
              <a:t>AOB</a:t>
            </a:r>
          </a:p>
          <a:p>
            <a:pPr lvl="1"/>
            <a:r>
              <a:rPr lang="en-US" dirty="0" smtClean="0"/>
              <a:t>short discussion about schedules during Dallas F2F</a:t>
            </a:r>
          </a:p>
          <a:p>
            <a:pPr lvl="2"/>
            <a:r>
              <a:rPr lang="en-US" dirty="0" smtClean="0"/>
              <a:t>4 meetings on Tue PM1, Wed AM1, Wed PM1 and Thu AM1</a:t>
            </a:r>
          </a:p>
          <a:p>
            <a:pPr lvl="3"/>
            <a:r>
              <a:rPr lang="en-US" dirty="0" smtClean="0"/>
              <a:t>if necessary, preparation of responses to submitted comments will take place on Tue EVE</a:t>
            </a:r>
            <a:endParaRPr lang="en-US" dirty="0" smtClean="0"/>
          </a:p>
          <a:p>
            <a:r>
              <a:rPr lang="en-US" dirty="0" smtClean="0"/>
              <a:t>Adjourn</a:t>
            </a:r>
          </a:p>
          <a:p>
            <a:pPr lvl="1"/>
            <a:r>
              <a:rPr lang="en-US" dirty="0" smtClean="0"/>
              <a:t>adjourned at 11:15am ET</a:t>
            </a:r>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Meeting</a:t>
            </a:r>
            <a:endParaRPr lang="en-GB" dirty="0"/>
          </a:p>
        </p:txBody>
      </p:sp>
      <p:sp>
        <p:nvSpPr>
          <p:cNvPr id="3078" name="Rectangle 3"/>
          <p:cNvSpPr>
            <a:spLocks noGrp="1" noChangeArrowheads="1"/>
          </p:cNvSpPr>
          <p:nvPr>
            <p:ph type="body" idx="1"/>
          </p:nvPr>
        </p:nvSpPr>
        <p:spPr>
          <a:xfrm>
            <a:off x="457200" y="1600200"/>
            <a:ext cx="8229600" cy="4876800"/>
          </a:xfrm>
        </p:spPr>
        <p:txBody>
          <a:bodyPr>
            <a:normAutofit fontScale="77500" lnSpcReduction="20000"/>
          </a:bodyPr>
          <a:lstStyle/>
          <a:p>
            <a:r>
              <a:rPr lang="en-GB" dirty="0" smtClean="0"/>
              <a:t>Friday, September 27</a:t>
            </a:r>
            <a:r>
              <a:rPr lang="en-GB" baseline="30000" dirty="0" smtClean="0"/>
              <a:t>th</a:t>
            </a:r>
            <a:r>
              <a:rPr lang="en-GB" dirty="0" smtClean="0"/>
              <a:t>, 2013, 09:00-11:00 AM ET</a:t>
            </a:r>
            <a:endParaRPr lang="en-GB" dirty="0"/>
          </a:p>
          <a:p>
            <a:endParaRPr lang="en-GB" dirty="0"/>
          </a:p>
          <a:p>
            <a:pPr marL="0" indent="0">
              <a:buNone/>
            </a:pPr>
            <a:r>
              <a:rPr lang="en-GB" dirty="0" smtClean="0"/>
              <a:t>Conference Call:</a:t>
            </a:r>
            <a:endParaRPr lang="en-GB" dirty="0"/>
          </a:p>
          <a:p>
            <a:r>
              <a:rPr lang="en-US" dirty="0" smtClean="0"/>
              <a:t>Call-in number: 1-(972) 445 9673  (US)</a:t>
            </a:r>
          </a:p>
          <a:p>
            <a:r>
              <a:rPr lang="en-US" dirty="0" smtClean="0"/>
              <a:t>Global numbers: </a:t>
            </a:r>
            <a:r>
              <a:rPr lang="en-US" u="sng" dirty="0" smtClean="0">
                <a:hlinkClick r:id="rId3"/>
              </a:rPr>
              <a:t>https://www2.nokiasiemensnetworks.com/nvc</a:t>
            </a:r>
            <a:endParaRPr lang="en-US" dirty="0" smtClean="0"/>
          </a:p>
          <a:p>
            <a:r>
              <a:rPr lang="en-US" dirty="0" smtClean="0"/>
              <a:t>Conference Code: </a:t>
            </a:r>
            <a:r>
              <a:rPr lang="en-US" b="1" dirty="0" smtClean="0"/>
              <a:t>433 819 2102 </a:t>
            </a:r>
            <a:r>
              <a:rPr lang="en-US" dirty="0" smtClean="0"/>
              <a:t>#</a:t>
            </a:r>
          </a:p>
          <a:p>
            <a:endParaRPr lang="en-US" dirty="0" smtClean="0"/>
          </a:p>
          <a:p>
            <a:pPr>
              <a:buNone/>
            </a:pPr>
            <a:r>
              <a:rPr lang="en-US" dirty="0" err="1" smtClean="0"/>
              <a:t>WebEX</a:t>
            </a:r>
            <a:endParaRPr lang="en-US" dirty="0" smtClean="0"/>
          </a:p>
          <a:p>
            <a:r>
              <a:rPr lang="en-US" dirty="0" smtClean="0"/>
              <a:t>Meeting Number: 707 428 585</a:t>
            </a:r>
          </a:p>
          <a:p>
            <a:r>
              <a:rPr lang="en-US" dirty="0" smtClean="0"/>
              <a:t>Meeting Password: </a:t>
            </a:r>
            <a:r>
              <a:rPr lang="en-US" dirty="0" err="1" smtClean="0"/>
              <a:t>omniRAN</a:t>
            </a:r>
            <a:endParaRPr lang="en-US" dirty="0" smtClean="0"/>
          </a:p>
          <a:p>
            <a:r>
              <a:rPr lang="en-US" u="sng" dirty="0" smtClean="0">
                <a:hlinkClick r:id="rId4"/>
              </a:rPr>
              <a:t>https://nsn.webex.com/nsn/j.php?J=707428585&amp;PW=NYjc5NWQ3ZWVi</a:t>
            </a:r>
            <a:r>
              <a:rPr lang="en-US" dirty="0" smtClean="0"/>
              <a:t> </a:t>
            </a:r>
            <a:endParaRPr lang="en-US" u="sng"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Monotype Sorts" charset="0"/>
              <a:buChar char="l"/>
            </a:pPr>
            <a:r>
              <a:rPr lang="en-US" sz="130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Monotype Sorts" charset="0"/>
              <a:buChar char="l"/>
            </a:pPr>
            <a:r>
              <a:rPr lang="en-GB" sz="1300">
                <a:solidFill>
                  <a:srgbClr val="000099"/>
                </a:solidFill>
                <a:latin typeface="Arial" charset="0"/>
              </a:rPr>
              <a:t>Technical considerations remain primary focus</a:t>
            </a:r>
            <a:endParaRPr lang="en-US" sz="1300">
              <a:solidFill>
                <a:srgbClr val="000099"/>
              </a:solidFill>
              <a:latin typeface="Arial" charset="0"/>
            </a:endParaRP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a:solidFill>
                  <a:srgbClr val="000099"/>
                </a:solidFill>
                <a:latin typeface="Arial" charset="0"/>
              </a:rPr>
              <a:t>---------------------------------------------------------------   </a:t>
            </a:r>
          </a:p>
          <a:p>
            <a:pPr marL="230188" indent="-230188" algn="ctr">
              <a:lnSpc>
                <a:spcPct val="80000"/>
              </a:lnSpc>
              <a:buClr>
                <a:srgbClr val="CC3300"/>
              </a:buClr>
              <a:buSzPct val="50000"/>
              <a:buNone/>
            </a:pPr>
            <a:r>
              <a:rPr lang="en-US" sz="1200" b="1">
                <a:solidFill>
                  <a:srgbClr val="000099"/>
                </a:solidFill>
                <a:latin typeface="Arial" charset="0"/>
              </a:rPr>
              <a:t>If you have questions, contact the IEEE-SA Standards Board Patent Committee Administrator at patcom@ieee.org or visit http://standards.ieee.org/about/sasb/patcom/index.html </a:t>
            </a:r>
            <a:br>
              <a:rPr lang="en-US" sz="1200" b="1">
                <a:solidFill>
                  <a:srgbClr val="000099"/>
                </a:solidFill>
                <a:latin typeface="Arial" charset="0"/>
              </a:rPr>
            </a:b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sz="1200" b="1">
                <a:solidFill>
                  <a:srgbClr val="000099"/>
                </a:solidFill>
                <a:latin typeface="Arial" charset="0"/>
              </a:rPr>
              <a:t> for more details.</a:t>
            </a:r>
          </a:p>
          <a:p>
            <a:pPr marL="230188" indent="-230188" algn="ctr">
              <a:lnSpc>
                <a:spcPct val="80000"/>
              </a:lnSpc>
              <a:buClr>
                <a:srgbClr val="CC3300"/>
              </a:buClr>
              <a:buSzPct val="50000"/>
              <a:buNone/>
            </a:pP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This slide set is available </a:t>
            </a:r>
            <a:br>
              <a:rPr lang="en-US" sz="1200" b="1">
                <a:solidFill>
                  <a:srgbClr val="000099"/>
                </a:solidFill>
                <a:latin typeface="Arial" charset="0"/>
              </a:rPr>
            </a:br>
            <a:r>
              <a:rPr lang="en-US" sz="1200" b="1">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 xmlns:p14="http://schemas.microsoft.com/office/powerpoint/2010/main"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a:t>
            </a:r>
            <a:br>
              <a:rPr lang="en-US" dirty="0" smtClean="0"/>
            </a:br>
            <a:r>
              <a:rPr lang="en-GB" dirty="0" smtClean="0"/>
              <a:t>Friday, September 27th, 09:00–11:00am ET</a:t>
            </a:r>
            <a:endParaRPr lang="en-US" dirty="0"/>
          </a:p>
        </p:txBody>
      </p:sp>
      <p:sp>
        <p:nvSpPr>
          <p:cNvPr id="4104" name="Rectangle 5"/>
          <p:cNvSpPr>
            <a:spLocks noGrp="1" noChangeArrowheads="1"/>
          </p:cNvSpPr>
          <p:nvPr>
            <p:ph type="body" idx="1"/>
          </p:nvPr>
        </p:nvSpPr>
        <p:spPr>
          <a:xfrm>
            <a:off x="457200" y="1600200"/>
            <a:ext cx="8229600" cy="4724400"/>
          </a:xfrm>
        </p:spPr>
        <p:txBody>
          <a:bodyPr>
            <a:normAutofit/>
          </a:bodyPr>
          <a:lstStyle/>
          <a:p>
            <a:r>
              <a:rPr lang="en-US" dirty="0" smtClean="0"/>
              <a:t>Approval of minutes</a:t>
            </a:r>
          </a:p>
          <a:p>
            <a:r>
              <a:rPr lang="en-US" dirty="0" smtClean="0"/>
              <a:t>Reports</a:t>
            </a:r>
          </a:p>
          <a:p>
            <a:r>
              <a:rPr lang="en-US" dirty="0" smtClean="0"/>
              <a:t>PAR &amp; 5C text review</a:t>
            </a:r>
          </a:p>
          <a:p>
            <a:r>
              <a:rPr lang="en-US" dirty="0" smtClean="0"/>
              <a:t>AOB</a:t>
            </a:r>
          </a:p>
          <a:p>
            <a:r>
              <a:rPr lang="en-US" dirty="0" smtClean="0"/>
              <a:t>Adjourn</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0"/>
            <a:ext cx="8229600" cy="2362199"/>
          </a:xfrm>
        </p:spPr>
        <p:txBody>
          <a:bodyPr>
            <a:normAutofit fontScale="92500" lnSpcReduction="20000"/>
          </a:bodyPr>
          <a:lstStyle/>
          <a:p>
            <a:r>
              <a:rPr lang="en-GB" sz="2400" dirty="0" smtClean="0"/>
              <a:t>Call Meeting to Order</a:t>
            </a:r>
          </a:p>
          <a:p>
            <a:pPr lvl="1"/>
            <a:r>
              <a:rPr lang="en-GB" sz="2000" dirty="0" smtClean="0"/>
              <a:t>Meeting called to order by chair at </a:t>
            </a:r>
            <a:r>
              <a:rPr lang="en-GB" sz="2000" dirty="0" smtClean="0"/>
              <a:t>09:10am </a:t>
            </a:r>
            <a:r>
              <a:rPr lang="en-GB" sz="2000" dirty="0" smtClean="0"/>
              <a:t>ET</a:t>
            </a:r>
          </a:p>
          <a:p>
            <a:r>
              <a:rPr lang="en-GB" sz="2400" dirty="0" smtClean="0"/>
              <a:t>Secretary position</a:t>
            </a:r>
          </a:p>
          <a:p>
            <a:pPr lvl="1"/>
            <a:r>
              <a:rPr lang="en-GB" sz="2000" dirty="0" smtClean="0"/>
              <a:t>Nobody volunteering; position remains open</a:t>
            </a:r>
          </a:p>
          <a:p>
            <a:r>
              <a:rPr lang="en-GB" sz="2400" dirty="0" smtClean="0"/>
              <a:t>Appointment of recording secretary:</a:t>
            </a:r>
          </a:p>
          <a:p>
            <a:pPr lvl="1"/>
            <a:r>
              <a:rPr lang="en-GB" sz="2000" dirty="0" smtClean="0"/>
              <a:t>Juan Carlos is taking notes.</a:t>
            </a:r>
          </a:p>
          <a:p>
            <a:r>
              <a:rPr lang="en-GB" sz="2400" dirty="0" smtClean="0"/>
              <a:t>Roll Call</a:t>
            </a:r>
          </a:p>
          <a:p>
            <a:endParaRPr lang="en-US" dirty="0"/>
          </a:p>
        </p:txBody>
      </p:sp>
      <p:graphicFrame>
        <p:nvGraphicFramePr>
          <p:cNvPr id="4" name="Table 3"/>
          <p:cNvGraphicFramePr>
            <a:graphicFrameLocks noGrp="1"/>
          </p:cNvGraphicFramePr>
          <p:nvPr/>
        </p:nvGraphicFramePr>
        <p:xfrm>
          <a:off x="914400" y="35814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NSN</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r>
                        <a:rPr lang="en-US" sz="1400" dirty="0" smtClean="0">
                          <a:solidFill>
                            <a:schemeClr val="tx1"/>
                          </a:solidFill>
                        </a:rPr>
                        <a:t>Juan Carlos Zuniga</a:t>
                      </a:r>
                      <a:endParaRPr lang="en-US" sz="1400" dirty="0">
                        <a:solidFill>
                          <a:schemeClr val="tx1"/>
                        </a:solidFill>
                      </a:endParaRPr>
                    </a:p>
                  </a:txBody>
                  <a:tcPr/>
                </a:tc>
                <a:tc>
                  <a:txBody>
                    <a:bodyPr/>
                    <a:lstStyle/>
                    <a:p>
                      <a:r>
                        <a:rPr lang="en-US" sz="1400" dirty="0" err="1" smtClean="0">
                          <a:solidFill>
                            <a:schemeClr val="tx1"/>
                          </a:solidFill>
                        </a:rPr>
                        <a:t>Interdigital</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smtClean="0">
                          <a:solidFill>
                            <a:schemeClr val="tx1"/>
                          </a:solidFill>
                        </a:rPr>
                        <a:t>Roger Marks</a:t>
                      </a:r>
                      <a:endParaRPr lang="en-US" sz="1400" dirty="0">
                        <a:solidFill>
                          <a:schemeClr val="tx1"/>
                        </a:solidFill>
                      </a:endParaRPr>
                    </a:p>
                  </a:txBody>
                  <a:tcPr/>
                </a:tc>
                <a:tc>
                  <a:txBody>
                    <a:bodyPr/>
                    <a:lstStyle/>
                    <a:p>
                      <a:r>
                        <a:rPr lang="en-US" sz="1400" dirty="0" err="1" smtClean="0">
                          <a:solidFill>
                            <a:schemeClr val="tx1"/>
                          </a:solidFill>
                        </a:rPr>
                        <a:t>Consensii</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Paul </a:t>
                      </a:r>
                      <a:r>
                        <a:rPr lang="en-US" sz="1400" dirty="0" err="1" smtClean="0">
                          <a:solidFill>
                            <a:schemeClr val="tx1"/>
                          </a:solidFill>
                        </a:rPr>
                        <a:t>Congdom</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TALLAC</a:t>
                      </a:r>
                      <a:r>
                        <a:rPr lang="en-US" sz="1400" baseline="0" dirty="0" smtClean="0">
                          <a:solidFill>
                            <a:schemeClr val="tx1"/>
                          </a:solidFill>
                        </a:rPr>
                        <a:t> Networks</a:t>
                      </a:r>
                      <a:endParaRPr lang="en-US" sz="1400" dirty="0" smtClean="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OmniRAN Schedule until November 2013</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Wed, Sep 4</a:t>
            </a:r>
            <a:r>
              <a:rPr lang="en-US" baseline="30000" dirty="0" smtClean="0"/>
              <a:t>th</a:t>
            </a:r>
            <a:r>
              <a:rPr lang="en-US" dirty="0" smtClean="0"/>
              <a:t>, 2013, F2F Meeting York, UK</a:t>
            </a:r>
            <a:br>
              <a:rPr lang="en-US" dirty="0" smtClean="0"/>
            </a:br>
            <a:r>
              <a:rPr lang="en-US" dirty="0" smtClean="0"/>
              <a:t>w/ remote participation</a:t>
            </a:r>
          </a:p>
          <a:p>
            <a:r>
              <a:rPr lang="en-US" dirty="0" smtClean="0"/>
              <a:t>Tue, Sep 17</a:t>
            </a:r>
            <a:r>
              <a:rPr lang="en-US" baseline="30000" dirty="0" smtClean="0"/>
              <a:t>th</a:t>
            </a:r>
            <a:r>
              <a:rPr lang="en-US" dirty="0" smtClean="0"/>
              <a:t>, 730-930 am ET/1930-2130 Nanjing, F2F session w/ remote participation</a:t>
            </a:r>
          </a:p>
          <a:p>
            <a:r>
              <a:rPr lang="en-US" dirty="0" smtClean="0"/>
              <a:t>Fri, Sep 27</a:t>
            </a:r>
            <a:r>
              <a:rPr lang="en-US" baseline="30000" dirty="0" smtClean="0"/>
              <a:t>th</a:t>
            </a:r>
            <a:r>
              <a:rPr lang="en-US" dirty="0" smtClean="0"/>
              <a:t>, 2013, 09-11am ET: </a:t>
            </a:r>
            <a:r>
              <a:rPr lang="en-US" dirty="0" err="1" smtClean="0"/>
              <a:t>Confcall</a:t>
            </a:r>
            <a:endParaRPr lang="en-US" dirty="0" smtClean="0"/>
          </a:p>
          <a:p>
            <a:r>
              <a:rPr lang="en-US" dirty="0" smtClean="0"/>
              <a:t>Fri, Oct 4</a:t>
            </a:r>
            <a:r>
              <a:rPr lang="en-US" baseline="30000" dirty="0" smtClean="0"/>
              <a:t>th</a:t>
            </a:r>
            <a:r>
              <a:rPr lang="en-US" dirty="0" smtClean="0"/>
              <a:t>, 2013, 09-11am ET: </a:t>
            </a:r>
            <a:r>
              <a:rPr lang="en-US" dirty="0" err="1" smtClean="0"/>
              <a:t>Confcall</a:t>
            </a:r>
            <a:endParaRPr lang="en-US" dirty="0" smtClean="0"/>
          </a:p>
          <a:p>
            <a:r>
              <a:rPr lang="en-US" dirty="0" smtClean="0"/>
              <a:t>Thu, Oct 10</a:t>
            </a:r>
            <a:r>
              <a:rPr lang="en-US" baseline="30000" dirty="0" smtClean="0"/>
              <a:t>th</a:t>
            </a:r>
            <a:r>
              <a:rPr lang="en-US" dirty="0" smtClean="0"/>
              <a:t>, 2013, 09-11am ET: </a:t>
            </a:r>
            <a:r>
              <a:rPr lang="en-US" dirty="0" err="1" smtClean="0"/>
              <a:t>Confcall</a:t>
            </a:r>
            <a:endParaRPr lang="en-US" dirty="0" smtClean="0"/>
          </a:p>
          <a:p>
            <a:r>
              <a:rPr lang="en-US" dirty="0" smtClean="0">
                <a:solidFill>
                  <a:srgbClr val="FF0000"/>
                </a:solidFill>
              </a:rPr>
              <a:t>Fri, Oct 11</a:t>
            </a:r>
            <a:r>
              <a:rPr lang="en-US" baseline="30000" dirty="0" smtClean="0">
                <a:solidFill>
                  <a:srgbClr val="FF0000"/>
                </a:solidFill>
              </a:rPr>
              <a:t>th</a:t>
            </a:r>
            <a:r>
              <a:rPr lang="en-US" dirty="0" smtClean="0">
                <a:solidFill>
                  <a:srgbClr val="FF0000"/>
                </a:solidFill>
              </a:rPr>
              <a:t>, 2013, </a:t>
            </a:r>
            <a:r>
              <a:rPr lang="en-US" dirty="0" err="1" smtClean="0">
                <a:solidFill>
                  <a:srgbClr val="FF0000"/>
                </a:solidFill>
              </a:rPr>
              <a:t>CoB</a:t>
            </a:r>
            <a:r>
              <a:rPr lang="en-US" dirty="0" smtClean="0">
                <a:solidFill>
                  <a:srgbClr val="FF0000"/>
                </a:solidFill>
              </a:rPr>
              <a:t>: </a:t>
            </a:r>
            <a:br>
              <a:rPr lang="en-US" dirty="0" smtClean="0">
                <a:solidFill>
                  <a:srgbClr val="FF0000"/>
                </a:solidFill>
              </a:rPr>
            </a:br>
            <a:r>
              <a:rPr lang="en-US" dirty="0" smtClean="0">
                <a:solidFill>
                  <a:srgbClr val="FF0000"/>
                </a:solidFill>
              </a:rPr>
              <a:t>Submission deadline for PAR to EC list</a:t>
            </a:r>
          </a:p>
          <a:p>
            <a:r>
              <a:rPr lang="en-US" dirty="0" smtClean="0"/>
              <a:t>Nov 10</a:t>
            </a:r>
            <a:r>
              <a:rPr lang="en-US" baseline="30000" dirty="0" smtClean="0"/>
              <a:t>th</a:t>
            </a:r>
            <a:r>
              <a:rPr lang="en-US" dirty="0" smtClean="0"/>
              <a:t>-15</a:t>
            </a:r>
            <a:r>
              <a:rPr lang="en-US" baseline="30000" dirty="0" smtClean="0"/>
              <a:t>th</a:t>
            </a:r>
            <a:r>
              <a:rPr lang="en-US" dirty="0" smtClean="0"/>
              <a:t> , 2013, 802 Plenary Session in Dallas, TX</a:t>
            </a:r>
          </a:p>
          <a:p>
            <a:pPr lvl="1"/>
            <a:r>
              <a:rPr lang="en-US" dirty="0" smtClean="0"/>
              <a:t>Mon, Nov 11</a:t>
            </a:r>
            <a:r>
              <a:rPr lang="en-US" baseline="30000" dirty="0" smtClean="0"/>
              <a:t>th</a:t>
            </a:r>
            <a:r>
              <a:rPr lang="en-US" dirty="0" smtClean="0"/>
              <a:t>, 0800-1000am CT: EC Opening Meeting</a:t>
            </a:r>
          </a:p>
          <a:p>
            <a:pPr lvl="1"/>
            <a:r>
              <a:rPr lang="en-US" dirty="0" smtClean="0"/>
              <a:t>OmniRAN Meetings</a:t>
            </a:r>
          </a:p>
          <a:p>
            <a:pPr lvl="2"/>
            <a:r>
              <a:rPr lang="en-US" dirty="0" smtClean="0"/>
              <a:t>Tues, Nov 12</a:t>
            </a:r>
            <a:r>
              <a:rPr lang="en-US" baseline="30000" dirty="0" smtClean="0"/>
              <a:t>th</a:t>
            </a:r>
            <a:r>
              <a:rPr lang="en-US" dirty="0" smtClean="0"/>
              <a:t>, PM1; Wed, Nov 13</a:t>
            </a:r>
            <a:r>
              <a:rPr lang="en-US" baseline="30000" dirty="0" smtClean="0"/>
              <a:t>th</a:t>
            </a:r>
            <a:r>
              <a:rPr lang="en-US" dirty="0" smtClean="0"/>
              <a:t>, AM1, PM1; </a:t>
            </a:r>
            <a:r>
              <a:rPr lang="en-US" dirty="0" err="1" smtClean="0"/>
              <a:t>Thur</a:t>
            </a:r>
            <a:r>
              <a:rPr lang="en-US" dirty="0" smtClean="0"/>
              <a:t>, Nov 14</a:t>
            </a:r>
            <a:r>
              <a:rPr lang="en-US" baseline="30000" dirty="0" smtClean="0"/>
              <a:t>th</a:t>
            </a:r>
            <a:r>
              <a:rPr lang="en-US" dirty="0" smtClean="0"/>
              <a:t>, AM1</a:t>
            </a:r>
          </a:p>
          <a:p>
            <a:pPr lvl="1"/>
            <a:r>
              <a:rPr lang="en-US" dirty="0" smtClean="0"/>
              <a:t>Fri, Nov 15</a:t>
            </a:r>
            <a:r>
              <a:rPr lang="en-US" baseline="30000" dirty="0" smtClean="0"/>
              <a:t>th</a:t>
            </a:r>
            <a:r>
              <a:rPr lang="en-US" dirty="0" smtClean="0"/>
              <a:t>, 0100-0600pm CT: EC Closing Meeting</a:t>
            </a:r>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1021</Words>
  <Application>Microsoft Office PowerPoint</Application>
  <PresentationFormat>On-screen Show (4:3)</PresentationFormat>
  <Paragraphs>149</Paragraphs>
  <Slides>12</Slides>
  <Notes>5</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Template</vt:lpstr>
      <vt:lpstr>OmniRAN EC SG  September 27th, 2013 Conference Call</vt:lpstr>
      <vt:lpstr>Meeting</vt:lpstr>
      <vt:lpstr>Guidelines for IEEE-SA Meetings</vt:lpstr>
      <vt:lpstr>Resources – URLs</vt:lpstr>
      <vt:lpstr>Meeting Etiquette</vt:lpstr>
      <vt:lpstr>LMSC Operations Manual</vt:lpstr>
      <vt:lpstr>Agenda Friday, September 27th, 09:00–11:00am ET</vt:lpstr>
      <vt:lpstr>Business#1</vt:lpstr>
      <vt:lpstr>OmniRAN Schedule until November 2013</vt:lpstr>
      <vt:lpstr>Business #2</vt:lpstr>
      <vt:lpstr>Tasks of OmniRAN EC SG</vt:lpstr>
      <vt:lpstr>Business #3 </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226</cp:revision>
  <cp:lastPrinted>1998-02-10T13:28:06Z</cp:lastPrinted>
  <dcterms:created xsi:type="dcterms:W3CDTF">2011-12-30T17:06:23Z</dcterms:created>
  <dcterms:modified xsi:type="dcterms:W3CDTF">2013-09-30T11:21:14Z</dcterms:modified>
</cp:coreProperties>
</file>