
<file path=[Content_Types].xml><?xml version="1.0" encoding="utf-8"?>
<Types xmlns="http://schemas.openxmlformats.org/package/2006/content-types">
  <Default Extension="xml" ContentType="application/xml"/>
  <Default Extension="wmf" ContentType="image/x-wmf"/>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9"/>
  </p:notesMasterIdLst>
  <p:handoutMasterIdLst>
    <p:handoutMasterId r:id="rId20"/>
  </p:handoutMasterIdLst>
  <p:sldIdLst>
    <p:sldId id="262" r:id="rId2"/>
    <p:sldId id="265" r:id="rId3"/>
    <p:sldId id="283" r:id="rId4"/>
    <p:sldId id="271" r:id="rId5"/>
    <p:sldId id="272" r:id="rId6"/>
    <p:sldId id="273" r:id="rId7"/>
    <p:sldId id="288" r:id="rId8"/>
    <p:sldId id="289" r:id="rId9"/>
    <p:sldId id="290" r:id="rId10"/>
    <p:sldId id="291" r:id="rId11"/>
    <p:sldId id="297" r:id="rId12"/>
    <p:sldId id="295" r:id="rId13"/>
    <p:sldId id="299" r:id="rId14"/>
    <p:sldId id="300" r:id="rId15"/>
    <p:sldId id="302" r:id="rId16"/>
    <p:sldId id="301" r:id="rId17"/>
    <p:sldId id="298"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01" autoAdjust="0"/>
    <p:restoredTop sz="99233" autoAdjust="0"/>
  </p:normalViewPr>
  <p:slideViewPr>
    <p:cSldViewPr>
      <p:cViewPr varScale="1">
        <p:scale>
          <a:sx n="135" d="100"/>
          <a:sy n="135" d="100"/>
        </p:scale>
        <p:origin x="-736" y="-1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handoutMaster" Target="handoutMasters/handoutMaster1.xml"/><Relationship Id="rId21" Type="http://schemas.openxmlformats.org/officeDocument/2006/relationships/printerSettings" Target="printerSettings/printerSettings1.bin"/><Relationship Id="rId22" Type="http://schemas.openxmlformats.org/officeDocument/2006/relationships/presProps" Target="presProps.xml"/><Relationship Id="rId23" Type="http://schemas.openxmlformats.org/officeDocument/2006/relationships/viewProps" Target="viewProps.xml"/><Relationship Id="rId24" Type="http://schemas.openxmlformats.org/officeDocument/2006/relationships/theme" Target="theme/theme1.xml"/><Relationship Id="rId2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notesMaster" Target="notesMasters/notes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8435"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8436"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8437"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B548331C-8982-B94F-AA75-6CAFC454CC9B}" type="slidenum">
              <a:rPr lang="en-GB"/>
              <a:pPr/>
              <a:t>2</a:t>
            </a:fld>
            <a:endParaRPr lang="en-GB"/>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5335" rIns="95335"/>
          <a:lstStyle/>
          <a:p>
            <a:endParaRPr lang="en-US">
              <a:latin typeface="Times New Roman" charset="0"/>
            </a:endParaRPr>
          </a:p>
        </p:txBody>
      </p:sp>
    </p:spTree>
    <p:extLst>
      <p:ext uri="{BB962C8B-B14F-4D97-AF65-F5344CB8AC3E}">
        <p14:creationId xmlns:p14="http://schemas.microsoft.com/office/powerpoint/2010/main" val="2114507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xfrm>
            <a:off x="3453656" y="8839200"/>
            <a:ext cx="76944"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2300">
                <a:solidFill>
                  <a:schemeClr val="tx1"/>
                </a:solidFill>
                <a:latin typeface="Times New Roman" charset="0"/>
                <a:ea typeface="ＭＳ Ｐゴシック" charset="0"/>
              </a:defRPr>
            </a:lvl1pPr>
            <a:lvl2pPr marL="712118" indent="-273891" defTabSz="926666">
              <a:defRPr sz="2300">
                <a:solidFill>
                  <a:schemeClr val="tx1"/>
                </a:solidFill>
                <a:latin typeface="Times New Roman" charset="0"/>
                <a:ea typeface="ＭＳ Ｐゴシック" charset="0"/>
              </a:defRPr>
            </a:lvl2pPr>
            <a:lvl3pPr marL="1095566" indent="-219113" defTabSz="926666">
              <a:defRPr sz="2300">
                <a:solidFill>
                  <a:schemeClr val="tx1"/>
                </a:solidFill>
                <a:latin typeface="Times New Roman" charset="0"/>
                <a:ea typeface="ＭＳ Ｐゴシック" charset="0"/>
              </a:defRPr>
            </a:lvl3pPr>
            <a:lvl4pPr marL="1533792" indent="-219113" defTabSz="926666">
              <a:defRPr sz="2300">
                <a:solidFill>
                  <a:schemeClr val="tx1"/>
                </a:solidFill>
                <a:latin typeface="Times New Roman" charset="0"/>
                <a:ea typeface="ＭＳ Ｐゴシック" charset="0"/>
              </a:defRPr>
            </a:lvl4pPr>
            <a:lvl5pPr marL="1972018" indent="-219113" defTabSz="926666">
              <a:defRPr sz="2300">
                <a:solidFill>
                  <a:schemeClr val="tx1"/>
                </a:solidFill>
                <a:latin typeface="Times New Roman" charset="0"/>
                <a:ea typeface="ＭＳ Ｐゴシック" charset="0"/>
              </a:defRPr>
            </a:lvl5pPr>
            <a:lvl6pPr marL="2410244" indent="-219113" defTabSz="926666" eaLnBrk="0" fontAlgn="base" hangingPunct="0">
              <a:spcBef>
                <a:spcPct val="0"/>
              </a:spcBef>
              <a:spcAft>
                <a:spcPct val="0"/>
              </a:spcAft>
              <a:defRPr sz="2300">
                <a:solidFill>
                  <a:schemeClr val="tx1"/>
                </a:solidFill>
                <a:latin typeface="Times New Roman" charset="0"/>
                <a:ea typeface="ＭＳ Ｐゴシック" charset="0"/>
              </a:defRPr>
            </a:lvl6pPr>
            <a:lvl7pPr marL="2848470" indent="-219113" defTabSz="926666" eaLnBrk="0" fontAlgn="base" hangingPunct="0">
              <a:spcBef>
                <a:spcPct val="0"/>
              </a:spcBef>
              <a:spcAft>
                <a:spcPct val="0"/>
              </a:spcAft>
              <a:defRPr sz="2300">
                <a:solidFill>
                  <a:schemeClr val="tx1"/>
                </a:solidFill>
                <a:latin typeface="Times New Roman" charset="0"/>
                <a:ea typeface="ＭＳ Ｐゴシック" charset="0"/>
              </a:defRPr>
            </a:lvl7pPr>
            <a:lvl8pPr marL="3286697" indent="-219113" defTabSz="926666" eaLnBrk="0" fontAlgn="base" hangingPunct="0">
              <a:spcBef>
                <a:spcPct val="0"/>
              </a:spcBef>
              <a:spcAft>
                <a:spcPct val="0"/>
              </a:spcAft>
              <a:defRPr sz="2300">
                <a:solidFill>
                  <a:schemeClr val="tx1"/>
                </a:solidFill>
                <a:latin typeface="Times New Roman" charset="0"/>
                <a:ea typeface="ＭＳ Ｐゴシック" charset="0"/>
              </a:defRPr>
            </a:lvl8pPr>
            <a:lvl9pPr marL="3724923" indent="-219113" defTabSz="926666" eaLnBrk="0" fontAlgn="base" hangingPunct="0">
              <a:spcBef>
                <a:spcPct val="0"/>
              </a:spcBef>
              <a:spcAft>
                <a:spcPct val="0"/>
              </a:spcAft>
              <a:defRPr sz="2300">
                <a:solidFill>
                  <a:schemeClr val="tx1"/>
                </a:solidFill>
                <a:latin typeface="Times New Roman" charset="0"/>
                <a:ea typeface="ＭＳ Ｐゴシック" charset="0"/>
              </a:defRPr>
            </a:lvl9pPr>
          </a:lstStyle>
          <a:p>
            <a:fld id="{D3F8FCE7-1C7E-1B48-98FA-73D5EB700EC9}" type="slidenum">
              <a:rPr lang="en-US" sz="1200"/>
              <a:pPr/>
              <a:t>3</a:t>
            </a:fld>
            <a:endParaRPr lang="en-US" sz="1200"/>
          </a:p>
        </p:txBody>
      </p:sp>
      <p:sp>
        <p:nvSpPr>
          <p:cNvPr id="4099" name="Rectangle 2"/>
          <p:cNvSpPr>
            <a:spLocks noGrp="1" noRot="1" noChangeAspect="1" noChangeArrowheads="1" noTextEdit="1"/>
          </p:cNvSpPr>
          <p:nvPr>
            <p:ph type="sldImg"/>
          </p:nvPr>
        </p:nvSpPr>
        <p:spPr>
          <a:xfrm>
            <a:off x="1154113" y="701675"/>
            <a:ext cx="4625975" cy="3468688"/>
          </a:xfrm>
          <a:ln/>
        </p:spPr>
      </p:sp>
      <p:sp>
        <p:nvSpPr>
          <p:cNvPr id="4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GB">
              <a:latin typeface="Times New Roman" charset="0"/>
            </a:endParaRPr>
          </a:p>
        </p:txBody>
      </p:sp>
    </p:spTree>
    <p:extLst>
      <p:ext uri="{BB962C8B-B14F-4D97-AF65-F5344CB8AC3E}">
        <p14:creationId xmlns:p14="http://schemas.microsoft.com/office/powerpoint/2010/main" val="29643244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457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458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Clint Chaplin, Chair (Samsung)</a:t>
            </a:r>
          </a:p>
        </p:txBody>
      </p:sp>
      <p:sp>
        <p:nvSpPr>
          <p:cNvPr id="2458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6F8A5A64-6647-EB4C-8DAC-71FCF18E0649}" type="slidenum">
              <a:rPr lang="en-GB"/>
              <a:pPr/>
              <a:t>4</a:t>
            </a:fld>
            <a:endParaRPr lang="en-GB"/>
          </a:p>
        </p:txBody>
      </p:sp>
      <p:sp>
        <p:nvSpPr>
          <p:cNvPr id="24582" name="Rectangle 2"/>
          <p:cNvSpPr>
            <a:spLocks noGrp="1" noRot="1" noChangeAspect="1" noChangeArrowheads="1" noTextEdit="1"/>
          </p:cNvSpPr>
          <p:nvPr>
            <p:ph type="sldImg"/>
          </p:nvPr>
        </p:nvSpPr>
        <p:spPr>
          <a:xfrm>
            <a:off x="1146175" y="695325"/>
            <a:ext cx="4643438" cy="3481388"/>
          </a:xfrm>
          <a:ln/>
        </p:spPr>
      </p:sp>
      <p:sp>
        <p:nvSpPr>
          <p:cNvPr id="24583" name="Rectangle 3"/>
          <p:cNvSpPr>
            <a:spLocks noGrp="1" noChangeArrowheads="1"/>
          </p:cNvSpPr>
          <p:nvPr>
            <p:ph type="body" idx="1"/>
          </p:nvPr>
        </p:nvSpPr>
        <p:spPr>
          <a:xfrm>
            <a:off x="693420" y="4408843"/>
            <a:ext cx="5547360" cy="417594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extLst>
      <p:ext uri="{BB962C8B-B14F-4D97-AF65-F5344CB8AC3E}">
        <p14:creationId xmlns:p14="http://schemas.microsoft.com/office/powerpoint/2010/main" val="27691603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25603"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25604"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25605"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45DD8657-51BD-E244-89B3-47C6D9119A53}" type="slidenum">
              <a:rPr lang="en-GB"/>
              <a:pPr/>
              <a:t>5</a:t>
            </a:fld>
            <a:endParaRPr lang="en-GB"/>
          </a:p>
        </p:txBody>
      </p:sp>
      <p:sp>
        <p:nvSpPr>
          <p:cNvPr id="25606" name="Rectangle 2"/>
          <p:cNvSpPr>
            <a:spLocks noGrp="1" noChangeArrowheads="1"/>
          </p:cNvSpPr>
          <p:nvPr>
            <p:ph type="body" idx="1"/>
          </p:nvPr>
        </p:nvSpPr>
        <p:spPr>
          <a:xfrm>
            <a:off x="923480" y="4254563"/>
            <a:ext cx="508724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r>
              <a:rPr lang="en-US">
                <a:latin typeface="Times New Roman" charset="0"/>
              </a:rPr>
              <a:t>The Copyright Act of 1976 made a dramatic change to U.S. copyright law. Copyright was now deemed to exist from the moment of creation.  Thus anything that is created is deemed to be owned by its creator.  Additionally, a work no longer needs to be published in order to be protected.  Therefore, even your scribbles on a piece of note paper constitute copyrighted material that you own and control.  </a:t>
            </a:r>
          </a:p>
          <a:p>
            <a:pPr defTabSz="914400"/>
            <a:r>
              <a:rPr lang="en-US">
                <a:latin typeface="Times New Roman" charset="0"/>
              </a:rPr>
              <a:t>The NII (National Information Infrastructure) and the GII (Global Information Infrastructure) are causing lawmakers and copyright owners to assess the ability of current copyright law to protect owners rights in a digital environment.  While at this point the changes being talked about are not significant, they will make it clear that copyright protection is afforded to owners in the digital environment making it a requirement to honor the rights accorded to owners.</a:t>
            </a:r>
          </a:p>
          <a:p>
            <a:pPr defTabSz="914400"/>
            <a:r>
              <a:rPr lang="en-US">
                <a:latin typeface="Times New Roman" charset="0"/>
              </a:rPr>
              <a:t>It is a requirement under the IEEE Bylaws that copyright ownership of all material published by the IEEE resides with the IEEE.  The Standards Department accomplishes the transfer of copyright ownership from the volunteer authors to the Institute via the Project Authorization Request (PAR) form.</a:t>
            </a:r>
          </a:p>
        </p:txBody>
      </p:sp>
      <p:sp>
        <p:nvSpPr>
          <p:cNvPr id="25607" name="Rectangle 3"/>
          <p:cNvSpPr>
            <a:spLocks noGrp="1" noRot="1" noChangeAspect="1" noChangeArrowheads="1" noTextEdit="1"/>
          </p:cNvSpPr>
          <p:nvPr>
            <p:ph type="sldImg"/>
          </p:nvPr>
        </p:nvSpPr>
        <p:spPr>
          <a:xfrm>
            <a:off x="1146175" y="695325"/>
            <a:ext cx="4643438" cy="3481388"/>
          </a:xfrm>
          <a:ln cap="flat"/>
        </p:spPr>
      </p:sp>
    </p:spTree>
    <p:extLst>
      <p:ext uri="{BB962C8B-B14F-4D97-AF65-F5344CB8AC3E}">
        <p14:creationId xmlns:p14="http://schemas.microsoft.com/office/powerpoint/2010/main" val="2551913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a:xfrm>
            <a:off x="5626747" y="112743"/>
            <a:ext cx="654537" cy="198784"/>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sz="1400"/>
              <a:t>doc.: IEEE 802.11-12/0996r3</a:t>
            </a:r>
          </a:p>
        </p:txBody>
      </p:sp>
      <p:sp>
        <p:nvSpPr>
          <p:cNvPr id="19459" name="Rectangle 3"/>
          <p:cNvSpPr>
            <a:spLocks noGrp="1" noChangeArrowheads="1"/>
          </p:cNvSpPr>
          <p:nvPr>
            <p:ph type="dt" sz="quarter" idx="1"/>
          </p:nvPr>
        </p:nvSpPr>
        <p:spPr>
          <a:xfrm>
            <a:off x="654537" y="109776"/>
            <a:ext cx="769567" cy="20175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September 2012</a:t>
            </a:r>
            <a:endParaRPr lang="en-GB" sz="1400"/>
          </a:p>
        </p:txBody>
      </p:sp>
      <p:sp>
        <p:nvSpPr>
          <p:cNvPr id="19460" name="Rectangle 6"/>
          <p:cNvSpPr>
            <a:spLocks noGrp="1" noChangeArrowheads="1"/>
          </p:cNvSpPr>
          <p:nvPr>
            <p:ph type="ftr" sz="quarter" idx="4"/>
          </p:nvPr>
        </p:nvSpPr>
        <p:spPr>
          <a:xfrm>
            <a:off x="5338363" y="8985317"/>
            <a:ext cx="942922" cy="17059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8788" defTabSz="933450">
              <a:defRPr sz="1200">
                <a:solidFill>
                  <a:schemeClr val="tx1"/>
                </a:solidFill>
                <a:latin typeface="Times New Roman" charset="0"/>
                <a:ea typeface="ＭＳ Ｐゴシック" charset="0"/>
              </a:defRPr>
            </a:lvl5pPr>
            <a:lvl6pPr marL="915988"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GB"/>
              <a:t>Stephen McCann, RIM</a:t>
            </a:r>
          </a:p>
        </p:txBody>
      </p:sp>
      <p:sp>
        <p:nvSpPr>
          <p:cNvPr id="19461" name="Rectangle 7"/>
          <p:cNvSpPr>
            <a:spLocks noGrp="1" noChangeArrowheads="1"/>
          </p:cNvSpPr>
          <p:nvPr>
            <p:ph type="sldNum" sz="quarter" idx="5"/>
          </p:nvPr>
        </p:nvSpPr>
        <p:spPr>
          <a:xfrm>
            <a:off x="3116048" y="8839200"/>
            <a:ext cx="41455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GB"/>
              <a:t>Page </a:t>
            </a:r>
            <a:fld id="{91352244-AF32-5649-949F-D523B04CDBFC}" type="slidenum">
              <a:rPr lang="en-GB"/>
              <a:pPr/>
              <a:t>8</a:t>
            </a:fld>
            <a:endParaRPr lang="en-GB"/>
          </a:p>
        </p:txBody>
      </p:sp>
      <p:sp>
        <p:nvSpPr>
          <p:cNvPr id="19462" name="Rectangle 2"/>
          <p:cNvSpPr>
            <a:spLocks noGrp="1" noChangeArrowheads="1"/>
          </p:cNvSpPr>
          <p:nvPr>
            <p:ph type="body" idx="1"/>
          </p:nvPr>
        </p:nvSpPr>
        <p:spPr>
          <a:xfrm>
            <a:off x="925101" y="4408843"/>
            <a:ext cx="5084000" cy="417445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US">
              <a:latin typeface="Times New Roman" charset="0"/>
            </a:endParaRPr>
          </a:p>
        </p:txBody>
      </p:sp>
      <p:sp>
        <p:nvSpPr>
          <p:cNvPr id="19463"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3131419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userDrawn="1"/>
        </p:nvSpPr>
        <p:spPr>
          <a:xfrm>
            <a:off x="6794307" y="76200"/>
            <a:ext cx="2121093" cy="307777"/>
          </a:xfrm>
          <a:prstGeom prst="rect">
            <a:avLst/>
          </a:prstGeom>
        </p:spPr>
        <p:txBody>
          <a:bodyPr wrap="none">
            <a:spAutoFit/>
          </a:bodyPr>
          <a:lstStyle/>
          <a:p>
            <a:pPr algn="r"/>
            <a:r>
              <a:rPr lang="en-US" sz="1400" b="1" dirty="0" smtClean="0"/>
              <a:t>omniran-13-0068-</a:t>
            </a:r>
            <a:r>
              <a:rPr lang="en-US" sz="1400" b="1" dirty="0" smtClean="0"/>
              <a:t>01-</a:t>
            </a:r>
            <a:r>
              <a:rPr lang="en-US" sz="1400" b="1" dirty="0" smtClean="0"/>
              <a:t>ecsg</a:t>
            </a:r>
            <a:endParaRPr lang="en-US" sz="1400" b="1" dirty="0"/>
          </a:p>
        </p:txBody>
      </p:sp>
      <p:sp>
        <p:nvSpPr>
          <p:cNvPr id="3" name="TextBox 2"/>
          <p:cNvSpPr txBox="1"/>
          <p:nvPr userDrawn="1"/>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57-00-ecsg-omniran-ec-closing-report.ppt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omniran/dcn/13/omniran-13-0064-00-0000-ieee-802-gaps-point-to-point-links.pptx" TargetMode="External"/><Relationship Id="rId4" Type="http://schemas.openxmlformats.org/officeDocument/2006/relationships/hyperlink" Target="https://mentor.ieee.org/omniran/dcn/13/omniran-13-0060-00-ecsg-omniran-sdn-use-case-for-external-communication.pptx" TargetMode="External"/><Relationship Id="rId1" Type="http://schemas.openxmlformats.org/officeDocument/2006/relationships/slideLayout" Target="../slideLayouts/slideLayout2.xml"/><Relationship Id="rId2" Type="http://schemas.openxmlformats.org/officeDocument/2006/relationships/hyperlink" Target="https://mentor.ieee.org/omniran/dcn/13/omniran-13-0063-00-0000-ieee-802-gaps-network-detection-selection.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tu.int/rec/T-REC-I.130-198811-I" TargetMode="External"/><Relationship Id="rId4" Type="http://schemas.openxmlformats.org/officeDocument/2006/relationships/hyperlink" Target="http://www.itu.int/rec/T-REC-Q.65-200006-I/en" TargetMode="External"/><Relationship Id="rId5" Type="http://schemas.openxmlformats.org/officeDocument/2006/relationships/hyperlink" Target="http://resources.wimaxforum.org/sites/wimaxforum.org/files/technical_document/2010/12/WMF-T32-001-R016v01_Network-Stage2-Base.pdf" TargetMode="External"/><Relationship Id="rId1" Type="http://schemas.openxmlformats.org/officeDocument/2006/relationships/slideLayout" Target="../slideLayouts/slideLayout2.xml"/><Relationship Id="rId2" Type="http://schemas.openxmlformats.org/officeDocument/2006/relationships/hyperlink" Target="http://docbox.etsi.org/MTS/MTS/10-PromotionalMaterial/MBS-20111118/protocolStandards/stagedApproach.htm"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wmf"/><Relationship Id="rId4" Type="http://schemas.openxmlformats.org/officeDocument/2006/relationships/oleObject" Target="../embeddings/oleObject1.bin"/><Relationship Id="rId5" Type="http://schemas.openxmlformats.org/officeDocument/2006/relationships/image" Target="../media/image1.wmf"/><Relationship Id="rId6" Type="http://schemas.openxmlformats.org/officeDocument/2006/relationships/oleObject" Target="../embeddings/oleObject2.bin"/><Relationship Id="rId7" Type="http://schemas.openxmlformats.org/officeDocument/2006/relationships/image" Target="../media/image3.png"/><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 Id="rId3" Type="http://schemas.openxmlformats.org/officeDocument/2006/relationships/image" Target="../media/image5.emf"/></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omniran/dcn/13/omniran-13-0005-00-0000-par-5c-table-of-content.docx"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www2.nokiasiemensnetworks.com/nvc" TargetMode="External"/><Relationship Id="rId4" Type="http://schemas.openxmlformats.org/officeDocument/2006/relationships/hyperlink" Target="https://nsn.webex.com/nsn/j.php?J=706271914&amp;PW=NOTA5M2UwMmQ2" TargetMode="External"/><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www.ieee.org/web/membership/ethics/code_ethics.html" TargetMode="External"/><Relationship Id="rId6" Type="http://schemas.openxmlformats.org/officeDocument/2006/relationships/hyperlink" Target="http://standards.ieee.org/board/pat/pat-slideset.ppt" TargetMode="External"/><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omniran/documents" TargetMode="External"/><Relationship Id="rId4" Type="http://schemas.openxmlformats.org/officeDocument/2006/relationships/hyperlink" Target="mailto:ecsg-802-omniran@listserv.ieee.org" TargetMode="External"/><Relationship Id="rId5" Type="http://schemas.openxmlformats.org/officeDocument/2006/relationships/hyperlink" Target="http://grouper.ieee.org/groups/802/OmniRANsg/email/" TargetMode="External"/><Relationship Id="rId1" Type="http://schemas.openxmlformats.org/officeDocument/2006/relationships/slideLayout" Target="../slideLayouts/slideLayout2.xml"/><Relationship Id="rId2" Type="http://schemas.openxmlformats.org/officeDocument/2006/relationships/hyperlink" Target="http://www.ieee802.org/OmniRANsg/"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025"/>
            <a:ext cx="7772400" cy="1470025"/>
          </a:xfrm>
        </p:spPr>
        <p:txBody>
          <a:bodyPr/>
          <a:lstStyle/>
          <a:p>
            <a:r>
              <a:rPr lang="en-US" dirty="0"/>
              <a:t>OmniRAN EC SG </a:t>
            </a:r>
            <a:r>
              <a:rPr lang="en-US" dirty="0" smtClean="0"/>
              <a:t/>
            </a:r>
            <a:br>
              <a:rPr lang="en-US" dirty="0" smtClean="0"/>
            </a:br>
            <a:r>
              <a:rPr lang="en-US" dirty="0" smtClean="0"/>
              <a:t>Agenda and Meeting Slides</a:t>
            </a:r>
            <a:r>
              <a:rPr lang="en-US" dirty="0"/>
              <a:t/>
            </a:r>
            <a:br>
              <a:rPr lang="en-US" dirty="0"/>
            </a:br>
            <a:r>
              <a:rPr lang="en-US" dirty="0"/>
              <a:t>September</a:t>
            </a:r>
            <a:r>
              <a:rPr lang="en-US" dirty="0" smtClean="0"/>
              <a:t> </a:t>
            </a:r>
            <a:r>
              <a:rPr lang="en-US" dirty="0"/>
              <a:t>2013, </a:t>
            </a:r>
            <a:r>
              <a:rPr lang="en-US" dirty="0" smtClean="0"/>
              <a:t>Nanjing, China</a:t>
            </a:r>
            <a:endParaRPr lang="en-US" dirty="0"/>
          </a:p>
        </p:txBody>
      </p:sp>
      <p:sp>
        <p:nvSpPr>
          <p:cNvPr id="3" name="Subtitle 2"/>
          <p:cNvSpPr>
            <a:spLocks noGrp="1"/>
          </p:cNvSpPr>
          <p:nvPr>
            <p:ph type="subTitle" idx="1"/>
          </p:nvPr>
        </p:nvSpPr>
        <p:spPr>
          <a:xfrm>
            <a:off x="1371600" y="3352800"/>
            <a:ext cx="6400800" cy="1752600"/>
          </a:xfrm>
        </p:spPr>
        <p:txBody>
          <a:bodyPr/>
          <a:lstStyle/>
          <a:p>
            <a:r>
              <a:rPr lang="en-US" dirty="0" smtClean="0"/>
              <a:t>2013-09-</a:t>
            </a:r>
            <a:r>
              <a:rPr lang="en-US" dirty="0" smtClean="0"/>
              <a:t>17 Michael </a:t>
            </a:r>
            <a:r>
              <a:rPr lang="en-US" dirty="0" smtClean="0"/>
              <a:t>Montemurro</a:t>
            </a:r>
            <a:br>
              <a:rPr lang="en-US" dirty="0" smtClean="0"/>
            </a:br>
            <a:r>
              <a:rPr lang="en-US" dirty="0" smtClean="0"/>
              <a:t>(</a:t>
            </a:r>
            <a:r>
              <a:rPr lang="en-US" dirty="0" smtClean="0"/>
              <a:t>BlackBerry</a:t>
            </a:r>
            <a:r>
              <a:rPr lang="en-US" dirty="0" smtClean="0"/>
              <a:t>)</a:t>
            </a:r>
          </a:p>
          <a:p>
            <a:r>
              <a:rPr lang="en-US" sz="2400" dirty="0" smtClean="0"/>
              <a:t>acting on behalf of Max Riegel</a:t>
            </a:r>
          </a:p>
          <a:p>
            <a:r>
              <a:rPr lang="en-US" sz="2400" dirty="0" smtClean="0"/>
              <a:t>(EC SG Chair)</a:t>
            </a:r>
            <a:endParaRPr lang="en-US"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#2</a:t>
            </a:r>
            <a:br>
              <a:rPr lang="en-US" dirty="0" smtClean="0"/>
            </a:br>
            <a:endParaRPr lang="en-US" dirty="0"/>
          </a:p>
        </p:txBody>
      </p:sp>
      <p:sp>
        <p:nvSpPr>
          <p:cNvPr id="3" name="Content Placeholder 2"/>
          <p:cNvSpPr>
            <a:spLocks noGrp="1"/>
          </p:cNvSpPr>
          <p:nvPr>
            <p:ph idx="1"/>
          </p:nvPr>
        </p:nvSpPr>
        <p:spPr>
          <a:xfrm>
            <a:off x="457200" y="1143000"/>
            <a:ext cx="8229600" cy="5181600"/>
          </a:xfrm>
        </p:spPr>
        <p:txBody>
          <a:bodyPr>
            <a:normAutofit fontScale="85000" lnSpcReduction="10000"/>
          </a:bodyPr>
          <a:lstStyle/>
          <a:p>
            <a:pPr lvl="0"/>
            <a:r>
              <a:rPr lang="en-US" dirty="0" smtClean="0"/>
              <a:t>Approval of agenda:</a:t>
            </a:r>
          </a:p>
          <a:p>
            <a:pPr lvl="1"/>
            <a:r>
              <a:rPr lang="en-US" dirty="0" smtClean="0"/>
              <a:t>  </a:t>
            </a:r>
          </a:p>
          <a:p>
            <a:r>
              <a:rPr lang="en-US" dirty="0" smtClean="0"/>
              <a:t>Approval of minutes:</a:t>
            </a:r>
          </a:p>
          <a:p>
            <a:pPr lvl="1"/>
            <a:r>
              <a:rPr lang="en-US" dirty="0" smtClean="0"/>
              <a:t> </a:t>
            </a:r>
            <a:endParaRPr lang="en-US" dirty="0"/>
          </a:p>
          <a:p>
            <a:r>
              <a:rPr lang="en-US" dirty="0" smtClean="0"/>
              <a:t>Reports:</a:t>
            </a:r>
          </a:p>
          <a:p>
            <a:pPr lvl="1"/>
            <a:r>
              <a:rPr lang="en-US" dirty="0"/>
              <a:t>IEEE 802 EC Geneva Jul 13 closing meeting decision</a:t>
            </a:r>
          </a:p>
          <a:p>
            <a:pPr lvl="2"/>
            <a:r>
              <a:rPr lang="en-US" dirty="0">
                <a:hlinkClick r:id="rId2"/>
              </a:rPr>
              <a:t>https://mentor.ieee.org/omniran/dcn/13/omniran-13-0057-00-ecsg-omniran-ec-closing-report.pptx</a:t>
            </a:r>
            <a:endParaRPr lang="en-US" dirty="0"/>
          </a:p>
          <a:p>
            <a:pPr lvl="2"/>
            <a:r>
              <a:rPr lang="en-US" dirty="0"/>
              <a:t>OmniRAN EC SG got extension for creation of PAR &amp; 5C proposal</a:t>
            </a:r>
          </a:p>
          <a:p>
            <a:pPr lvl="1"/>
            <a:r>
              <a:rPr lang="en-US" dirty="0"/>
              <a:t>OmniRAN meeting planing for delivery of PAR &amp; 5C proposal</a:t>
            </a:r>
          </a:p>
          <a:p>
            <a:pPr lvl="2"/>
            <a:r>
              <a:rPr lang="en-US" dirty="0"/>
              <a:t>See next slide</a:t>
            </a:r>
          </a:p>
        </p:txBody>
      </p:sp>
    </p:spTree>
    <p:extLst>
      <p:ext uri="{BB962C8B-B14F-4D97-AF65-F5344CB8AC3E}">
        <p14:creationId xmlns:p14="http://schemas.microsoft.com/office/powerpoint/2010/main" val="2325983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OmniRAN Meetings until November 2013</a:t>
            </a:r>
            <a:br>
              <a:rPr lang="en-US" dirty="0" smtClean="0"/>
            </a:br>
            <a:r>
              <a:rPr lang="en-US" dirty="0"/>
              <a:t>as agreed in Aug 7</a:t>
            </a:r>
            <a:r>
              <a:rPr lang="en-US" baseline="30000" dirty="0"/>
              <a:t>th</a:t>
            </a:r>
            <a:r>
              <a:rPr lang="en-US" dirty="0"/>
              <a:t> conference call</a:t>
            </a:r>
          </a:p>
        </p:txBody>
      </p:sp>
      <p:sp>
        <p:nvSpPr>
          <p:cNvPr id="3" name="Content Placeholder 2"/>
          <p:cNvSpPr>
            <a:spLocks noGrp="1"/>
          </p:cNvSpPr>
          <p:nvPr>
            <p:ph idx="1"/>
          </p:nvPr>
        </p:nvSpPr>
        <p:spPr/>
        <p:txBody>
          <a:bodyPr>
            <a:normAutofit fontScale="70000" lnSpcReduction="20000"/>
          </a:bodyPr>
          <a:lstStyle/>
          <a:p>
            <a:r>
              <a:rPr lang="en-US" dirty="0" smtClean="0"/>
              <a:t>Wed, Sep 4</a:t>
            </a:r>
            <a:r>
              <a:rPr lang="en-US" baseline="30000" dirty="0" smtClean="0"/>
              <a:t>th</a:t>
            </a:r>
            <a:r>
              <a:rPr lang="en-US" dirty="0" smtClean="0"/>
              <a:t>, 2013, F2F Meeting York, UK</a:t>
            </a:r>
            <a:br>
              <a:rPr lang="en-US" dirty="0" smtClean="0"/>
            </a:br>
            <a:r>
              <a:rPr lang="en-US" dirty="0" smtClean="0"/>
              <a:t>w/ remote participation</a:t>
            </a:r>
          </a:p>
          <a:p>
            <a:r>
              <a:rPr lang="en-US" dirty="0" smtClean="0"/>
              <a:t>Tue, Sep 17</a:t>
            </a:r>
            <a:r>
              <a:rPr lang="en-US" baseline="30000" dirty="0" smtClean="0"/>
              <a:t>th</a:t>
            </a:r>
            <a:r>
              <a:rPr lang="en-US" dirty="0" smtClean="0"/>
              <a:t>, 730-930 am ET/1930-2130 Nanjing, F2F session w/ remote participation</a:t>
            </a:r>
          </a:p>
          <a:p>
            <a:r>
              <a:rPr lang="en-US" dirty="0" smtClean="0"/>
              <a:t>Fri, Sep 27</a:t>
            </a:r>
            <a:r>
              <a:rPr lang="en-US" baseline="30000" dirty="0" smtClean="0"/>
              <a:t>th</a:t>
            </a:r>
            <a:r>
              <a:rPr lang="en-US" dirty="0" smtClean="0"/>
              <a:t>, 2013, 09-11am ET: </a:t>
            </a:r>
            <a:r>
              <a:rPr lang="en-US" dirty="0" err="1" smtClean="0"/>
              <a:t>Confcall</a:t>
            </a:r>
            <a:endParaRPr lang="en-US" dirty="0" smtClean="0"/>
          </a:p>
          <a:p>
            <a:r>
              <a:rPr lang="en-US" dirty="0" smtClean="0"/>
              <a:t>Fri, Oct 4</a:t>
            </a:r>
            <a:r>
              <a:rPr lang="en-US" baseline="30000" dirty="0" smtClean="0"/>
              <a:t>th</a:t>
            </a:r>
            <a:r>
              <a:rPr lang="en-US" dirty="0" smtClean="0"/>
              <a:t>, 2013, 09-11am ET: </a:t>
            </a:r>
            <a:r>
              <a:rPr lang="en-US" dirty="0" err="1" smtClean="0"/>
              <a:t>Confcall</a:t>
            </a:r>
            <a:endParaRPr lang="en-US" dirty="0" smtClean="0"/>
          </a:p>
          <a:p>
            <a:r>
              <a:rPr lang="en-US" dirty="0" smtClean="0"/>
              <a:t>Thu, Oct 10</a:t>
            </a:r>
            <a:r>
              <a:rPr lang="en-US" baseline="30000" dirty="0" smtClean="0"/>
              <a:t>th</a:t>
            </a:r>
            <a:r>
              <a:rPr lang="en-US" dirty="0" smtClean="0"/>
              <a:t>, 2013, 09-11am ET: </a:t>
            </a:r>
            <a:r>
              <a:rPr lang="en-US" dirty="0" err="1" smtClean="0"/>
              <a:t>Confcall</a:t>
            </a:r>
            <a:endParaRPr lang="en-US" dirty="0" smtClean="0"/>
          </a:p>
          <a:p>
            <a:r>
              <a:rPr lang="en-US" dirty="0" smtClean="0">
                <a:solidFill>
                  <a:srgbClr val="FF0000"/>
                </a:solidFill>
              </a:rPr>
              <a:t>Fri, Oct 11</a:t>
            </a:r>
            <a:r>
              <a:rPr lang="en-US" baseline="30000" dirty="0" smtClean="0">
                <a:solidFill>
                  <a:srgbClr val="FF0000"/>
                </a:solidFill>
              </a:rPr>
              <a:t>th</a:t>
            </a:r>
            <a:r>
              <a:rPr lang="en-US" dirty="0" smtClean="0">
                <a:solidFill>
                  <a:srgbClr val="FF0000"/>
                </a:solidFill>
              </a:rPr>
              <a:t>, 2013, </a:t>
            </a:r>
            <a:r>
              <a:rPr lang="en-US" dirty="0" err="1" smtClean="0">
                <a:solidFill>
                  <a:srgbClr val="FF0000"/>
                </a:solidFill>
              </a:rPr>
              <a:t>CoB</a:t>
            </a:r>
            <a:r>
              <a:rPr lang="en-US" dirty="0" smtClean="0">
                <a:solidFill>
                  <a:srgbClr val="FF0000"/>
                </a:solidFill>
              </a:rPr>
              <a:t>: </a:t>
            </a:r>
            <a:br>
              <a:rPr lang="en-US" dirty="0" smtClean="0">
                <a:solidFill>
                  <a:srgbClr val="FF0000"/>
                </a:solidFill>
              </a:rPr>
            </a:br>
            <a:r>
              <a:rPr lang="en-US" dirty="0" smtClean="0">
                <a:solidFill>
                  <a:srgbClr val="FF0000"/>
                </a:solidFill>
              </a:rPr>
              <a:t>Submission deadline for PAR to EC list</a:t>
            </a:r>
          </a:p>
          <a:p>
            <a:r>
              <a:rPr lang="en-US" dirty="0" smtClean="0"/>
              <a:t>Mon, Nov 11</a:t>
            </a:r>
            <a:r>
              <a:rPr lang="en-US" baseline="30000" dirty="0" smtClean="0"/>
              <a:t>th</a:t>
            </a:r>
            <a:r>
              <a:rPr lang="en-US" dirty="0" smtClean="0"/>
              <a:t>, 0800-1000am CT: </a:t>
            </a:r>
            <a:br>
              <a:rPr lang="en-US" dirty="0" smtClean="0"/>
            </a:br>
            <a:r>
              <a:rPr lang="en-US" dirty="0" smtClean="0"/>
              <a:t>EC Opening Meeting Dallas F2F</a:t>
            </a:r>
          </a:p>
          <a:p>
            <a:endParaRPr lang="en-US" dirty="0"/>
          </a:p>
          <a:p>
            <a:pPr marL="0" indent="0">
              <a:buNone/>
            </a:pPr>
            <a:r>
              <a:rPr lang="en-US" dirty="0" smtClean="0"/>
              <a:t>Meeting announcements, agenda proposals and dial-in details for all meetings are published on OmniRAN web site.</a:t>
            </a:r>
          </a:p>
        </p:txBody>
      </p:sp>
    </p:spTree>
    <p:extLst>
      <p:ext uri="{BB962C8B-B14F-4D97-AF65-F5344CB8AC3E}">
        <p14:creationId xmlns:p14="http://schemas.microsoft.com/office/powerpoint/2010/main" val="2883660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Business #3</a:t>
            </a:r>
            <a:br>
              <a:rPr lang="en-US" dirty="0" smtClean="0"/>
            </a:br>
            <a:endParaRPr lang="en-US" dirty="0"/>
          </a:p>
        </p:txBody>
      </p:sp>
      <p:sp>
        <p:nvSpPr>
          <p:cNvPr id="3" name="Content Placeholder 2"/>
          <p:cNvSpPr>
            <a:spLocks noGrp="1"/>
          </p:cNvSpPr>
          <p:nvPr>
            <p:ph idx="1"/>
          </p:nvPr>
        </p:nvSpPr>
        <p:spPr>
          <a:xfrm>
            <a:off x="457200" y="914400"/>
            <a:ext cx="8229600" cy="5791200"/>
          </a:xfrm>
        </p:spPr>
        <p:txBody>
          <a:bodyPr>
            <a:normAutofit fontScale="70000" lnSpcReduction="20000"/>
          </a:bodyPr>
          <a:lstStyle/>
          <a:p>
            <a:r>
              <a:rPr lang="en-US"/>
              <a:t>Reports</a:t>
            </a:r>
          </a:p>
          <a:p>
            <a:pPr lvl="1"/>
            <a:r>
              <a:rPr lang="en-US"/>
              <a:t>Discussions with 802.1</a:t>
            </a:r>
          </a:p>
          <a:p>
            <a:pPr lvl="2"/>
            <a:r>
              <a:rPr lang="en-US">
                <a:hlinkClick r:id="rId2"/>
              </a:rPr>
              <a:t>https://mentor.ieee.org/omniran/dcn/13/omniran-13-0063-00-0000-ieee-802-gaps-network-detection-selection.pptx</a:t>
            </a:r>
            <a:endParaRPr lang="en-US"/>
          </a:p>
          <a:p>
            <a:pPr lvl="2"/>
            <a:r>
              <a:rPr lang="en-US">
                <a:hlinkClick r:id="rId3"/>
              </a:rPr>
              <a:t>https://mentor.ieee.org/omniran/dcn/13/omniran-13-0064-00-0000-ieee-802-gaps-point-to-point-links.pptx</a:t>
            </a:r>
            <a:endParaRPr lang="en-US"/>
          </a:p>
          <a:p>
            <a:pPr lvl="2"/>
            <a:r>
              <a:rPr lang="en-US"/>
              <a:t>Fruitful discussions on Sep 3</a:t>
            </a:r>
            <a:r>
              <a:rPr lang="en-US" baseline="30000"/>
              <a:t>rd</a:t>
            </a:r>
            <a:r>
              <a:rPr lang="en-US"/>
              <a:t> PM with 802.1 security group on both proposals</a:t>
            </a:r>
          </a:p>
          <a:p>
            <a:pPr lvl="2"/>
            <a:r>
              <a:rPr lang="en-US"/>
              <a:t>Plan to create more detailed functional description on ptp links by use of MACsec</a:t>
            </a:r>
          </a:p>
          <a:p>
            <a:pPr lvl="1"/>
            <a:r>
              <a:rPr lang="en-US"/>
              <a:t>Communication with IETF</a:t>
            </a:r>
          </a:p>
          <a:p>
            <a:pPr lvl="2"/>
            <a:r>
              <a:rPr lang="en-US"/>
              <a:t>Still pending, planned for mid September</a:t>
            </a:r>
          </a:p>
          <a:p>
            <a:pPr lvl="1"/>
            <a:r>
              <a:rPr lang="en-US"/>
              <a:t>Communication  with ONF</a:t>
            </a:r>
          </a:p>
          <a:p>
            <a:pPr lvl="2"/>
            <a:r>
              <a:rPr lang="en-US"/>
              <a:t>Approved communication to ONF to introduce OmniRAN SDN use case to </a:t>
            </a:r>
          </a:p>
          <a:p>
            <a:pPr lvl="2"/>
            <a:r>
              <a:rPr lang="en-US">
                <a:hlinkClick r:id="rId4"/>
              </a:rPr>
              <a:t>https://mentor.ieee.org/omniran/dcn/13/omniran-13-0060-00-ecsg-omniran-sdn-use-case-for-external-communication.pptx</a:t>
            </a:r>
            <a:endParaRPr lang="en-US"/>
          </a:p>
          <a:p>
            <a:pPr lvl="2"/>
            <a:r>
              <a:rPr lang="en-US"/>
              <a:t>Word document and executive summary for formal submission created.</a:t>
            </a:r>
          </a:p>
          <a:p>
            <a:pPr lvl="2"/>
            <a:r>
              <a:rPr lang="en-US"/>
              <a:t>OmniRAN SDN use case proposal had to be submitted by way of ONF member companies (NSN (ECSG chair), NEC) as no formal way seems to exist to contribute to ONF discussions out of IEEE SA activities</a:t>
            </a:r>
          </a:p>
          <a:p>
            <a:pPr lvl="3"/>
            <a:r>
              <a:rPr lang="en-US"/>
              <a:t>Clarification necessary whether possibility exists, that OmniRAN can directly communicate into ONF discussion groups</a:t>
            </a:r>
          </a:p>
          <a:p>
            <a:endParaRPr lang="en-US" dirty="0" smtClean="0"/>
          </a:p>
        </p:txBody>
      </p:sp>
    </p:spTree>
    <p:extLst>
      <p:ext uri="{BB962C8B-B14F-4D97-AF65-F5344CB8AC3E}">
        <p14:creationId xmlns:p14="http://schemas.microsoft.com/office/powerpoint/2010/main" val="400400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#4</a:t>
            </a:r>
            <a:br>
              <a:rPr lang="en-US"/>
            </a:br>
            <a:endParaRPr lang="en-US"/>
          </a:p>
        </p:txBody>
      </p:sp>
      <p:sp>
        <p:nvSpPr>
          <p:cNvPr id="3" name="Content Placeholder 2"/>
          <p:cNvSpPr>
            <a:spLocks noGrp="1"/>
          </p:cNvSpPr>
          <p:nvPr>
            <p:ph idx="1"/>
          </p:nvPr>
        </p:nvSpPr>
        <p:spPr>
          <a:xfrm>
            <a:off x="457200" y="1143000"/>
            <a:ext cx="8229600" cy="5486400"/>
          </a:xfrm>
        </p:spPr>
        <p:txBody>
          <a:bodyPr>
            <a:normAutofit fontScale="70000" lnSpcReduction="20000"/>
          </a:bodyPr>
          <a:lstStyle/>
          <a:p>
            <a:r>
              <a:rPr lang="en-US" dirty="0"/>
              <a:t>Content of ‘Stage 2’ document</a:t>
            </a:r>
          </a:p>
          <a:p>
            <a:pPr lvl="1"/>
            <a:r>
              <a:rPr lang="en-US" dirty="0"/>
              <a:t>Legacy guidance</a:t>
            </a:r>
          </a:p>
          <a:p>
            <a:pPr lvl="2"/>
            <a:r>
              <a:rPr lang="en-US" dirty="0"/>
              <a:t>Overview by ETSI:</a:t>
            </a:r>
            <a:br>
              <a:rPr lang="en-US" dirty="0"/>
            </a:br>
            <a:r>
              <a:rPr lang="en-US" dirty="0">
                <a:hlinkClick r:id="rId2"/>
              </a:rPr>
              <a:t>http://docbox.etsi.org/MTS/MTS/10-PromotionalMaterial/MBS-20111118/protocolStandards/stagedApproach.htm</a:t>
            </a:r>
            <a:endParaRPr lang="en-US" dirty="0"/>
          </a:p>
          <a:p>
            <a:pPr lvl="2"/>
            <a:r>
              <a:rPr lang="en-US" dirty="0" smtClean="0"/>
              <a:t>Staged </a:t>
            </a:r>
            <a:r>
              <a:rPr lang="en-US" dirty="0"/>
              <a:t>approach for service network specification by ITU-T:</a:t>
            </a:r>
            <a:br>
              <a:rPr lang="en-US" dirty="0"/>
            </a:br>
            <a:r>
              <a:rPr lang="en-US" dirty="0">
                <a:hlinkClick r:id="rId3"/>
              </a:rPr>
              <a:t>http://www.itu.int/rec/T-REC-I.130-198811-I</a:t>
            </a:r>
            <a:endParaRPr lang="en-US" dirty="0"/>
          </a:p>
          <a:p>
            <a:pPr lvl="3"/>
            <a:r>
              <a:rPr lang="en-US" dirty="0"/>
              <a:t>Specification, which was mainly referenced for Geneva presentations and discussions</a:t>
            </a:r>
          </a:p>
          <a:p>
            <a:pPr lvl="2"/>
            <a:r>
              <a:rPr lang="en-US" dirty="0"/>
              <a:t>Detailed description of Stage 2 by ITU-T:</a:t>
            </a:r>
            <a:r>
              <a:rPr lang="en-US" dirty="0">
                <a:hlinkClick r:id="rId4"/>
              </a:rPr>
              <a:t>http://</a:t>
            </a:r>
            <a:r>
              <a:rPr lang="en-US" dirty="0" err="1">
                <a:hlinkClick r:id="rId4"/>
              </a:rPr>
              <a:t>www.itu.int</a:t>
            </a:r>
            <a:r>
              <a:rPr lang="en-US" dirty="0">
                <a:hlinkClick r:id="rId4"/>
              </a:rPr>
              <a:t>/</a:t>
            </a:r>
            <a:r>
              <a:rPr lang="en-US" dirty="0" err="1">
                <a:hlinkClick r:id="rId4"/>
              </a:rPr>
              <a:t>rec</a:t>
            </a:r>
            <a:r>
              <a:rPr lang="en-US" dirty="0">
                <a:hlinkClick r:id="rId4"/>
              </a:rPr>
              <a:t>/T-REC-Q.65-200006-I/en</a:t>
            </a:r>
            <a:endParaRPr lang="en-US" dirty="0"/>
          </a:p>
          <a:p>
            <a:pPr lvl="3"/>
            <a:r>
              <a:rPr lang="en-US" dirty="0"/>
              <a:t>Q.65 contains detailed description of pieces comprising a Stage 2 specification</a:t>
            </a:r>
          </a:p>
          <a:p>
            <a:pPr lvl="3"/>
            <a:r>
              <a:rPr lang="en-US" dirty="0"/>
              <a:t>The structure of a Stage 2 </a:t>
            </a:r>
            <a:r>
              <a:rPr lang="en-US" dirty="0" err="1"/>
              <a:t>ToC</a:t>
            </a:r>
            <a:r>
              <a:rPr lang="en-US" dirty="0"/>
              <a:t> can directly be derived from this specification</a:t>
            </a:r>
          </a:p>
          <a:p>
            <a:pPr lvl="1"/>
            <a:r>
              <a:rPr lang="en-US" dirty="0" err="1"/>
              <a:t>WiMAX</a:t>
            </a:r>
            <a:r>
              <a:rPr lang="en-US" dirty="0"/>
              <a:t> NWG Stage 2</a:t>
            </a:r>
          </a:p>
          <a:p>
            <a:pPr lvl="2"/>
            <a:r>
              <a:rPr lang="en-US" dirty="0"/>
              <a:t>Example of Stage 2 specification build on generic requirements captured in tenets:</a:t>
            </a:r>
            <a:endParaRPr lang="en-US" dirty="0">
              <a:hlinkClick r:id="rId5"/>
            </a:endParaRPr>
          </a:p>
          <a:p>
            <a:pPr lvl="2"/>
            <a:r>
              <a:rPr lang="en-US" dirty="0">
                <a:hlinkClick r:id="rId5"/>
              </a:rPr>
              <a:t>http://resources.wimaxforum.org/sites/wimaxforum.org/files/technical_document/2010/12/WMF-T32-001-R016v01_Network-Stage2-Base.pdf</a:t>
            </a:r>
            <a:endParaRPr lang="en-US" dirty="0"/>
          </a:p>
          <a:p>
            <a:pPr lvl="2"/>
            <a:r>
              <a:rPr lang="en-US" dirty="0" smtClean="0"/>
              <a:t>‘</a:t>
            </a:r>
            <a:r>
              <a:rPr lang="en-US" dirty="0"/>
              <a:t>SHALLs’ as stated in the Tenets section of WMF NWG Stage 2 are not appropriate for an IEEE SA Recommended Practice. No single SHALL </a:t>
            </a:r>
            <a:r>
              <a:rPr lang="en-US" dirty="0" err="1"/>
              <a:t>shall</a:t>
            </a:r>
            <a:r>
              <a:rPr lang="en-US" dirty="0"/>
              <a:t> appear in a Recommended </a:t>
            </a:r>
            <a:r>
              <a:rPr lang="en-US" dirty="0" smtClean="0"/>
              <a:t>Practice</a:t>
            </a:r>
            <a:endParaRPr lang="en-US" dirty="0"/>
          </a:p>
        </p:txBody>
      </p:sp>
    </p:spTree>
    <p:extLst>
      <p:ext uri="{BB962C8B-B14F-4D97-AF65-F5344CB8AC3E}">
        <p14:creationId xmlns:p14="http://schemas.microsoft.com/office/powerpoint/2010/main" val="1342869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Business #5</a:t>
            </a:r>
            <a:br>
              <a:rPr lang="en-US"/>
            </a:br>
            <a:endParaRPr lang="en-US"/>
          </a:p>
        </p:txBody>
      </p:sp>
      <p:sp>
        <p:nvSpPr>
          <p:cNvPr id="3" name="Content Placeholder 2"/>
          <p:cNvSpPr>
            <a:spLocks noGrp="1"/>
          </p:cNvSpPr>
          <p:nvPr>
            <p:ph idx="1"/>
          </p:nvPr>
        </p:nvSpPr>
        <p:spPr>
          <a:xfrm>
            <a:off x="457200" y="1219200"/>
            <a:ext cx="8229600" cy="5105400"/>
          </a:xfrm>
        </p:spPr>
        <p:txBody>
          <a:bodyPr>
            <a:normAutofit fontScale="70000" lnSpcReduction="20000"/>
          </a:bodyPr>
          <a:lstStyle/>
          <a:p>
            <a:r>
              <a:rPr lang="en-US" dirty="0"/>
              <a:t>Content of ‘Stage 2’ document, cont.</a:t>
            </a:r>
          </a:p>
          <a:p>
            <a:pPr lvl="1"/>
            <a:r>
              <a:rPr lang="en-US" dirty="0" smtClean="0"/>
              <a:t>Initial </a:t>
            </a:r>
            <a:r>
              <a:rPr lang="en-US" dirty="0"/>
              <a:t>draft </a:t>
            </a:r>
            <a:r>
              <a:rPr lang="en-US" dirty="0" err="1"/>
              <a:t>ToC</a:t>
            </a:r>
            <a:r>
              <a:rPr lang="en-US" dirty="0"/>
              <a:t> of IEEE 802 ‘Stage 2’</a:t>
            </a:r>
          </a:p>
          <a:p>
            <a:pPr marL="1314450" lvl="2" indent="-514350">
              <a:buFont typeface="+mj-lt"/>
              <a:buAutoNum type="arabicPeriod"/>
            </a:pPr>
            <a:r>
              <a:rPr lang="en-US" dirty="0"/>
              <a:t>Introduction and Scope</a:t>
            </a:r>
          </a:p>
          <a:p>
            <a:pPr marL="1314450" lvl="2" indent="-514350">
              <a:buFont typeface="+mj-lt"/>
              <a:buAutoNum type="arabicPeriod"/>
            </a:pPr>
            <a:r>
              <a:rPr lang="en-US" dirty="0"/>
              <a:t>Abbreviations/Acronyms, Definitions, and Conventions</a:t>
            </a:r>
          </a:p>
          <a:p>
            <a:pPr marL="1314450" lvl="2" indent="-514350">
              <a:buFont typeface="+mj-lt"/>
              <a:buAutoNum type="arabicPeriod"/>
            </a:pPr>
            <a:r>
              <a:rPr lang="en-US" dirty="0"/>
              <a:t>References</a:t>
            </a:r>
          </a:p>
          <a:p>
            <a:pPr marL="1314450" lvl="2" indent="-514350">
              <a:buFont typeface="+mj-lt"/>
              <a:buAutoNum type="arabicPeriod"/>
            </a:pPr>
            <a:r>
              <a:rPr lang="en-US" dirty="0"/>
              <a:t>Identifiers</a:t>
            </a:r>
          </a:p>
          <a:p>
            <a:pPr marL="1314450" lvl="2" indent="-514350">
              <a:buFont typeface="+mj-lt"/>
              <a:buAutoNum type="arabicPeriod"/>
            </a:pPr>
            <a:r>
              <a:rPr lang="en-US" dirty="0"/>
              <a:t>Tenets for IEEE 802 Access Network Systems Architecture</a:t>
            </a:r>
          </a:p>
          <a:p>
            <a:pPr marL="1314450" lvl="2" indent="-514350">
              <a:buFont typeface="+mj-lt"/>
              <a:buAutoNum type="arabicPeriod"/>
            </a:pPr>
            <a:r>
              <a:rPr lang="en-US" dirty="0"/>
              <a:t>Network Reference Model</a:t>
            </a:r>
          </a:p>
          <a:p>
            <a:pPr marL="1657350" lvl="3" indent="-514350"/>
            <a:r>
              <a:rPr lang="en-US" dirty="0"/>
              <a:t>Overview</a:t>
            </a:r>
          </a:p>
          <a:p>
            <a:pPr marL="1657350" lvl="3" indent="-514350"/>
            <a:r>
              <a:rPr lang="en-US" dirty="0"/>
              <a:t>Reference Points</a:t>
            </a:r>
          </a:p>
          <a:p>
            <a:pPr marL="1657350" lvl="3" indent="-514350"/>
            <a:r>
              <a:rPr lang="en-US" dirty="0"/>
              <a:t>Access Network to Core Internetworking Relationship</a:t>
            </a:r>
          </a:p>
          <a:p>
            <a:pPr marL="1314450" lvl="2" indent="-514350">
              <a:buFont typeface="+mj-lt"/>
              <a:buAutoNum type="arabicPeriod"/>
            </a:pPr>
            <a:r>
              <a:rPr lang="en-US" dirty="0"/>
              <a:t>Functional Design and Decomposition</a:t>
            </a:r>
          </a:p>
          <a:p>
            <a:pPr marL="1657350" lvl="3" indent="-514350"/>
            <a:r>
              <a:rPr lang="en-US" dirty="0"/>
              <a:t>Network Discovery and Selection</a:t>
            </a:r>
          </a:p>
          <a:p>
            <a:pPr marL="1657350" lvl="3" indent="-514350"/>
            <a:r>
              <a:rPr lang="en-US" dirty="0"/>
              <a:t>Authentication</a:t>
            </a:r>
          </a:p>
          <a:p>
            <a:pPr marL="1657350" lvl="3" indent="-514350"/>
            <a:r>
              <a:rPr lang="en-US" dirty="0"/>
              <a:t>Link establishment</a:t>
            </a:r>
          </a:p>
          <a:p>
            <a:pPr marL="1657350" lvl="3" indent="-514350"/>
            <a:r>
              <a:rPr lang="en-US" dirty="0" err="1"/>
              <a:t>QoS</a:t>
            </a:r>
            <a:r>
              <a:rPr lang="en-US" dirty="0"/>
              <a:t> and policy control</a:t>
            </a:r>
          </a:p>
          <a:p>
            <a:pPr marL="1657350" lvl="3" indent="-514350"/>
            <a:r>
              <a:rPr lang="en-US" dirty="0"/>
              <a:t>Link mobility</a:t>
            </a:r>
          </a:p>
          <a:p>
            <a:pPr marL="1657350" lvl="3" indent="-514350"/>
            <a:r>
              <a:rPr lang="en-US" dirty="0"/>
              <a:t>Link teardown</a:t>
            </a:r>
          </a:p>
          <a:p>
            <a:pPr marL="1657350" lvl="3" indent="-514350"/>
            <a:r>
              <a:rPr lang="en-US" dirty="0"/>
              <a:t>Accounting</a:t>
            </a:r>
          </a:p>
          <a:p>
            <a:pPr marL="1657350" lvl="3" indent="-514350"/>
            <a:endParaRPr lang="en-US" dirty="0"/>
          </a:p>
        </p:txBody>
      </p:sp>
    </p:spTree>
    <p:extLst>
      <p:ext uri="{BB962C8B-B14F-4D97-AF65-F5344CB8AC3E}">
        <p14:creationId xmlns:p14="http://schemas.microsoft.com/office/powerpoint/2010/main" val="29812807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82000" cy="1143000"/>
          </a:xfrm>
        </p:spPr>
        <p:txBody>
          <a:bodyPr/>
          <a:lstStyle/>
          <a:p>
            <a:r>
              <a:rPr lang="en-US" dirty="0" smtClean="0"/>
              <a:t>IEEE 802 Network Reference Model </a:t>
            </a:r>
            <a:br>
              <a:rPr lang="en-US" dirty="0" smtClean="0"/>
            </a:br>
            <a:r>
              <a:rPr lang="en-US" dirty="0" smtClean="0"/>
              <a:t>with Reference Points</a:t>
            </a:r>
            <a:endParaRPr lang="en-US" dirty="0"/>
          </a:p>
        </p:txBody>
      </p:sp>
      <p:grpSp>
        <p:nvGrpSpPr>
          <p:cNvPr id="3" name="Group 123"/>
          <p:cNvGrpSpPr/>
          <p:nvPr/>
        </p:nvGrpSpPr>
        <p:grpSpPr>
          <a:xfrm>
            <a:off x="2124075" y="1733550"/>
            <a:ext cx="1000125" cy="990600"/>
            <a:chOff x="7315200" y="3886200"/>
            <a:chExt cx="1000125" cy="990600"/>
          </a:xfrm>
        </p:grpSpPr>
        <p:sp>
          <p:nvSpPr>
            <p:cNvPr id="8"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5" name="Group 158"/>
            <p:cNvGrpSpPr>
              <a:grpSpLocks noChangeAspect="1"/>
            </p:cNvGrpSpPr>
            <p:nvPr/>
          </p:nvGrpSpPr>
          <p:grpSpPr bwMode="auto">
            <a:xfrm flipH="1">
              <a:off x="7696199" y="4259473"/>
              <a:ext cx="411161" cy="494972"/>
              <a:chOff x="5" y="2480"/>
              <a:chExt cx="237" cy="430"/>
            </a:xfrm>
          </p:grpSpPr>
          <p:grpSp>
            <p:nvGrpSpPr>
              <p:cNvPr id="9" name="Group 159"/>
              <p:cNvGrpSpPr>
                <a:grpSpLocks noChangeAspect="1"/>
              </p:cNvGrpSpPr>
              <p:nvPr/>
            </p:nvGrpSpPr>
            <p:grpSpPr bwMode="auto">
              <a:xfrm>
                <a:off x="5" y="2521"/>
                <a:ext cx="145" cy="389"/>
                <a:chOff x="5" y="2521"/>
                <a:chExt cx="145" cy="389"/>
              </a:xfrm>
            </p:grpSpPr>
            <p:grpSp>
              <p:nvGrpSpPr>
                <p:cNvPr id="11" name="Group 160"/>
                <p:cNvGrpSpPr>
                  <a:grpSpLocks noChangeAspect="1"/>
                </p:cNvGrpSpPr>
                <p:nvPr/>
              </p:nvGrpSpPr>
              <p:grpSpPr bwMode="auto">
                <a:xfrm>
                  <a:off x="7" y="2654"/>
                  <a:ext cx="143" cy="256"/>
                  <a:chOff x="7" y="2654"/>
                  <a:chExt cx="143" cy="256"/>
                </a:xfrm>
              </p:grpSpPr>
              <p:grpSp>
                <p:nvGrpSpPr>
                  <p:cNvPr id="12" name="Group 161"/>
                  <p:cNvGrpSpPr>
                    <a:grpSpLocks noChangeAspect="1"/>
                  </p:cNvGrpSpPr>
                  <p:nvPr/>
                </p:nvGrpSpPr>
                <p:grpSpPr bwMode="auto">
                  <a:xfrm>
                    <a:off x="7" y="2661"/>
                    <a:ext cx="93" cy="247"/>
                    <a:chOff x="7" y="2661"/>
                    <a:chExt cx="93" cy="247"/>
                  </a:xfrm>
                </p:grpSpPr>
                <p:sp>
                  <p:nvSpPr>
                    <p:cNvPr id="32"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3"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4"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5"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6"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7"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8"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25"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6"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7"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8"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9"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0"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31"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6" name="Group 176"/>
                <p:cNvGrpSpPr>
                  <a:grpSpLocks noChangeAspect="1"/>
                </p:cNvGrpSpPr>
                <p:nvPr/>
              </p:nvGrpSpPr>
              <p:grpSpPr bwMode="auto">
                <a:xfrm>
                  <a:off x="5" y="2533"/>
                  <a:ext cx="141" cy="374"/>
                  <a:chOff x="5" y="2533"/>
                  <a:chExt cx="141" cy="374"/>
                </a:xfrm>
              </p:grpSpPr>
              <p:sp>
                <p:nvSpPr>
                  <p:cNvPr id="19"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0"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1"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2"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23"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3"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4"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39"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7" name="Group 122"/>
          <p:cNvGrpSpPr/>
          <p:nvPr/>
        </p:nvGrpSpPr>
        <p:grpSpPr>
          <a:xfrm>
            <a:off x="3886200" y="1733550"/>
            <a:ext cx="990600" cy="990600"/>
            <a:chOff x="7315200" y="2819400"/>
            <a:chExt cx="990600" cy="990600"/>
          </a:xfrm>
        </p:grpSpPr>
        <p:sp>
          <p:nvSpPr>
            <p:cNvPr id="6"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10"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40"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24" name="Group 107"/>
            <p:cNvGrpSpPr/>
            <p:nvPr/>
          </p:nvGrpSpPr>
          <p:grpSpPr>
            <a:xfrm>
              <a:off x="7520910" y="3095706"/>
              <a:ext cx="532437" cy="381000"/>
              <a:chOff x="7481888" y="3079208"/>
              <a:chExt cx="595312" cy="425992"/>
            </a:xfrm>
          </p:grpSpPr>
          <p:sp>
            <p:nvSpPr>
              <p:cNvPr id="109"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110"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41" name="Group 122"/>
              <p:cNvGrpSpPr>
                <a:grpSpLocks/>
              </p:cNvGrpSpPr>
              <p:nvPr/>
            </p:nvGrpSpPr>
            <p:grpSpPr bwMode="auto">
              <a:xfrm>
                <a:off x="7848751" y="3079208"/>
                <a:ext cx="228449" cy="389708"/>
                <a:chOff x="4120" y="2308"/>
                <a:chExt cx="305" cy="415"/>
              </a:xfrm>
            </p:grpSpPr>
            <p:sp>
              <p:nvSpPr>
                <p:cNvPr id="112"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113"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114"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42" name="Group 126"/>
                <p:cNvGrpSpPr>
                  <a:grpSpLocks/>
                </p:cNvGrpSpPr>
                <p:nvPr/>
              </p:nvGrpSpPr>
              <p:grpSpPr bwMode="auto">
                <a:xfrm flipH="1">
                  <a:off x="4164" y="2500"/>
                  <a:ext cx="152" cy="109"/>
                  <a:chOff x="3216" y="2784"/>
                  <a:chExt cx="192" cy="144"/>
                </a:xfrm>
              </p:grpSpPr>
              <p:sp>
                <p:nvSpPr>
                  <p:cNvPr id="119"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120"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121"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122"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116"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117"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118"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44" name="Group 582"/>
          <p:cNvGrpSpPr/>
          <p:nvPr/>
        </p:nvGrpSpPr>
        <p:grpSpPr>
          <a:xfrm>
            <a:off x="5257800" y="1733550"/>
            <a:ext cx="990600" cy="990600"/>
            <a:chOff x="5257800" y="1733550"/>
            <a:chExt cx="990600" cy="990600"/>
          </a:xfrm>
        </p:grpSpPr>
        <p:sp>
          <p:nvSpPr>
            <p:cNvPr id="43" name="Rounded Rectangle 42"/>
            <p:cNvSpPr/>
            <p:nvPr/>
          </p:nvSpPr>
          <p:spPr bwMode="auto">
            <a:xfrm>
              <a:off x="5257800" y="173355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45" name="Group 61"/>
            <p:cNvGrpSpPr/>
            <p:nvPr/>
          </p:nvGrpSpPr>
          <p:grpSpPr>
            <a:xfrm>
              <a:off x="5410201" y="1816606"/>
              <a:ext cx="609600" cy="450344"/>
              <a:chOff x="6324600" y="1828800"/>
              <a:chExt cx="917575" cy="677862"/>
            </a:xfrm>
          </p:grpSpPr>
          <p:grpSp>
            <p:nvGrpSpPr>
              <p:cNvPr id="46" name="Group 10"/>
              <p:cNvGrpSpPr>
                <a:grpSpLocks/>
              </p:cNvGrpSpPr>
              <p:nvPr/>
            </p:nvGrpSpPr>
            <p:grpSpPr bwMode="auto">
              <a:xfrm>
                <a:off x="6972300" y="1828800"/>
                <a:ext cx="269875" cy="460375"/>
                <a:chOff x="4120" y="2308"/>
                <a:chExt cx="305" cy="415"/>
              </a:xfrm>
            </p:grpSpPr>
            <p:sp>
              <p:nvSpPr>
                <p:cNvPr id="82"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83"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84"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47" name="Group 14"/>
                <p:cNvGrpSpPr>
                  <a:grpSpLocks/>
                </p:cNvGrpSpPr>
                <p:nvPr/>
              </p:nvGrpSpPr>
              <p:grpSpPr bwMode="auto">
                <a:xfrm flipH="1">
                  <a:off x="4164" y="2500"/>
                  <a:ext cx="152" cy="109"/>
                  <a:chOff x="3216" y="2784"/>
                  <a:chExt cx="192" cy="144"/>
                </a:xfrm>
              </p:grpSpPr>
              <p:sp>
                <p:nvSpPr>
                  <p:cNvPr id="89"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90"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91"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92"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86"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87"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88"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48" name="Group 22"/>
              <p:cNvGrpSpPr>
                <a:grpSpLocks/>
              </p:cNvGrpSpPr>
              <p:nvPr/>
            </p:nvGrpSpPr>
            <p:grpSpPr bwMode="auto">
              <a:xfrm>
                <a:off x="6756400" y="1901825"/>
                <a:ext cx="269875" cy="460375"/>
                <a:chOff x="4120" y="2308"/>
                <a:chExt cx="305" cy="415"/>
              </a:xfrm>
            </p:grpSpPr>
            <p:sp>
              <p:nvSpPr>
                <p:cNvPr id="71"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72"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73"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52" name="Group 26"/>
                <p:cNvGrpSpPr>
                  <a:grpSpLocks/>
                </p:cNvGrpSpPr>
                <p:nvPr/>
              </p:nvGrpSpPr>
              <p:grpSpPr bwMode="auto">
                <a:xfrm flipH="1">
                  <a:off x="4164" y="2500"/>
                  <a:ext cx="152" cy="109"/>
                  <a:chOff x="3216" y="2784"/>
                  <a:chExt cx="192" cy="144"/>
                </a:xfrm>
              </p:grpSpPr>
              <p:sp>
                <p:nvSpPr>
                  <p:cNvPr id="78"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79"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80"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81"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75"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76"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77"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63" name="Group 34"/>
              <p:cNvGrpSpPr>
                <a:grpSpLocks/>
              </p:cNvGrpSpPr>
              <p:nvPr/>
            </p:nvGrpSpPr>
            <p:grpSpPr bwMode="auto">
              <a:xfrm>
                <a:off x="6540500" y="1973262"/>
                <a:ext cx="269875" cy="460375"/>
                <a:chOff x="4120" y="2308"/>
                <a:chExt cx="305" cy="415"/>
              </a:xfrm>
            </p:grpSpPr>
            <p:sp>
              <p:nvSpPr>
                <p:cNvPr id="60"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61"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62"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74" name="Group 38"/>
                <p:cNvGrpSpPr>
                  <a:grpSpLocks/>
                </p:cNvGrpSpPr>
                <p:nvPr/>
              </p:nvGrpSpPr>
              <p:grpSpPr bwMode="auto">
                <a:xfrm flipH="1">
                  <a:off x="4164" y="2500"/>
                  <a:ext cx="152" cy="109"/>
                  <a:chOff x="3216" y="2784"/>
                  <a:chExt cx="192" cy="144"/>
                </a:xfrm>
              </p:grpSpPr>
              <p:sp>
                <p:nvSpPr>
                  <p:cNvPr id="67"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68"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69"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70"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64"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65"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66"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85" name="Group 618"/>
              <p:cNvGrpSpPr>
                <a:grpSpLocks/>
              </p:cNvGrpSpPr>
              <p:nvPr/>
            </p:nvGrpSpPr>
            <p:grpSpPr bwMode="auto">
              <a:xfrm>
                <a:off x="6324600" y="2046287"/>
                <a:ext cx="269875" cy="460375"/>
                <a:chOff x="4120" y="2308"/>
                <a:chExt cx="305" cy="415"/>
              </a:xfrm>
            </p:grpSpPr>
            <p:sp>
              <p:nvSpPr>
                <p:cNvPr id="49"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50"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51"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93" name="Group 622"/>
                <p:cNvGrpSpPr>
                  <a:grpSpLocks/>
                </p:cNvGrpSpPr>
                <p:nvPr/>
              </p:nvGrpSpPr>
              <p:grpSpPr bwMode="auto">
                <a:xfrm flipH="1">
                  <a:off x="4164" y="2500"/>
                  <a:ext cx="152" cy="109"/>
                  <a:chOff x="3216" y="2784"/>
                  <a:chExt cx="192" cy="144"/>
                </a:xfrm>
              </p:grpSpPr>
              <p:sp>
                <p:nvSpPr>
                  <p:cNvPr id="56"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57"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58"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59"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53"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54"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55"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126" name="Object 15">
              <a:hlinkClick r:id="" action="ppaction://ole?verb=0"/>
            </p:cNvPr>
            <p:cNvGraphicFramePr>
              <a:graphicFrameLocks/>
            </p:cNvGraphicFramePr>
            <p:nvPr/>
          </p:nvGraphicFramePr>
          <p:xfrm>
            <a:off x="5341951" y="2253186"/>
            <a:ext cx="798445" cy="429931"/>
          </p:xfrm>
          <a:graphic>
            <a:graphicData uri="http://schemas.openxmlformats.org/presentationml/2006/ole">
              <mc:AlternateContent xmlns:mc="http://schemas.openxmlformats.org/markup-compatibility/2006">
                <mc:Choice xmlns:v="urn:schemas-microsoft-com:vml" Requires="v">
                  <p:oleObj spid="_x0000_s1059" name="Clip" r:id="rId4" imgW="5757415" imgH="3221332" progId="">
                    <p:embed/>
                  </p:oleObj>
                </mc:Choice>
                <mc:Fallback>
                  <p:oleObj name="Clip" r:id="rId4" imgW="5757415" imgH="3221332" progId="">
                    <p:embed/>
                    <p:pic>
                      <p:nvPicPr>
                        <p:cNvPr id="0" name="Picture 30"/>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225318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127" name="Text Box 16"/>
            <p:cNvSpPr txBox="1">
              <a:spLocks noChangeArrowheads="1"/>
            </p:cNvSpPr>
            <p:nvPr/>
          </p:nvSpPr>
          <p:spPr bwMode="auto">
            <a:xfrm>
              <a:off x="5428250" y="231539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130" name="Straight Connector 129"/>
          <p:cNvCxnSpPr>
            <a:stCxn id="7" idx="3"/>
            <a:endCxn id="8" idx="1"/>
          </p:cNvCxnSpPr>
          <p:nvPr/>
        </p:nvCxnSpPr>
        <p:spPr bwMode="auto">
          <a:xfrm>
            <a:off x="1371600" y="2284731"/>
            <a:ext cx="752475"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4" name="Group 95"/>
          <p:cNvGrpSpPr/>
          <p:nvPr/>
        </p:nvGrpSpPr>
        <p:grpSpPr>
          <a:xfrm>
            <a:off x="1524000" y="2209800"/>
            <a:ext cx="479618" cy="457200"/>
            <a:chOff x="1524000" y="2209800"/>
            <a:chExt cx="479618" cy="457200"/>
          </a:xfrm>
        </p:grpSpPr>
        <p:sp>
          <p:nvSpPr>
            <p:cNvPr id="131" name="Oval 130"/>
            <p:cNvSpPr/>
            <p:nvPr/>
          </p:nvSpPr>
          <p:spPr bwMode="auto">
            <a:xfrm>
              <a:off x="1676400" y="22098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3" name="TextBox 132"/>
            <p:cNvSpPr txBox="1"/>
            <p:nvPr/>
          </p:nvSpPr>
          <p:spPr>
            <a:xfrm>
              <a:off x="1524000" y="229766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R1</a:t>
              </a:r>
              <a:endParaRPr lang="en-US" sz="1800" b="1" dirty="0">
                <a:latin typeface="Arial" pitchFamily="34" charset="0"/>
                <a:cs typeface="Arial" pitchFamily="34" charset="0"/>
              </a:endParaRPr>
            </a:p>
          </p:txBody>
        </p:sp>
      </p:grpSp>
      <p:cxnSp>
        <p:nvCxnSpPr>
          <p:cNvPr id="136" name="Straight Connector 135"/>
          <p:cNvCxnSpPr>
            <a:stCxn id="8" idx="3"/>
            <a:endCxn id="6" idx="1"/>
          </p:cNvCxnSpPr>
          <p:nvPr/>
        </p:nvCxnSpPr>
        <p:spPr bwMode="auto">
          <a:xfrm>
            <a:off x="3124200" y="222885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5" name="Group 40"/>
          <p:cNvGrpSpPr/>
          <p:nvPr/>
        </p:nvGrpSpPr>
        <p:grpSpPr>
          <a:xfrm>
            <a:off x="3276600" y="2156671"/>
            <a:ext cx="479618" cy="461425"/>
            <a:chOff x="3276600" y="2156671"/>
            <a:chExt cx="479618" cy="461425"/>
          </a:xfrm>
        </p:grpSpPr>
        <p:sp>
          <p:nvSpPr>
            <p:cNvPr id="137" name="Oval 136"/>
            <p:cNvSpPr/>
            <p:nvPr/>
          </p:nvSpPr>
          <p:spPr bwMode="auto">
            <a:xfrm>
              <a:off x="3429000" y="2156671"/>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38" name="TextBox 137"/>
            <p:cNvSpPr txBox="1"/>
            <p:nvPr/>
          </p:nvSpPr>
          <p:spPr>
            <a:xfrm>
              <a:off x="3276600" y="224876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cxnSp>
        <p:nvCxnSpPr>
          <p:cNvPr id="134" name="Straight Connector 133"/>
          <p:cNvCxnSpPr>
            <a:stCxn id="6" idx="3"/>
            <a:endCxn id="43" idx="1"/>
          </p:cNvCxnSpPr>
          <p:nvPr/>
        </p:nvCxnSpPr>
        <p:spPr bwMode="auto">
          <a:xfrm>
            <a:off x="4876800" y="222885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grpSp>
        <p:nvGrpSpPr>
          <p:cNvPr id="96" name="Group 98"/>
          <p:cNvGrpSpPr/>
          <p:nvPr/>
        </p:nvGrpSpPr>
        <p:grpSpPr>
          <a:xfrm>
            <a:off x="2133600" y="2724150"/>
            <a:ext cx="571500" cy="400050"/>
            <a:chOff x="2133600" y="2724150"/>
            <a:chExt cx="571500" cy="400050"/>
          </a:xfrm>
        </p:grpSpPr>
        <p:cxnSp>
          <p:nvCxnSpPr>
            <p:cNvPr id="129" name="Straight Connector 128"/>
            <p:cNvCxnSpPr>
              <a:stCxn id="8" idx="2"/>
              <a:endCxn id="145" idx="0"/>
            </p:cNvCxnSpPr>
            <p:nvPr/>
          </p:nvCxnSpPr>
          <p:spPr bwMode="auto">
            <a:xfrm>
              <a:off x="2624138" y="2724150"/>
              <a:ext cx="9525" cy="4000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132" name="TextBox 131"/>
            <p:cNvSpPr txBox="1"/>
            <p:nvPr/>
          </p:nvSpPr>
          <p:spPr>
            <a:xfrm>
              <a:off x="2133600" y="27432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R4</a:t>
              </a:r>
              <a:endParaRPr lang="en-US" sz="1800" b="1" dirty="0">
                <a:latin typeface="Arial" pitchFamily="34" charset="0"/>
                <a:cs typeface="Arial" pitchFamily="34" charset="0"/>
              </a:endParaRPr>
            </a:p>
          </p:txBody>
        </p:sp>
        <p:sp>
          <p:nvSpPr>
            <p:cNvPr id="178" name="Oval 177"/>
            <p:cNvSpPr/>
            <p:nvPr/>
          </p:nvSpPr>
          <p:spPr bwMode="auto">
            <a:xfrm>
              <a:off x="2552700" y="2847975"/>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grpSp>
        <p:nvGrpSpPr>
          <p:cNvPr id="97" name="Group 581"/>
          <p:cNvGrpSpPr/>
          <p:nvPr/>
        </p:nvGrpSpPr>
        <p:grpSpPr>
          <a:xfrm>
            <a:off x="2124075" y="2724150"/>
            <a:ext cx="4124325" cy="2686050"/>
            <a:chOff x="2124075" y="2724150"/>
            <a:chExt cx="4124325" cy="2686050"/>
          </a:xfrm>
        </p:grpSpPr>
        <p:grpSp>
          <p:nvGrpSpPr>
            <p:cNvPr id="98" name="Group 179"/>
            <p:cNvGrpSpPr/>
            <p:nvPr/>
          </p:nvGrpSpPr>
          <p:grpSpPr>
            <a:xfrm>
              <a:off x="2124075" y="4419600"/>
              <a:ext cx="1000125" cy="990600"/>
              <a:chOff x="7315200" y="3886200"/>
              <a:chExt cx="1000125" cy="990600"/>
            </a:xfrm>
          </p:grpSpPr>
          <p:sp>
            <p:nvSpPr>
              <p:cNvPr id="181" name="AutoShape 154"/>
              <p:cNvSpPr>
                <a:spLocks noChangeArrowheads="1"/>
              </p:cNvSpPr>
              <p:nvPr/>
            </p:nvSpPr>
            <p:spPr bwMode="auto">
              <a:xfrm>
                <a:off x="7315200" y="3886200"/>
                <a:ext cx="1000125" cy="990600"/>
              </a:xfrm>
              <a:prstGeom prst="flowChartAlternateProcess">
                <a:avLst/>
              </a:prstGeom>
              <a:solidFill>
                <a:srgbClr val="A7E8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99" name="Group 158"/>
              <p:cNvGrpSpPr>
                <a:grpSpLocks noChangeAspect="1"/>
              </p:cNvGrpSpPr>
              <p:nvPr/>
            </p:nvGrpSpPr>
            <p:grpSpPr bwMode="auto">
              <a:xfrm flipH="1">
                <a:off x="7696199" y="4259473"/>
                <a:ext cx="411161" cy="494972"/>
                <a:chOff x="5" y="2480"/>
                <a:chExt cx="237" cy="430"/>
              </a:xfrm>
            </p:grpSpPr>
            <p:grpSp>
              <p:nvGrpSpPr>
                <p:cNvPr id="100" name="Group 159"/>
                <p:cNvGrpSpPr>
                  <a:grpSpLocks noChangeAspect="1"/>
                </p:cNvGrpSpPr>
                <p:nvPr/>
              </p:nvGrpSpPr>
              <p:grpSpPr bwMode="auto">
                <a:xfrm>
                  <a:off x="5" y="2521"/>
                  <a:ext cx="145" cy="389"/>
                  <a:chOff x="5" y="2521"/>
                  <a:chExt cx="145" cy="389"/>
                </a:xfrm>
              </p:grpSpPr>
              <p:grpSp>
                <p:nvGrpSpPr>
                  <p:cNvPr id="101" name="Group 160"/>
                  <p:cNvGrpSpPr>
                    <a:grpSpLocks noChangeAspect="1"/>
                  </p:cNvGrpSpPr>
                  <p:nvPr/>
                </p:nvGrpSpPr>
                <p:grpSpPr bwMode="auto">
                  <a:xfrm>
                    <a:off x="7" y="2654"/>
                    <a:ext cx="143" cy="256"/>
                    <a:chOff x="7" y="2654"/>
                    <a:chExt cx="143" cy="256"/>
                  </a:xfrm>
                </p:grpSpPr>
                <p:grpSp>
                  <p:nvGrpSpPr>
                    <p:cNvPr id="102" name="Group 161"/>
                    <p:cNvGrpSpPr>
                      <a:grpSpLocks noChangeAspect="1"/>
                    </p:cNvGrpSpPr>
                    <p:nvPr/>
                  </p:nvGrpSpPr>
                  <p:grpSpPr bwMode="auto">
                    <a:xfrm>
                      <a:off x="7" y="2661"/>
                      <a:ext cx="93" cy="247"/>
                      <a:chOff x="7" y="2661"/>
                      <a:chExt cx="93" cy="247"/>
                    </a:xfrm>
                  </p:grpSpPr>
                  <p:sp>
                    <p:nvSpPr>
                      <p:cNvPr id="206"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7"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8"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9"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0"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1"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12"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9"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0"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1"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2"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3"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4"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205"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03" name="Group 176"/>
                  <p:cNvGrpSpPr>
                    <a:grpSpLocks noChangeAspect="1"/>
                  </p:cNvGrpSpPr>
                  <p:nvPr/>
                </p:nvGrpSpPr>
                <p:grpSpPr bwMode="auto">
                  <a:xfrm>
                    <a:off x="5" y="2533"/>
                    <a:ext cx="141" cy="374"/>
                    <a:chOff x="5" y="2533"/>
                    <a:chExt cx="141" cy="374"/>
                  </a:xfrm>
                </p:grpSpPr>
                <p:sp>
                  <p:nvSpPr>
                    <p:cNvPr id="193"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4"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5"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6"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97"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92"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87"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8"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89"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85" name="Rectangle 187"/>
              <p:cNvSpPr>
                <a:spLocks noChangeArrowheads="1"/>
              </p:cNvSpPr>
              <p:nvPr/>
            </p:nvSpPr>
            <p:spPr bwMode="auto">
              <a:xfrm>
                <a:off x="7373937" y="39624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grpSp>
          <p:nvGrpSpPr>
            <p:cNvPr id="104" name="Group 212"/>
            <p:cNvGrpSpPr/>
            <p:nvPr/>
          </p:nvGrpSpPr>
          <p:grpSpPr>
            <a:xfrm>
              <a:off x="3886200" y="4419600"/>
              <a:ext cx="990600" cy="990600"/>
              <a:chOff x="7315200" y="2819400"/>
              <a:chExt cx="990600" cy="990600"/>
            </a:xfrm>
          </p:grpSpPr>
          <p:sp>
            <p:nvSpPr>
              <p:cNvPr id="214" name="AutoShape 154"/>
              <p:cNvSpPr>
                <a:spLocks noChangeArrowheads="1"/>
              </p:cNvSpPr>
              <p:nvPr/>
            </p:nvSpPr>
            <p:spPr bwMode="auto">
              <a:xfrm>
                <a:off x="7315200" y="2819400"/>
                <a:ext cx="990600" cy="990600"/>
              </a:xfrm>
              <a:prstGeom prst="flowChartAlternateProcess">
                <a:avLst/>
              </a:prstGeom>
              <a:solidFill>
                <a:srgbClr val="8BB2FF"/>
              </a:soli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pic>
            <p:nvPicPr>
              <p:cNvPr id="215" name="Picture 157"/>
              <p:cNvPicPr>
                <a:picLocks noChangeArrowheads="1"/>
              </p:cNvPicPr>
              <p:nvPr/>
            </p:nvPicPr>
            <p:blipFill>
              <a:blip r:embed="rId3"/>
              <a:srcRect/>
              <a:stretch>
                <a:fillRect/>
              </a:stretch>
            </p:blipFill>
            <p:spPr bwMode="auto">
              <a:xfrm>
                <a:off x="7648575" y="3509962"/>
                <a:ext cx="352425" cy="223838"/>
              </a:xfrm>
              <a:prstGeom prst="rect">
                <a:avLst/>
              </a:prstGeom>
              <a:noFill/>
              <a:ln w="12700">
                <a:noFill/>
                <a:miter lim="800000"/>
                <a:headEnd/>
                <a:tailEnd/>
              </a:ln>
              <a:effectLst/>
            </p:spPr>
          </p:pic>
          <p:sp>
            <p:nvSpPr>
              <p:cNvPr id="216" name="Rectangle 188"/>
              <p:cNvSpPr>
                <a:spLocks noChangeArrowheads="1"/>
              </p:cNvSpPr>
              <p:nvPr/>
            </p:nvSpPr>
            <p:spPr bwMode="auto">
              <a:xfrm>
                <a:off x="7373937" y="2867025"/>
                <a:ext cx="855663" cy="866775"/>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Ctrl</a:t>
                </a:r>
                <a:endParaRPr lang="en-US" sz="1600" b="1" dirty="0">
                  <a:latin typeface="Arial" pitchFamily="34" charset="0"/>
                  <a:cs typeface="Arial" pitchFamily="34" charset="0"/>
                </a:endParaRPr>
              </a:p>
            </p:txBody>
          </p:sp>
          <p:grpSp>
            <p:nvGrpSpPr>
              <p:cNvPr id="105" name="Group 216"/>
              <p:cNvGrpSpPr/>
              <p:nvPr/>
            </p:nvGrpSpPr>
            <p:grpSpPr>
              <a:xfrm>
                <a:off x="7520910" y="3095706"/>
                <a:ext cx="532437" cy="381000"/>
                <a:chOff x="7481888" y="3079208"/>
                <a:chExt cx="595312" cy="425992"/>
              </a:xfrm>
            </p:grpSpPr>
            <p:sp>
              <p:nvSpPr>
                <p:cNvPr id="218" name="Freeform 14"/>
                <p:cNvSpPr>
                  <a:spLocks/>
                </p:cNvSpPr>
                <p:nvPr/>
              </p:nvSpPr>
              <p:spPr bwMode="auto">
                <a:xfrm>
                  <a:off x="7641802" y="3429946"/>
                  <a:ext cx="327892" cy="75254"/>
                </a:xfrm>
                <a:custGeom>
                  <a:avLst/>
                  <a:gdLst/>
                  <a:ahLst/>
                  <a:cxnLst>
                    <a:cxn ang="0">
                      <a:pos x="0" y="0"/>
                    </a:cxn>
                    <a:cxn ang="0">
                      <a:pos x="0" y="90"/>
                    </a:cxn>
                    <a:cxn ang="0">
                      <a:pos x="499" y="90"/>
                    </a:cxn>
                    <a:cxn ang="0">
                      <a:pos x="499" y="0"/>
                    </a:cxn>
                  </a:cxnLst>
                  <a:rect l="0" t="0" r="r" b="b"/>
                  <a:pathLst>
                    <a:path w="499" h="90">
                      <a:moveTo>
                        <a:pt x="0" y="0"/>
                      </a:moveTo>
                      <a:lnTo>
                        <a:pt x="0" y="90"/>
                      </a:lnTo>
                      <a:lnTo>
                        <a:pt x="499" y="90"/>
                      </a:lnTo>
                      <a:lnTo>
                        <a:pt x="499" y="0"/>
                      </a:lnTo>
                    </a:path>
                  </a:pathLst>
                </a:custGeom>
                <a:noFill/>
                <a:ln w="9525" cap="flat" cmpd="sng">
                  <a:solidFill>
                    <a:schemeClr val="tx1"/>
                  </a:solidFill>
                  <a:prstDash val="solid"/>
                  <a:round/>
                  <a:headEnd/>
                  <a:tailEnd/>
                </a:ln>
                <a:effectLst/>
              </p:spPr>
              <p:txBody>
                <a:bodyPr lIns="0" tIns="0"/>
                <a:lstStyle/>
                <a:p>
                  <a:endParaRPr lang="en-US"/>
                </a:p>
              </p:txBody>
            </p:sp>
            <p:sp>
              <p:nvSpPr>
                <p:cNvPr id="219" name="AutoShape 22"/>
                <p:cNvSpPr>
                  <a:spLocks noChangeArrowheads="1"/>
                </p:cNvSpPr>
                <p:nvPr/>
              </p:nvSpPr>
              <p:spPr bwMode="auto">
                <a:xfrm>
                  <a:off x="7481888" y="3167900"/>
                  <a:ext cx="305047" cy="276827"/>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a:ea typeface="ＭＳ Ｐゴシック" pitchFamily="34" charset="-128"/>
                  </a:endParaRPr>
                </a:p>
              </p:txBody>
            </p:sp>
            <p:grpSp>
              <p:nvGrpSpPr>
                <p:cNvPr id="106" name="Group 122"/>
                <p:cNvGrpSpPr>
                  <a:grpSpLocks/>
                </p:cNvGrpSpPr>
                <p:nvPr/>
              </p:nvGrpSpPr>
              <p:grpSpPr bwMode="auto">
                <a:xfrm>
                  <a:off x="7848751" y="3079208"/>
                  <a:ext cx="228449" cy="389708"/>
                  <a:chOff x="4120" y="2308"/>
                  <a:chExt cx="305" cy="415"/>
                </a:xfrm>
              </p:grpSpPr>
              <p:sp>
                <p:nvSpPr>
                  <p:cNvPr id="221"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a:p>
                </p:txBody>
              </p:sp>
              <p:sp>
                <p:nvSpPr>
                  <p:cNvPr id="222"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a:p>
                </p:txBody>
              </p:sp>
              <p:sp>
                <p:nvSpPr>
                  <p:cNvPr id="223"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a:p>
                </p:txBody>
              </p:sp>
              <p:grpSp>
                <p:nvGrpSpPr>
                  <p:cNvPr id="107" name="Group 126"/>
                  <p:cNvGrpSpPr>
                    <a:grpSpLocks/>
                  </p:cNvGrpSpPr>
                  <p:nvPr/>
                </p:nvGrpSpPr>
                <p:grpSpPr bwMode="auto">
                  <a:xfrm flipH="1">
                    <a:off x="4164" y="2500"/>
                    <a:ext cx="152" cy="109"/>
                    <a:chOff x="3216" y="2784"/>
                    <a:chExt cx="192" cy="144"/>
                  </a:xfrm>
                </p:grpSpPr>
                <p:sp>
                  <p:nvSpPr>
                    <p:cNvPr id="228"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a:p>
                  </p:txBody>
                </p:sp>
                <p:sp>
                  <p:nvSpPr>
                    <p:cNvPr id="229"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a:p>
                  </p:txBody>
                </p:sp>
                <p:sp>
                  <p:nvSpPr>
                    <p:cNvPr id="230"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a:p>
                  </p:txBody>
                </p:sp>
                <p:sp>
                  <p:nvSpPr>
                    <p:cNvPr id="231"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a:p>
                  </p:txBody>
                </p:sp>
              </p:grpSp>
              <p:sp>
                <p:nvSpPr>
                  <p:cNvPr id="225"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a:p>
                </p:txBody>
              </p:sp>
              <p:sp>
                <p:nvSpPr>
                  <p:cNvPr id="226"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a:p>
                </p:txBody>
              </p:sp>
              <p:sp>
                <p:nvSpPr>
                  <p:cNvPr id="227"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a:p>
                </p:txBody>
              </p:sp>
            </p:grpSp>
          </p:grpSp>
        </p:grpSp>
        <p:grpSp>
          <p:nvGrpSpPr>
            <p:cNvPr id="108" name="Group 579"/>
            <p:cNvGrpSpPr/>
            <p:nvPr/>
          </p:nvGrpSpPr>
          <p:grpSpPr>
            <a:xfrm>
              <a:off x="5257800" y="4419600"/>
              <a:ext cx="990600" cy="990600"/>
              <a:chOff x="5257800" y="4419600"/>
              <a:chExt cx="990600" cy="990600"/>
            </a:xfrm>
          </p:grpSpPr>
          <p:sp>
            <p:nvSpPr>
              <p:cNvPr id="233" name="Rounded Rectangle 232"/>
              <p:cNvSpPr/>
              <p:nvPr/>
            </p:nvSpPr>
            <p:spPr bwMode="auto">
              <a:xfrm>
                <a:off x="5257800" y="4419600"/>
                <a:ext cx="990600" cy="990600"/>
              </a:xfrm>
              <a:prstGeom prst="roundRect">
                <a:avLst/>
              </a:prstGeom>
              <a:solidFill>
                <a:schemeClr val="accent4">
                  <a:lumMod val="40000"/>
                  <a:lumOff val="6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a:ln>
                    <a:noFill/>
                  </a:ln>
                  <a:solidFill>
                    <a:schemeClr val="tx1"/>
                  </a:solidFill>
                  <a:effectLst/>
                  <a:latin typeface="Times New Roman" charset="0"/>
                </a:endParaRPr>
              </a:p>
            </p:txBody>
          </p:sp>
          <p:grpSp>
            <p:nvGrpSpPr>
              <p:cNvPr id="111" name="Group 61"/>
              <p:cNvGrpSpPr/>
              <p:nvPr/>
            </p:nvGrpSpPr>
            <p:grpSpPr>
              <a:xfrm>
                <a:off x="5410201" y="4502656"/>
                <a:ext cx="609600" cy="450344"/>
                <a:chOff x="6324600" y="1828800"/>
                <a:chExt cx="917575" cy="677862"/>
              </a:xfrm>
            </p:grpSpPr>
            <p:grpSp>
              <p:nvGrpSpPr>
                <p:cNvPr id="115" name="Group 10"/>
                <p:cNvGrpSpPr>
                  <a:grpSpLocks/>
                </p:cNvGrpSpPr>
                <p:nvPr/>
              </p:nvGrpSpPr>
              <p:grpSpPr bwMode="auto">
                <a:xfrm>
                  <a:off x="6972300" y="1828800"/>
                  <a:ext cx="269875" cy="460375"/>
                  <a:chOff x="4120" y="2308"/>
                  <a:chExt cx="305" cy="415"/>
                </a:xfrm>
              </p:grpSpPr>
              <p:sp>
                <p:nvSpPr>
                  <p:cNvPr id="274" name="Freeform 11"/>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75" name="Rectangle 12"/>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76" name="Oval 13"/>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3" name="Group 14"/>
                  <p:cNvGrpSpPr>
                    <a:grpSpLocks/>
                  </p:cNvGrpSpPr>
                  <p:nvPr/>
                </p:nvGrpSpPr>
                <p:grpSpPr bwMode="auto">
                  <a:xfrm flipH="1">
                    <a:off x="4164" y="2500"/>
                    <a:ext cx="152" cy="109"/>
                    <a:chOff x="3216" y="2784"/>
                    <a:chExt cx="192" cy="144"/>
                  </a:xfrm>
                </p:grpSpPr>
                <p:sp>
                  <p:nvSpPr>
                    <p:cNvPr id="281" name="Line 15"/>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82" name="Line 16"/>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83" name="Line 17"/>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84" name="Line 18"/>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78" name="Freeform 19"/>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79" name="Oval 20"/>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80" name="Oval 21"/>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4" name="Group 22"/>
                <p:cNvGrpSpPr>
                  <a:grpSpLocks/>
                </p:cNvGrpSpPr>
                <p:nvPr/>
              </p:nvGrpSpPr>
              <p:grpSpPr bwMode="auto">
                <a:xfrm>
                  <a:off x="6756400" y="1901825"/>
                  <a:ext cx="269875" cy="460375"/>
                  <a:chOff x="4120" y="2308"/>
                  <a:chExt cx="305" cy="415"/>
                </a:xfrm>
              </p:grpSpPr>
              <p:sp>
                <p:nvSpPr>
                  <p:cNvPr id="263" name="Freeform 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64" name="Rectangle 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65" name="Oval 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25" name="Group 26"/>
                  <p:cNvGrpSpPr>
                    <a:grpSpLocks/>
                  </p:cNvGrpSpPr>
                  <p:nvPr/>
                </p:nvGrpSpPr>
                <p:grpSpPr bwMode="auto">
                  <a:xfrm flipH="1">
                    <a:off x="4164" y="2500"/>
                    <a:ext cx="152" cy="109"/>
                    <a:chOff x="3216" y="2784"/>
                    <a:chExt cx="192" cy="144"/>
                  </a:xfrm>
                </p:grpSpPr>
                <p:sp>
                  <p:nvSpPr>
                    <p:cNvPr id="270" name="Line 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71" name="Line 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72" name="Line 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73" name="Line 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67" name="Freeform 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68" name="Oval 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69" name="Oval 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28" name="Group 34"/>
                <p:cNvGrpSpPr>
                  <a:grpSpLocks/>
                </p:cNvGrpSpPr>
                <p:nvPr/>
              </p:nvGrpSpPr>
              <p:grpSpPr bwMode="auto">
                <a:xfrm>
                  <a:off x="6540500" y="1973262"/>
                  <a:ext cx="269875" cy="460375"/>
                  <a:chOff x="4120" y="2308"/>
                  <a:chExt cx="305" cy="415"/>
                </a:xfrm>
              </p:grpSpPr>
              <p:sp>
                <p:nvSpPr>
                  <p:cNvPr id="252" name="Freeform 35"/>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53" name="Rectangle 36"/>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54" name="Oval 37"/>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35" name="Group 38"/>
                  <p:cNvGrpSpPr>
                    <a:grpSpLocks/>
                  </p:cNvGrpSpPr>
                  <p:nvPr/>
                </p:nvGrpSpPr>
                <p:grpSpPr bwMode="auto">
                  <a:xfrm flipH="1">
                    <a:off x="4164" y="2500"/>
                    <a:ext cx="152" cy="109"/>
                    <a:chOff x="3216" y="2784"/>
                    <a:chExt cx="192" cy="144"/>
                  </a:xfrm>
                </p:grpSpPr>
                <p:sp>
                  <p:nvSpPr>
                    <p:cNvPr id="259" name="Line 39"/>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60" name="Line 40"/>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61" name="Line 41"/>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62" name="Line 42"/>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56" name="Freeform 43"/>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57" name="Oval 44"/>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58" name="Oval 45"/>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nvGrpSpPr>
                <p:cNvPr id="139" name="Group 618"/>
                <p:cNvGrpSpPr>
                  <a:grpSpLocks/>
                </p:cNvGrpSpPr>
                <p:nvPr/>
              </p:nvGrpSpPr>
              <p:grpSpPr bwMode="auto">
                <a:xfrm>
                  <a:off x="6324600" y="2046287"/>
                  <a:ext cx="269875" cy="460375"/>
                  <a:chOff x="4120" y="2308"/>
                  <a:chExt cx="305" cy="415"/>
                </a:xfrm>
              </p:grpSpPr>
              <p:sp>
                <p:nvSpPr>
                  <p:cNvPr id="241" name="Freeform 619"/>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sz="1050"/>
                  </a:p>
                </p:txBody>
              </p:sp>
              <p:sp>
                <p:nvSpPr>
                  <p:cNvPr id="242" name="Rectangle 620"/>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sz="1050"/>
                  </a:p>
                </p:txBody>
              </p:sp>
              <p:sp>
                <p:nvSpPr>
                  <p:cNvPr id="243" name="Oval 621"/>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sz="1050"/>
                  </a:p>
                </p:txBody>
              </p:sp>
              <p:grpSp>
                <p:nvGrpSpPr>
                  <p:cNvPr id="140" name="Group 622"/>
                  <p:cNvGrpSpPr>
                    <a:grpSpLocks/>
                  </p:cNvGrpSpPr>
                  <p:nvPr/>
                </p:nvGrpSpPr>
                <p:grpSpPr bwMode="auto">
                  <a:xfrm flipH="1">
                    <a:off x="4164" y="2500"/>
                    <a:ext cx="152" cy="109"/>
                    <a:chOff x="3216" y="2784"/>
                    <a:chExt cx="192" cy="144"/>
                  </a:xfrm>
                </p:grpSpPr>
                <p:sp>
                  <p:nvSpPr>
                    <p:cNvPr id="248" name="Line 623"/>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sz="1050"/>
                    </a:p>
                  </p:txBody>
                </p:sp>
                <p:sp>
                  <p:nvSpPr>
                    <p:cNvPr id="249" name="Line 624"/>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sz="1050"/>
                    </a:p>
                  </p:txBody>
                </p:sp>
                <p:sp>
                  <p:nvSpPr>
                    <p:cNvPr id="250" name="Line 625"/>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sz="1050"/>
                    </a:p>
                  </p:txBody>
                </p:sp>
                <p:sp>
                  <p:nvSpPr>
                    <p:cNvPr id="251" name="Line 626"/>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sz="1050"/>
                    </a:p>
                  </p:txBody>
                </p:sp>
              </p:grpSp>
              <p:sp>
                <p:nvSpPr>
                  <p:cNvPr id="245" name="Freeform 627"/>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sz="1050"/>
                  </a:p>
                </p:txBody>
              </p:sp>
              <p:sp>
                <p:nvSpPr>
                  <p:cNvPr id="246" name="Oval 628"/>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sz="1050"/>
                  </a:p>
                </p:txBody>
              </p:sp>
              <p:sp>
                <p:nvSpPr>
                  <p:cNvPr id="247" name="Oval 629"/>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sz="1050"/>
                  </a:p>
                </p:txBody>
              </p:sp>
            </p:grpSp>
          </p:grpSp>
          <p:graphicFrame>
            <p:nvGraphicFramePr>
              <p:cNvPr id="235" name="Object 15">
                <a:hlinkClick r:id="" action="ppaction://ole?verb=0"/>
              </p:cNvPr>
              <p:cNvGraphicFramePr>
                <a:graphicFrameLocks/>
              </p:cNvGraphicFramePr>
              <p:nvPr/>
            </p:nvGraphicFramePr>
            <p:xfrm>
              <a:off x="5341951" y="4939236"/>
              <a:ext cx="798445" cy="429931"/>
            </p:xfrm>
            <a:graphic>
              <a:graphicData uri="http://schemas.openxmlformats.org/presentationml/2006/ole">
                <mc:AlternateContent xmlns:mc="http://schemas.openxmlformats.org/markup-compatibility/2006">
                  <mc:Choice xmlns:v="urn:schemas-microsoft-com:vml" Requires="v">
                    <p:oleObj spid="_x0000_s1060" name="Clip" r:id="rId6" imgW="5757415" imgH="3221332" progId="">
                      <p:embed/>
                    </p:oleObj>
                  </mc:Choice>
                  <mc:Fallback>
                    <p:oleObj name="Clip" r:id="rId6" imgW="5757415" imgH="3221332" progId="">
                      <p:embed/>
                      <p:pic>
                        <p:nvPicPr>
                          <p:cNvPr id="0" name="Picture 31"/>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41951" y="4939236"/>
                            <a:ext cx="798445" cy="429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blurRad="63500" dist="38097" dir="2700000" algn="ctr" rotWithShape="0">
                                    <a:schemeClr val="bg2">
                                      <a:alpha val="74997"/>
                                    </a:schemeClr>
                                  </a:outerShdw>
                                </a:effectLst>
                              </a14:hiddenEffects>
                            </a:ext>
                          </a:extLst>
                        </p:spPr>
                      </p:pic>
                    </p:oleObj>
                  </mc:Fallback>
                </mc:AlternateContent>
              </a:graphicData>
            </a:graphic>
          </p:graphicFrame>
          <p:sp>
            <p:nvSpPr>
              <p:cNvPr id="236" name="Text Box 16"/>
              <p:cNvSpPr txBox="1">
                <a:spLocks noChangeArrowheads="1"/>
              </p:cNvSpPr>
              <p:nvPr/>
            </p:nvSpPr>
            <p:spPr bwMode="auto">
              <a:xfrm>
                <a:off x="5428250" y="5001446"/>
                <a:ext cx="637242" cy="253916"/>
              </a:xfrm>
              <a:prstGeom prst="rect">
                <a:avLst/>
              </a:prstGeom>
              <a:noFill/>
              <a:ln w="9525">
                <a:noFill/>
                <a:miter lim="800000"/>
                <a:headEnd/>
                <a:tailEnd/>
              </a:ln>
              <a:effectLst/>
            </p:spPr>
            <p:txBody>
              <a:bodyPr wrap="square">
                <a:spAutoFit/>
              </a:bodyPr>
              <a:lstStyle/>
              <a:p>
                <a:pPr eaLnBrk="0" hangingPunct="0">
                  <a:lnSpc>
                    <a:spcPct val="100000"/>
                  </a:lnSpc>
                  <a:spcBef>
                    <a:spcPct val="0"/>
                  </a:spcBef>
                  <a:buFontTx/>
                  <a:buNone/>
                </a:pPr>
                <a:r>
                  <a:rPr lang="en-US" sz="1050" dirty="0" smtClean="0">
                    <a:latin typeface="Arial" pitchFamily="34" charset="0"/>
                    <a:ea typeface="ＭＳ Ｐゴシック" pitchFamily="34" charset="-128"/>
                    <a:cs typeface="Arial" pitchFamily="34" charset="0"/>
                  </a:rPr>
                  <a:t>Internet</a:t>
                </a:r>
                <a:endParaRPr lang="en-US" sz="1050" dirty="0">
                  <a:latin typeface="Arial" pitchFamily="34" charset="0"/>
                  <a:ea typeface="ＭＳ Ｐゴシック" pitchFamily="34" charset="-128"/>
                  <a:cs typeface="Arial" pitchFamily="34" charset="0"/>
                </a:endParaRPr>
              </a:p>
            </p:txBody>
          </p:sp>
        </p:grpSp>
        <p:cxnSp>
          <p:nvCxnSpPr>
            <p:cNvPr id="285" name="Straight Connector 284"/>
            <p:cNvCxnSpPr>
              <a:stCxn id="181" idx="3"/>
              <a:endCxn id="214" idx="1"/>
            </p:cNvCxnSpPr>
            <p:nvPr/>
          </p:nvCxnSpPr>
          <p:spPr bwMode="auto">
            <a:xfrm>
              <a:off x="3124200" y="4914900"/>
              <a:ext cx="762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86" name="Oval 285"/>
            <p:cNvSpPr/>
            <p:nvPr/>
          </p:nvSpPr>
          <p:spPr bwMode="auto">
            <a:xfrm>
              <a:off x="3429000" y="4849494"/>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87" name="TextBox 286"/>
            <p:cNvSpPr txBox="1"/>
            <p:nvPr/>
          </p:nvSpPr>
          <p:spPr>
            <a:xfrm>
              <a:off x="3276600" y="4544694"/>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cxnSp>
          <p:nvCxnSpPr>
            <p:cNvPr id="288" name="Straight Connector 287"/>
            <p:cNvCxnSpPr>
              <a:stCxn id="214" idx="3"/>
              <a:endCxn id="233" idx="1"/>
            </p:cNvCxnSpPr>
            <p:nvPr/>
          </p:nvCxnSpPr>
          <p:spPr bwMode="auto">
            <a:xfrm>
              <a:off x="4876800" y="4914900"/>
              <a:ext cx="381000" cy="0"/>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89" name="Straight Connector 288"/>
            <p:cNvCxnSpPr>
              <a:stCxn id="6" idx="2"/>
              <a:endCxn id="214" idx="0"/>
            </p:cNvCxnSpPr>
            <p:nvPr/>
          </p:nvCxnSpPr>
          <p:spPr bwMode="auto">
            <a:xfrm>
              <a:off x="4381500" y="2724150"/>
              <a:ext cx="0" cy="1695450"/>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92" name="Oval 291"/>
            <p:cNvSpPr/>
            <p:nvPr/>
          </p:nvSpPr>
          <p:spPr bwMode="auto">
            <a:xfrm>
              <a:off x="4314611" y="383897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93" name="TextBox 292"/>
            <p:cNvSpPr txBox="1"/>
            <p:nvPr/>
          </p:nvSpPr>
          <p:spPr>
            <a:xfrm>
              <a:off x="3886200" y="37338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R5</a:t>
              </a:r>
              <a:endParaRPr lang="en-US" sz="1800" b="1" dirty="0">
                <a:latin typeface="Arial" pitchFamily="34" charset="0"/>
                <a:cs typeface="Arial" pitchFamily="34" charset="0"/>
              </a:endParaRPr>
            </a:p>
          </p:txBody>
        </p:sp>
      </p:grpSp>
      <p:grpSp>
        <p:nvGrpSpPr>
          <p:cNvPr id="141" name="Group 294"/>
          <p:cNvGrpSpPr/>
          <p:nvPr/>
        </p:nvGrpSpPr>
        <p:grpSpPr>
          <a:xfrm>
            <a:off x="381000" y="1733550"/>
            <a:ext cx="990600" cy="990600"/>
            <a:chOff x="381000" y="1962150"/>
            <a:chExt cx="990600" cy="990600"/>
          </a:xfrm>
        </p:grpSpPr>
        <p:sp>
          <p:nvSpPr>
            <p:cNvPr id="7" name="AutoShape 153"/>
            <p:cNvSpPr>
              <a:spLocks noChangeArrowheads="1"/>
            </p:cNvSpPr>
            <p:nvPr/>
          </p:nvSpPr>
          <p:spPr bwMode="auto">
            <a:xfrm>
              <a:off x="381000" y="1962150"/>
              <a:ext cx="990600" cy="990600"/>
            </a:xfrm>
            <a:prstGeom prst="flowChartAlternateProcess">
              <a:avLst/>
            </a:prstGeom>
            <a:solidFill>
              <a:srgbClr val="6DC0FF"/>
            </a:solidFill>
            <a:ln w="9525">
              <a:noFill/>
              <a:miter lim="800000"/>
              <a:headEnd/>
              <a:tailEnd/>
            </a:ln>
            <a:effectLst/>
          </p:spPr>
          <p:txBody>
            <a:bodyPr wrap="none" lIns="0" tIns="0" rIns="0" bIns="0" anchor="t" anchorCtr="1"/>
            <a:lstStyle/>
            <a:p>
              <a:r>
                <a:rPr lang="en-US" sz="1600" b="1" dirty="0" smtClean="0">
                  <a:latin typeface="Arial" pitchFamily="34" charset="0"/>
                  <a:cs typeface="Arial" pitchFamily="34" charset="0"/>
                </a:rPr>
                <a:t>Terminal</a:t>
              </a:r>
              <a:endParaRPr lang="en-US" sz="1600" b="1" dirty="0">
                <a:latin typeface="Arial" pitchFamily="34" charset="0"/>
                <a:cs typeface="Arial" pitchFamily="34" charset="0"/>
              </a:endParaRPr>
            </a:p>
          </p:txBody>
        </p:sp>
        <p:pic>
          <p:nvPicPr>
            <p:cNvPr id="294" name="Picture 293" descr="MC900439836.PNG"/>
            <p:cNvPicPr>
              <a:picLocks noChangeAspect="1"/>
            </p:cNvPicPr>
            <p:nvPr/>
          </p:nvPicPr>
          <p:blipFill>
            <a:blip r:embed="rId7"/>
            <a:stretch>
              <a:fillRect/>
            </a:stretch>
          </p:blipFill>
          <p:spPr>
            <a:xfrm>
              <a:off x="609600" y="2286000"/>
              <a:ext cx="533400" cy="533400"/>
            </a:xfrm>
            <a:prstGeom prst="rect">
              <a:avLst/>
            </a:prstGeom>
          </p:spPr>
        </p:pic>
      </p:grpSp>
      <p:grpSp>
        <p:nvGrpSpPr>
          <p:cNvPr id="142" name="Group 578"/>
          <p:cNvGrpSpPr/>
          <p:nvPr/>
        </p:nvGrpSpPr>
        <p:grpSpPr>
          <a:xfrm>
            <a:off x="304800" y="2362200"/>
            <a:ext cx="8353424" cy="4177844"/>
            <a:chOff x="304800" y="2362200"/>
            <a:chExt cx="8353424" cy="4177844"/>
          </a:xfrm>
        </p:grpSpPr>
        <p:cxnSp>
          <p:nvCxnSpPr>
            <p:cNvPr id="330" name="Straight Connector 329"/>
            <p:cNvCxnSpPr>
              <a:stCxn id="309" idx="0"/>
              <a:endCxn id="401" idx="0"/>
            </p:cNvCxnSpPr>
            <p:nvPr/>
          </p:nvCxnSpPr>
          <p:spPr bwMode="auto">
            <a:xfrm flipV="1">
              <a:off x="3556193" y="2362200"/>
              <a:ext cx="3554219" cy="484496"/>
            </a:xfrm>
            <a:prstGeom prst="line">
              <a:avLst/>
            </a:prstGeom>
            <a:solidFill>
              <a:schemeClr val="accent1"/>
            </a:solidFill>
            <a:ln w="12700" cap="flat" cmpd="sng" algn="ctr">
              <a:solidFill>
                <a:schemeClr val="tx1"/>
              </a:solidFill>
              <a:prstDash val="dash"/>
              <a:round/>
              <a:headEnd type="none" w="sm" len="sm"/>
              <a:tailEnd type="none" w="sm" len="sm"/>
            </a:ln>
            <a:effectLst/>
          </p:spPr>
        </p:cxnSp>
        <p:cxnSp>
          <p:nvCxnSpPr>
            <p:cNvPr id="331" name="Straight Connector 330"/>
            <p:cNvCxnSpPr>
              <a:stCxn id="309" idx="3"/>
              <a:endCxn id="401" idx="3"/>
            </p:cNvCxnSpPr>
            <p:nvPr/>
          </p:nvCxnSpPr>
          <p:spPr bwMode="auto">
            <a:xfrm>
              <a:off x="3502311" y="2976778"/>
              <a:ext cx="2513633" cy="2027702"/>
            </a:xfrm>
            <a:prstGeom prst="line">
              <a:avLst/>
            </a:prstGeom>
            <a:solidFill>
              <a:schemeClr val="accent1"/>
            </a:solidFill>
            <a:ln w="12700" cap="flat" cmpd="sng" algn="ctr">
              <a:solidFill>
                <a:schemeClr val="tx1"/>
              </a:solidFill>
              <a:prstDash val="dash"/>
              <a:round/>
              <a:headEnd type="none" w="sm" len="sm"/>
              <a:tailEnd type="none" w="sm" len="sm"/>
            </a:ln>
            <a:effectLst/>
          </p:spPr>
        </p:cxnSp>
        <p:grpSp>
          <p:nvGrpSpPr>
            <p:cNvPr id="146" name="Group 367"/>
            <p:cNvGrpSpPr/>
            <p:nvPr/>
          </p:nvGrpSpPr>
          <p:grpSpPr>
            <a:xfrm>
              <a:off x="5562600" y="2362200"/>
              <a:ext cx="3095624" cy="3095624"/>
              <a:chOff x="5715000" y="1628775"/>
              <a:chExt cx="3095624" cy="3095624"/>
            </a:xfrm>
          </p:grpSpPr>
          <p:sp>
            <p:nvSpPr>
              <p:cNvPr id="369" name="Oval 368"/>
              <p:cNvSpPr/>
              <p:nvPr/>
            </p:nvSpPr>
            <p:spPr bwMode="auto">
              <a:xfrm>
                <a:off x="5791200" y="1651994"/>
                <a:ext cx="2971800" cy="3030071"/>
              </a:xfrm>
              <a:prstGeom prst="ellipse">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370" name="Rectangle 369"/>
              <p:cNvSpPr/>
              <p:nvPr/>
            </p:nvSpPr>
            <p:spPr bwMode="auto">
              <a:xfrm>
                <a:off x="7642324"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1" name="Rectangle 370"/>
              <p:cNvSpPr/>
              <p:nvPr/>
            </p:nvSpPr>
            <p:spPr bwMode="auto">
              <a:xfrm>
                <a:off x="8207870" y="2045494"/>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2" name="Rectangle 371"/>
              <p:cNvSpPr/>
              <p:nvPr/>
            </p:nvSpPr>
            <p:spPr bwMode="auto">
              <a:xfrm>
                <a:off x="6332637" y="2045494"/>
                <a:ext cx="595312" cy="2321718"/>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3" name="Rectangle 372"/>
              <p:cNvSpPr/>
              <p:nvPr/>
            </p:nvSpPr>
            <p:spPr bwMode="auto">
              <a:xfrm>
                <a:off x="6295430" y="2060376"/>
                <a:ext cx="59531" cy="2262187"/>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sp>
            <p:nvSpPr>
              <p:cNvPr id="374" name="Oval 26"/>
              <p:cNvSpPr>
                <a:spLocks noChangeArrowheads="1"/>
              </p:cNvSpPr>
              <p:nvPr/>
            </p:nvSpPr>
            <p:spPr bwMode="auto">
              <a:xfrm>
                <a:off x="7166074" y="2402681"/>
                <a:ext cx="230684" cy="1637109"/>
              </a:xfrm>
              <a:prstGeom prst="ellipse">
                <a:avLst/>
              </a:prstGeom>
              <a:noFill/>
              <a:ln w="9525">
                <a:solidFill>
                  <a:schemeClr val="tx1"/>
                </a:solidFill>
                <a:round/>
                <a:headEnd/>
                <a:tailEnd/>
              </a:ln>
              <a:effectLst/>
            </p:spPr>
            <p:txBody>
              <a:bodyPr wrap="none" anchor="ctr"/>
              <a:lstStyle/>
              <a:p>
                <a:endParaRPr lang="en-US" sz="1000"/>
              </a:p>
            </p:txBody>
          </p:sp>
          <p:sp>
            <p:nvSpPr>
              <p:cNvPr id="375" name="Text Box 27"/>
              <p:cNvSpPr txBox="1">
                <a:spLocks noChangeArrowheads="1"/>
              </p:cNvSpPr>
              <p:nvPr/>
            </p:nvSpPr>
            <p:spPr bwMode="auto">
              <a:xfrm>
                <a:off x="7106543" y="2164556"/>
                <a:ext cx="380232" cy="276999"/>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b="1" dirty="0">
                    <a:latin typeface="Arial" pitchFamily="34" charset="0"/>
                    <a:cs typeface="Arial" pitchFamily="34" charset="0"/>
                  </a:rPr>
                  <a:t>R3</a:t>
                </a:r>
              </a:p>
            </p:txBody>
          </p:sp>
          <p:sp>
            <p:nvSpPr>
              <p:cNvPr id="376" name="Rectangle 375"/>
              <p:cNvSpPr/>
              <p:nvPr/>
            </p:nvSpPr>
            <p:spPr bwMode="auto">
              <a:xfrm>
                <a:off x="6034980" y="24026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7" name="Rectangle 376"/>
              <p:cNvSpPr/>
              <p:nvPr/>
            </p:nvSpPr>
            <p:spPr bwMode="auto">
              <a:xfrm>
                <a:off x="6034980" y="26408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8" name="Rectangle 377"/>
              <p:cNvSpPr/>
              <p:nvPr/>
            </p:nvSpPr>
            <p:spPr bwMode="auto">
              <a:xfrm>
                <a:off x="6034980" y="28789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79" name="Rectangle 378"/>
              <p:cNvSpPr/>
              <p:nvPr/>
            </p:nvSpPr>
            <p:spPr bwMode="auto">
              <a:xfrm>
                <a:off x="6034980" y="311705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0" name="Rectangle 379"/>
              <p:cNvSpPr/>
              <p:nvPr/>
            </p:nvSpPr>
            <p:spPr bwMode="auto">
              <a:xfrm>
                <a:off x="6034980" y="335518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1" name="Rectangle 380"/>
              <p:cNvSpPr/>
              <p:nvPr/>
            </p:nvSpPr>
            <p:spPr bwMode="auto">
              <a:xfrm>
                <a:off x="6034980" y="3593306"/>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2" name="Rectangle 381"/>
              <p:cNvSpPr/>
              <p:nvPr/>
            </p:nvSpPr>
            <p:spPr bwMode="auto">
              <a:xfrm>
                <a:off x="6034980" y="3831431"/>
                <a:ext cx="833437" cy="178594"/>
              </a:xfrm>
              <a:prstGeom prst="rect">
                <a:avLst/>
              </a:prstGeom>
              <a:solidFill>
                <a:srgbClr val="A7E8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3" name="Rectangle 382"/>
              <p:cNvSpPr/>
              <p:nvPr/>
            </p:nvSpPr>
            <p:spPr bwMode="auto">
              <a:xfrm>
                <a:off x="7701855" y="24026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Authentication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4" name="Rectangle 383"/>
              <p:cNvSpPr/>
              <p:nvPr/>
            </p:nvSpPr>
            <p:spPr bwMode="auto">
              <a:xfrm>
                <a:off x="7701855" y="26408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Authorization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5" name="Rectangle 384"/>
              <p:cNvSpPr/>
              <p:nvPr/>
            </p:nvSpPr>
            <p:spPr bwMode="auto">
              <a:xfrm>
                <a:off x="7701855" y="28789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sz="1000" dirty="0" smtClean="0">
                    <a:latin typeface="Arial" pitchFamily="34" charset="0"/>
                    <a:cs typeface="Arial" pitchFamily="34" charset="0"/>
                  </a:rPr>
                  <a:t>Accounting</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6" name="Rectangle 385"/>
              <p:cNvSpPr/>
              <p:nvPr/>
            </p:nvSpPr>
            <p:spPr bwMode="auto">
              <a:xfrm>
                <a:off x="7701855" y="311705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Location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7" name="Rectangle 386"/>
              <p:cNvSpPr/>
              <p:nvPr/>
            </p:nvSpPr>
            <p:spPr bwMode="auto">
              <a:xfrm>
                <a:off x="7701855" y="335518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smtClean="0">
                    <a:ln>
                      <a:noFill/>
                    </a:ln>
                    <a:solidFill>
                      <a:schemeClr val="tx1"/>
                    </a:solidFill>
                    <a:effectLst/>
                    <a:latin typeface="Arial" pitchFamily="34" charset="0"/>
                    <a:cs typeface="Arial" pitchFamily="34" charset="0"/>
                  </a:rPr>
                  <a:t>CoA</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8" name="Rectangle 387"/>
              <p:cNvSpPr/>
              <p:nvPr/>
            </p:nvSpPr>
            <p:spPr bwMode="auto">
              <a:xfrm>
                <a:off x="7701855" y="3593306"/>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Mobility</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389" name="Rectangle 388"/>
              <p:cNvSpPr/>
              <p:nvPr/>
            </p:nvSpPr>
            <p:spPr bwMode="auto">
              <a:xfrm>
                <a:off x="7701855" y="3831431"/>
                <a:ext cx="833437" cy="178594"/>
              </a:xfrm>
              <a:prstGeom prst="rect">
                <a:avLst/>
              </a:prstGeom>
              <a:solidFill>
                <a:srgbClr val="8BB2FF"/>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Encapsulation</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cxnSp>
            <p:nvCxnSpPr>
              <p:cNvPr id="390" name="Straight Arrow Connector 389"/>
              <p:cNvCxnSpPr>
                <a:stCxn id="376" idx="3"/>
                <a:endCxn id="383" idx="1"/>
              </p:cNvCxnSpPr>
              <p:nvPr/>
            </p:nvCxnSpPr>
            <p:spPr bwMode="auto">
              <a:xfrm>
                <a:off x="6868418" y="24919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1" name="Straight Arrow Connector 390"/>
              <p:cNvCxnSpPr>
                <a:stCxn id="377" idx="3"/>
                <a:endCxn id="384" idx="1"/>
              </p:cNvCxnSpPr>
              <p:nvPr/>
            </p:nvCxnSpPr>
            <p:spPr bwMode="auto">
              <a:xfrm>
                <a:off x="6868418" y="273010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2" name="Straight Arrow Connector 391"/>
              <p:cNvCxnSpPr>
                <a:stCxn id="378" idx="3"/>
                <a:endCxn id="385" idx="1"/>
              </p:cNvCxnSpPr>
              <p:nvPr/>
            </p:nvCxnSpPr>
            <p:spPr bwMode="auto">
              <a:xfrm>
                <a:off x="6868418" y="296822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3" name="Straight Arrow Connector 392"/>
              <p:cNvCxnSpPr>
                <a:stCxn id="379" idx="3"/>
                <a:endCxn id="386" idx="1"/>
              </p:cNvCxnSpPr>
              <p:nvPr/>
            </p:nvCxnSpPr>
            <p:spPr bwMode="auto">
              <a:xfrm>
                <a:off x="6868418" y="3206353"/>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4" name="Straight Arrow Connector 393"/>
              <p:cNvCxnSpPr>
                <a:stCxn id="380" idx="3"/>
                <a:endCxn id="387" idx="1"/>
              </p:cNvCxnSpPr>
              <p:nvPr/>
            </p:nvCxnSpPr>
            <p:spPr bwMode="auto">
              <a:xfrm>
                <a:off x="6868418" y="3444478"/>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5" name="Straight Arrow Connector 394"/>
              <p:cNvCxnSpPr>
                <a:stCxn id="381" idx="3"/>
                <a:endCxn id="388" idx="1"/>
              </p:cNvCxnSpPr>
              <p:nvPr/>
            </p:nvCxnSpPr>
            <p:spPr bwMode="auto">
              <a:xfrm>
                <a:off x="6868418" y="3682602"/>
                <a:ext cx="833437" cy="0"/>
              </a:xfrm>
              <a:prstGeom prst="straightConnector1">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96" name="Straight Arrow Connector 395"/>
              <p:cNvCxnSpPr>
                <a:stCxn id="382" idx="3"/>
                <a:endCxn id="389" idx="1"/>
              </p:cNvCxnSpPr>
              <p:nvPr/>
            </p:nvCxnSpPr>
            <p:spPr bwMode="auto">
              <a:xfrm>
                <a:off x="6868418" y="3920727"/>
                <a:ext cx="833437" cy="0"/>
              </a:xfrm>
              <a:prstGeom prst="straightConnector1">
                <a:avLst/>
              </a:prstGeom>
              <a:solidFill>
                <a:schemeClr val="accent1"/>
              </a:solidFill>
              <a:ln w="38100" cap="flat" cmpd="sng" algn="ctr">
                <a:solidFill>
                  <a:schemeClr val="tx1"/>
                </a:solidFill>
                <a:prstDash val="solid"/>
                <a:round/>
                <a:headEnd type="none" w="med" len="med"/>
                <a:tailEnd type="none" w="med" len="med"/>
              </a:ln>
              <a:effectLst/>
            </p:spPr>
          </p:cxnSp>
          <p:sp>
            <p:nvSpPr>
              <p:cNvPr id="397" name="TextBox 396"/>
              <p:cNvSpPr txBox="1"/>
              <p:nvPr/>
            </p:nvSpPr>
            <p:spPr>
              <a:xfrm>
                <a:off x="6890742" y="3719809"/>
                <a:ext cx="797013" cy="261610"/>
              </a:xfrm>
              <a:prstGeom prst="rect">
                <a:avLst/>
              </a:prstGeom>
              <a:noFill/>
            </p:spPr>
            <p:txBody>
              <a:bodyPr wrap="none" rtlCol="0">
                <a:spAutoFit/>
              </a:bodyPr>
              <a:lstStyle/>
              <a:p>
                <a:r>
                  <a:rPr lang="en-US" sz="1050" b="1" dirty="0" err="1" smtClean="0">
                    <a:latin typeface="Arial" pitchFamily="34" charset="0"/>
                    <a:cs typeface="Arial" pitchFamily="34" charset="0"/>
                  </a:rPr>
                  <a:t>DataPath</a:t>
                </a:r>
                <a:endParaRPr lang="en-US" sz="1050" b="1" dirty="0">
                  <a:latin typeface="Arial" pitchFamily="34" charset="0"/>
                  <a:cs typeface="Arial" pitchFamily="34" charset="0"/>
                </a:endParaRPr>
              </a:p>
            </p:txBody>
          </p:sp>
          <p:sp>
            <p:nvSpPr>
              <p:cNvPr id="398" name="Text Box 27"/>
              <p:cNvSpPr txBox="1">
                <a:spLocks noChangeArrowheads="1"/>
              </p:cNvSpPr>
              <p:nvPr/>
            </p:nvSpPr>
            <p:spPr bwMode="auto">
              <a:xfrm>
                <a:off x="6172200" y="2045494"/>
                <a:ext cx="811441"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Access</a:t>
                </a:r>
                <a:endParaRPr lang="en-US" sz="1400" b="1" dirty="0">
                  <a:latin typeface="Arial" pitchFamily="34" charset="0"/>
                  <a:cs typeface="Arial" pitchFamily="34" charset="0"/>
                </a:endParaRPr>
              </a:p>
            </p:txBody>
          </p:sp>
          <p:sp>
            <p:nvSpPr>
              <p:cNvPr id="399" name="Text Box 27"/>
              <p:cNvSpPr txBox="1">
                <a:spLocks noChangeArrowheads="1"/>
              </p:cNvSpPr>
              <p:nvPr/>
            </p:nvSpPr>
            <p:spPr bwMode="auto">
              <a:xfrm>
                <a:off x="7642324" y="2045494"/>
                <a:ext cx="593432" cy="307777"/>
              </a:xfrm>
              <a:prstGeom prst="rect">
                <a:avLst/>
              </a:prstGeom>
              <a:noFill/>
              <a:ln w="9525">
                <a:noFill/>
                <a:miter lim="800000"/>
                <a:headEnd/>
                <a:tailEnd/>
              </a:ln>
              <a:effectLst/>
            </p:spPr>
            <p:txBody>
              <a:bodyPr wrap="none">
                <a:spAutoFit/>
              </a:bodyPr>
              <a:lstStyle/>
              <a:p>
                <a:pPr eaLnBrk="0" hangingPunct="0">
                  <a:lnSpc>
                    <a:spcPct val="100000"/>
                  </a:lnSpc>
                  <a:spcBef>
                    <a:spcPct val="0"/>
                  </a:spcBef>
                  <a:buFontTx/>
                  <a:buNone/>
                </a:pPr>
                <a:r>
                  <a:rPr lang="en-US" sz="1400" b="1" dirty="0" smtClean="0">
                    <a:latin typeface="Arial" pitchFamily="34" charset="0"/>
                    <a:cs typeface="Arial" pitchFamily="34" charset="0"/>
                  </a:rPr>
                  <a:t>Core</a:t>
                </a:r>
                <a:endParaRPr lang="en-US" sz="1400" b="1" dirty="0">
                  <a:latin typeface="Arial" pitchFamily="34" charset="0"/>
                  <a:cs typeface="Arial" pitchFamily="34" charset="0"/>
                </a:endParaRPr>
              </a:p>
            </p:txBody>
          </p:sp>
          <p:sp>
            <p:nvSpPr>
              <p:cNvPr id="400" name="Rectangle 399"/>
              <p:cNvSpPr/>
              <p:nvPr/>
            </p:nvSpPr>
            <p:spPr bwMode="auto">
              <a:xfrm>
                <a:off x="6927949" y="4069555"/>
                <a:ext cx="714375" cy="238125"/>
              </a:xfrm>
              <a:prstGeom prst="rect">
                <a:avLst/>
              </a:prstGeom>
              <a:solidFill>
                <a:schemeClr val="bg2"/>
              </a:solidFill>
              <a:ln w="12700" cap="flat" cmpd="sng" algn="ctr">
                <a:solidFill>
                  <a:schemeClr val="tx1"/>
                </a:solidFill>
                <a:prstDash val="solid"/>
                <a:round/>
                <a:headEnd type="none" w="sm" len="sm"/>
                <a:tailEnd type="none" w="sm" len="sm"/>
              </a:ln>
              <a:effectLst/>
            </p:spPr>
            <p:txBody>
              <a:bodyPr vert="horz" wrap="non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smtClean="0">
                    <a:ln>
                      <a:noFill/>
                    </a:ln>
                    <a:solidFill>
                      <a:schemeClr val="tx1"/>
                    </a:solidFill>
                    <a:effectLst/>
                    <a:latin typeface="Arial" pitchFamily="34" charset="0"/>
                    <a:cs typeface="Arial" pitchFamily="34" charset="0"/>
                  </a:rPr>
                  <a:t>Transport</a:t>
                </a:r>
                <a:endParaRPr kumimoji="0" lang="en-US" sz="1000" b="0" i="0" u="none" strike="noStrike" cap="none" normalizeH="0" baseline="0" dirty="0">
                  <a:ln>
                    <a:noFill/>
                  </a:ln>
                  <a:solidFill>
                    <a:schemeClr val="tx1"/>
                  </a:solidFill>
                  <a:effectLst/>
                  <a:latin typeface="Arial" pitchFamily="34" charset="0"/>
                  <a:cs typeface="Arial" pitchFamily="34" charset="0"/>
                </a:endParaRPr>
              </a:p>
            </p:txBody>
          </p:sp>
          <p:sp>
            <p:nvSpPr>
              <p:cNvPr id="401" name="Donut 400"/>
              <p:cNvSpPr/>
              <p:nvPr/>
            </p:nvSpPr>
            <p:spPr bwMode="auto">
              <a:xfrm>
                <a:off x="5715000" y="1628775"/>
                <a:ext cx="3095624" cy="3095624"/>
              </a:xfrm>
              <a:prstGeom prst="donut">
                <a:avLst>
                  <a:gd name="adj" fmla="val 3120"/>
                </a:avLst>
              </a:prstGeom>
              <a:solidFill>
                <a:schemeClr val="tx1">
                  <a:lumMod val="65000"/>
                  <a:lumOff val="3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a:ln>
                    <a:noFill/>
                  </a:ln>
                  <a:solidFill>
                    <a:schemeClr val="tx1"/>
                  </a:solidFill>
                  <a:effectLst/>
                  <a:latin typeface="Times New Roman" charset="0"/>
                </a:endParaRPr>
              </a:p>
            </p:txBody>
          </p:sp>
        </p:grpSp>
        <p:sp>
          <p:nvSpPr>
            <p:cNvPr id="578" name="TextBox 577"/>
            <p:cNvSpPr txBox="1"/>
            <p:nvPr/>
          </p:nvSpPr>
          <p:spPr>
            <a:xfrm>
              <a:off x="304800" y="5616714"/>
              <a:ext cx="7823295" cy="923330"/>
            </a:xfrm>
            <a:prstGeom prst="rect">
              <a:avLst/>
            </a:prstGeom>
            <a:noFill/>
          </p:spPr>
          <p:txBody>
            <a:bodyPr wrap="none" rtlCol="0">
              <a:spAutoFit/>
            </a:bodyPr>
            <a:lstStyle/>
            <a:p>
              <a:pPr marL="179388" indent="-179388">
                <a:buFont typeface="Arial" pitchFamily="34" charset="0"/>
                <a:buChar char="•"/>
              </a:pPr>
              <a:r>
                <a:rPr lang="en-US" sz="1800" dirty="0" smtClean="0">
                  <a:latin typeface="Arial" pitchFamily="34" charset="0"/>
                  <a:cs typeface="Arial" pitchFamily="34" charset="0"/>
                </a:rPr>
                <a:t>Reference Points represent a bundle of functions between peer entities</a:t>
              </a:r>
            </a:p>
            <a:p>
              <a:pPr marL="630238" lvl="1" indent="-173038">
                <a:buFontTx/>
                <a:buChar char="-"/>
              </a:pPr>
              <a:r>
                <a:rPr lang="en-US" sz="1800" dirty="0" smtClean="0">
                  <a:latin typeface="Arial" pitchFamily="34" charset="0"/>
                  <a:cs typeface="Arial" pitchFamily="34" charset="0"/>
                </a:rPr>
                <a:t>Similar to real network interfaces</a:t>
              </a:r>
            </a:p>
            <a:p>
              <a:pPr marL="173038" indent="-173038">
                <a:buFont typeface="Arial" pitchFamily="34" charset="0"/>
                <a:buChar char="•"/>
              </a:pPr>
              <a:r>
                <a:rPr lang="en-US" sz="1800" dirty="0" smtClean="0">
                  <a:latin typeface="Arial" pitchFamily="34" charset="0"/>
                  <a:cs typeface="Arial" pitchFamily="34" charset="0"/>
                </a:rPr>
                <a:t>Functions are extensible but based on IEEE 802 specific attributes</a:t>
              </a:r>
            </a:p>
          </p:txBody>
        </p:sp>
      </p:grpSp>
      <p:grpSp>
        <p:nvGrpSpPr>
          <p:cNvPr id="148" name="Group 4"/>
          <p:cNvGrpSpPr/>
          <p:nvPr/>
        </p:nvGrpSpPr>
        <p:grpSpPr>
          <a:xfrm>
            <a:off x="1371600" y="1676400"/>
            <a:ext cx="2514600" cy="457200"/>
            <a:chOff x="1371600" y="1676400"/>
            <a:chExt cx="2514600" cy="457200"/>
          </a:xfrm>
        </p:grpSpPr>
        <p:sp>
          <p:nvSpPr>
            <p:cNvPr id="143" name="Oval 142"/>
            <p:cNvSpPr/>
            <p:nvPr/>
          </p:nvSpPr>
          <p:spPr bwMode="auto">
            <a:xfrm>
              <a:off x="1666875" y="1981200"/>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4" name="TextBox 143"/>
            <p:cNvSpPr txBox="1"/>
            <p:nvPr/>
          </p:nvSpPr>
          <p:spPr>
            <a:xfrm>
              <a:off x="1514475" y="1676400"/>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R2</a:t>
              </a:r>
              <a:endParaRPr lang="en-US" sz="1800" b="1" dirty="0">
                <a:latin typeface="Arial" pitchFamily="34" charset="0"/>
                <a:cs typeface="Arial" pitchFamily="34" charset="0"/>
              </a:endParaRPr>
            </a:p>
          </p:txBody>
        </p:sp>
        <p:cxnSp>
          <p:nvCxnSpPr>
            <p:cNvPr id="4" name="Straight Connector 3"/>
            <p:cNvCxnSpPr/>
            <p:nvPr/>
          </p:nvCxnSpPr>
          <p:spPr bwMode="auto">
            <a:xfrm>
              <a:off x="1371600" y="2043694"/>
              <a:ext cx="2514600" cy="0"/>
            </a:xfrm>
            <a:prstGeom prst="line">
              <a:avLst/>
            </a:prstGeom>
            <a:solidFill>
              <a:schemeClr val="accent1"/>
            </a:solidFill>
            <a:ln w="12700" cap="flat" cmpd="sng" algn="ctr">
              <a:solidFill>
                <a:schemeClr val="tx1"/>
              </a:solidFill>
              <a:prstDash val="sysDash"/>
              <a:round/>
              <a:headEnd type="none" w="sm" len="sm"/>
              <a:tailEnd type="none" w="sm" len="sm"/>
            </a:ln>
            <a:effectLst/>
          </p:spPr>
        </p:cxnSp>
      </p:grpSp>
      <p:grpSp>
        <p:nvGrpSpPr>
          <p:cNvPr id="152" name="Group 99"/>
          <p:cNvGrpSpPr/>
          <p:nvPr/>
        </p:nvGrpSpPr>
        <p:grpSpPr>
          <a:xfrm>
            <a:off x="2133600" y="2394944"/>
            <a:ext cx="1762125" cy="1719856"/>
            <a:chOff x="2133600" y="2394944"/>
            <a:chExt cx="1762125" cy="1719856"/>
          </a:xfrm>
        </p:grpSpPr>
        <p:sp>
          <p:nvSpPr>
            <p:cNvPr id="309" name="Oval 308"/>
            <p:cNvSpPr/>
            <p:nvPr/>
          </p:nvSpPr>
          <p:spPr bwMode="auto">
            <a:xfrm>
              <a:off x="3479993" y="2846696"/>
              <a:ext cx="152400" cy="152400"/>
            </a:xfrm>
            <a:prstGeom prst="ellipse">
              <a:avLst/>
            </a:prstGeom>
            <a:solidFill>
              <a:schemeClr val="tx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grpSp>
          <p:nvGrpSpPr>
            <p:cNvPr id="153" name="Group 174"/>
            <p:cNvGrpSpPr/>
            <p:nvPr/>
          </p:nvGrpSpPr>
          <p:grpSpPr>
            <a:xfrm>
              <a:off x="2133600" y="3124200"/>
              <a:ext cx="1000125" cy="990600"/>
              <a:chOff x="2286000" y="3352800"/>
              <a:chExt cx="1000125" cy="990600"/>
            </a:xfrm>
          </p:grpSpPr>
          <p:sp>
            <p:nvSpPr>
              <p:cNvPr id="145" name="AutoShape 154"/>
              <p:cNvSpPr>
                <a:spLocks noChangeArrowheads="1"/>
              </p:cNvSpPr>
              <p:nvPr/>
            </p:nvSpPr>
            <p:spPr bwMode="auto">
              <a:xfrm>
                <a:off x="2286000" y="3352800"/>
                <a:ext cx="1000125" cy="990600"/>
              </a:xfrm>
              <a:prstGeom prst="flowChartAlternateProcess">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9525">
                <a:noFill/>
                <a:miter lim="800000"/>
                <a:headEnd/>
                <a:tailEnd/>
              </a:ln>
              <a:effectLst/>
            </p:spPr>
            <p:txBody>
              <a:bodyPr wrap="none" lIns="0" tIns="0" anchor="ctr"/>
              <a:lstStyle/>
              <a:p>
                <a:endParaRPr lang="en-US" sz="1600" b="1">
                  <a:latin typeface="Arial" pitchFamily="34" charset="0"/>
                  <a:cs typeface="Arial" pitchFamily="34" charset="0"/>
                </a:endParaRPr>
              </a:p>
            </p:txBody>
          </p:sp>
          <p:grpSp>
            <p:nvGrpSpPr>
              <p:cNvPr id="160" name="Group 158"/>
              <p:cNvGrpSpPr>
                <a:grpSpLocks noChangeAspect="1"/>
              </p:cNvGrpSpPr>
              <p:nvPr/>
            </p:nvGrpSpPr>
            <p:grpSpPr bwMode="auto">
              <a:xfrm flipH="1">
                <a:off x="2666999" y="3726073"/>
                <a:ext cx="411161" cy="494972"/>
                <a:chOff x="5" y="2480"/>
                <a:chExt cx="237" cy="430"/>
              </a:xfrm>
            </p:grpSpPr>
            <p:grpSp>
              <p:nvGrpSpPr>
                <p:cNvPr id="175" name="Group 159"/>
                <p:cNvGrpSpPr>
                  <a:grpSpLocks noChangeAspect="1"/>
                </p:cNvGrpSpPr>
                <p:nvPr/>
              </p:nvGrpSpPr>
              <p:grpSpPr bwMode="auto">
                <a:xfrm>
                  <a:off x="5" y="2521"/>
                  <a:ext cx="145" cy="389"/>
                  <a:chOff x="5" y="2521"/>
                  <a:chExt cx="145" cy="389"/>
                </a:xfrm>
              </p:grpSpPr>
              <p:grpSp>
                <p:nvGrpSpPr>
                  <p:cNvPr id="176" name="Group 160"/>
                  <p:cNvGrpSpPr>
                    <a:grpSpLocks noChangeAspect="1"/>
                  </p:cNvGrpSpPr>
                  <p:nvPr/>
                </p:nvGrpSpPr>
                <p:grpSpPr bwMode="auto">
                  <a:xfrm>
                    <a:off x="7" y="2654"/>
                    <a:ext cx="143" cy="256"/>
                    <a:chOff x="7" y="2654"/>
                    <a:chExt cx="143" cy="256"/>
                  </a:xfrm>
                </p:grpSpPr>
                <p:grpSp>
                  <p:nvGrpSpPr>
                    <p:cNvPr id="177" name="Group 161"/>
                    <p:cNvGrpSpPr>
                      <a:grpSpLocks noChangeAspect="1"/>
                    </p:cNvGrpSpPr>
                    <p:nvPr/>
                  </p:nvGrpSpPr>
                  <p:grpSpPr bwMode="auto">
                    <a:xfrm>
                      <a:off x="7" y="2661"/>
                      <a:ext cx="93" cy="247"/>
                      <a:chOff x="7" y="2661"/>
                      <a:chExt cx="93" cy="247"/>
                    </a:xfrm>
                  </p:grpSpPr>
                  <p:sp>
                    <p:nvSpPr>
                      <p:cNvPr id="168" name="Line 162"/>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9" name="Line 163"/>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0" name="Line 164"/>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1" name="Line 165"/>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2" name="Line 166"/>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3" name="Line 167"/>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74" name="Line 168"/>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61" name="Line 169"/>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2" name="Line 170"/>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3" name="Line 171"/>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4" name="Line 172"/>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5" name="Line 173"/>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6" name="Line 174"/>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67" name="Line 175"/>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grpSp>
                <p:nvGrpSpPr>
                  <p:cNvPr id="179" name="Group 176"/>
                  <p:cNvGrpSpPr>
                    <a:grpSpLocks noChangeAspect="1"/>
                  </p:cNvGrpSpPr>
                  <p:nvPr/>
                </p:nvGrpSpPr>
                <p:grpSpPr bwMode="auto">
                  <a:xfrm>
                    <a:off x="5" y="2533"/>
                    <a:ext cx="141" cy="374"/>
                    <a:chOff x="5" y="2533"/>
                    <a:chExt cx="141" cy="374"/>
                  </a:xfrm>
                </p:grpSpPr>
                <p:sp>
                  <p:nvSpPr>
                    <p:cNvPr id="155" name="Line 177"/>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6" name="Line 178"/>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7" name="Line 179"/>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8" name="Line 180"/>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sp>
                  <p:nvSpPr>
                    <p:cNvPr id="159" name="Line 181"/>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54" name="Oval 182"/>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sz="1600" b="1">
                      <a:latin typeface="Arial" pitchFamily="34" charset="0"/>
                      <a:cs typeface="Arial" pitchFamily="34" charset="0"/>
                    </a:endParaRPr>
                  </a:p>
                </p:txBody>
              </p:sp>
            </p:grpSp>
            <p:sp>
              <p:nvSpPr>
                <p:cNvPr id="149" name="Arc 183"/>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0" name="Arc 184"/>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sp>
              <p:nvSpPr>
                <p:cNvPr id="151" name="Arc 185"/>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sz="1600" b="1">
                    <a:latin typeface="Arial" pitchFamily="34" charset="0"/>
                    <a:cs typeface="Arial" pitchFamily="34" charset="0"/>
                  </a:endParaRPr>
                </a:p>
              </p:txBody>
            </p:sp>
          </p:grpSp>
          <p:sp>
            <p:nvSpPr>
              <p:cNvPr id="147" name="Rectangle 187"/>
              <p:cNvSpPr>
                <a:spLocks noChangeArrowheads="1"/>
              </p:cNvSpPr>
              <p:nvPr/>
            </p:nvSpPr>
            <p:spPr bwMode="auto">
              <a:xfrm>
                <a:off x="2344737" y="3429000"/>
                <a:ext cx="863600" cy="838200"/>
              </a:xfrm>
              <a:prstGeom prst="rect">
                <a:avLst/>
              </a:prstGeom>
              <a:noFill/>
              <a:ln w="9525">
                <a:noFill/>
                <a:miter lim="800000"/>
                <a:headEnd/>
                <a:tailEnd/>
              </a:ln>
              <a:effectLst/>
            </p:spPr>
            <p:txBody>
              <a:bodyPr wrap="none" lIns="0" tIns="0" rIns="0" bIns="0" anchorCtr="1"/>
              <a:lstStyle/>
              <a:p>
                <a:pPr algn="ctr" eaLnBrk="0" hangingPunct="0">
                  <a:lnSpc>
                    <a:spcPct val="90000"/>
                  </a:lnSpc>
                  <a:spcBef>
                    <a:spcPct val="0"/>
                  </a:spcBef>
                </a:pPr>
                <a:r>
                  <a:rPr lang="de-DE" sz="1600" b="1" dirty="0" smtClean="0">
                    <a:latin typeface="Arial" pitchFamily="34" charset="0"/>
                    <a:cs typeface="Arial" pitchFamily="34" charset="0"/>
                  </a:rPr>
                  <a:t>Access</a:t>
                </a:r>
                <a:endParaRPr lang="en-US" sz="1600" b="1" dirty="0">
                  <a:latin typeface="Arial" pitchFamily="34" charset="0"/>
                  <a:cs typeface="Arial" pitchFamily="34" charset="0"/>
                </a:endParaRPr>
              </a:p>
            </p:txBody>
          </p:sp>
        </p:grpSp>
        <p:cxnSp>
          <p:nvCxnSpPr>
            <p:cNvPr id="306" name="Straight Connector 305"/>
            <p:cNvCxnSpPr>
              <a:stCxn id="145" idx="3"/>
            </p:cNvCxnSpPr>
            <p:nvPr/>
          </p:nvCxnSpPr>
          <p:spPr bwMode="auto">
            <a:xfrm flipV="1">
              <a:off x="3133725" y="2394944"/>
              <a:ext cx="762000" cy="122455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10" name="TextBox 309"/>
            <p:cNvSpPr txBox="1"/>
            <p:nvPr/>
          </p:nvSpPr>
          <p:spPr>
            <a:xfrm>
              <a:off x="3078033" y="2745998"/>
              <a:ext cx="479618" cy="369332"/>
            </a:xfrm>
            <a:prstGeom prst="rect">
              <a:avLst/>
            </a:prstGeom>
            <a:noFill/>
          </p:spPr>
          <p:txBody>
            <a:bodyPr wrap="none" rtlCol="0">
              <a:spAutoFit/>
            </a:bodyPr>
            <a:lstStyle/>
            <a:p>
              <a:r>
                <a:rPr lang="en-US" sz="1800" b="1" dirty="0" smtClean="0">
                  <a:latin typeface="Arial" pitchFamily="34" charset="0"/>
                  <a:cs typeface="Arial" pitchFamily="34" charset="0"/>
                </a:rPr>
                <a:t>R3</a:t>
              </a:r>
              <a:endParaRPr lang="en-US" sz="1800" b="1" dirty="0">
                <a:latin typeface="Arial" pitchFamily="34" charset="0"/>
                <a:cs typeface="Arial" pitchFamily="34" charset="0"/>
              </a:endParaRPr>
            </a:p>
          </p:txBody>
        </p:sp>
      </p:gr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97000" y="274638"/>
            <a:ext cx="8550000" cy="1143000"/>
          </a:xfrm>
        </p:spPr>
        <p:txBody>
          <a:bodyPr/>
          <a:lstStyle/>
          <a:p>
            <a:r>
              <a:rPr lang="en-US" dirty="0"/>
              <a:t>IEEE 802 Access Network Functions </a:t>
            </a:r>
          </a:p>
        </p:txBody>
      </p:sp>
      <p:pic>
        <p:nvPicPr>
          <p:cNvPr id="28" name="Picture 23" descr="x_big_image2"/>
          <p:cNvPicPr>
            <a:picLocks noChangeAspect="1" noChangeArrowheads="1"/>
          </p:cNvPicPr>
          <p:nvPr/>
        </p:nvPicPr>
        <p:blipFill>
          <a:blip r:embed="rId2">
            <a:lum bright="10000" contrast="40000"/>
          </a:blip>
          <a:srcRect/>
          <a:stretch>
            <a:fillRect/>
          </a:stretch>
        </p:blipFill>
        <p:spPr bwMode="auto">
          <a:xfrm>
            <a:off x="1968928" y="974150"/>
            <a:ext cx="548641" cy="584366"/>
          </a:xfrm>
          <a:prstGeom prst="rect">
            <a:avLst/>
          </a:prstGeom>
          <a:noFill/>
          <a:ln w="9525">
            <a:noFill/>
            <a:miter lim="800000"/>
            <a:headEnd/>
            <a:tailEnd/>
          </a:ln>
        </p:spPr>
      </p:pic>
      <p:grpSp>
        <p:nvGrpSpPr>
          <p:cNvPr id="29" name="Group 25"/>
          <p:cNvGrpSpPr>
            <a:grpSpLocks noChangeAspect="1"/>
          </p:cNvGrpSpPr>
          <p:nvPr/>
        </p:nvGrpSpPr>
        <p:grpSpPr bwMode="auto">
          <a:xfrm flipH="1">
            <a:off x="3606271" y="909000"/>
            <a:ext cx="498811" cy="600487"/>
            <a:chOff x="5" y="2480"/>
            <a:chExt cx="237" cy="430"/>
          </a:xfrm>
        </p:grpSpPr>
        <p:grpSp>
          <p:nvGrpSpPr>
            <p:cNvPr id="30" name="Group 26"/>
            <p:cNvGrpSpPr>
              <a:grpSpLocks noChangeAspect="1"/>
            </p:cNvGrpSpPr>
            <p:nvPr/>
          </p:nvGrpSpPr>
          <p:grpSpPr bwMode="auto">
            <a:xfrm>
              <a:off x="5" y="2521"/>
              <a:ext cx="145" cy="389"/>
              <a:chOff x="5" y="2521"/>
              <a:chExt cx="145" cy="389"/>
            </a:xfrm>
          </p:grpSpPr>
          <p:grpSp>
            <p:nvGrpSpPr>
              <p:cNvPr id="34" name="Group 27"/>
              <p:cNvGrpSpPr>
                <a:grpSpLocks noChangeAspect="1"/>
              </p:cNvGrpSpPr>
              <p:nvPr/>
            </p:nvGrpSpPr>
            <p:grpSpPr bwMode="auto">
              <a:xfrm>
                <a:off x="7" y="2654"/>
                <a:ext cx="143" cy="256"/>
                <a:chOff x="7" y="2654"/>
                <a:chExt cx="143" cy="256"/>
              </a:xfrm>
            </p:grpSpPr>
            <p:grpSp>
              <p:nvGrpSpPr>
                <p:cNvPr id="42" name="Group 28"/>
                <p:cNvGrpSpPr>
                  <a:grpSpLocks noChangeAspect="1"/>
                </p:cNvGrpSpPr>
                <p:nvPr/>
              </p:nvGrpSpPr>
              <p:grpSpPr bwMode="auto">
                <a:xfrm>
                  <a:off x="7" y="2661"/>
                  <a:ext cx="93" cy="247"/>
                  <a:chOff x="7" y="2661"/>
                  <a:chExt cx="93" cy="247"/>
                </a:xfrm>
              </p:grpSpPr>
              <p:sp>
                <p:nvSpPr>
                  <p:cNvPr id="50" name="Line 29"/>
                  <p:cNvSpPr>
                    <a:spLocks noChangeAspect="1" noChangeShapeType="1"/>
                  </p:cNvSpPr>
                  <p:nvPr/>
                </p:nvSpPr>
                <p:spPr bwMode="auto">
                  <a:xfrm>
                    <a:off x="44" y="2661"/>
                    <a:ext cx="33" cy="1"/>
                  </a:xfrm>
                  <a:prstGeom prst="line">
                    <a:avLst/>
                  </a:prstGeom>
                  <a:noFill/>
                  <a:ln w="6350">
                    <a:solidFill>
                      <a:srgbClr val="000000"/>
                    </a:solidFill>
                    <a:round/>
                    <a:headEnd/>
                    <a:tailEnd/>
                  </a:ln>
                </p:spPr>
                <p:txBody>
                  <a:bodyPr/>
                  <a:lstStyle/>
                  <a:p>
                    <a:endParaRPr lang="en-US" dirty="0"/>
                  </a:p>
                </p:txBody>
              </p:sp>
              <p:sp>
                <p:nvSpPr>
                  <p:cNvPr id="51" name="Line 30"/>
                  <p:cNvSpPr>
                    <a:spLocks noChangeAspect="1" noChangeShapeType="1"/>
                  </p:cNvSpPr>
                  <p:nvPr/>
                </p:nvSpPr>
                <p:spPr bwMode="auto">
                  <a:xfrm flipV="1">
                    <a:off x="34" y="2664"/>
                    <a:ext cx="42" cy="51"/>
                  </a:xfrm>
                  <a:prstGeom prst="line">
                    <a:avLst/>
                  </a:prstGeom>
                  <a:noFill/>
                  <a:ln w="6350">
                    <a:solidFill>
                      <a:srgbClr val="000000"/>
                    </a:solidFill>
                    <a:round/>
                    <a:headEnd/>
                    <a:tailEnd/>
                  </a:ln>
                </p:spPr>
                <p:txBody>
                  <a:bodyPr/>
                  <a:lstStyle/>
                  <a:p>
                    <a:endParaRPr lang="en-US" dirty="0"/>
                  </a:p>
                </p:txBody>
              </p:sp>
              <p:sp>
                <p:nvSpPr>
                  <p:cNvPr id="52" name="Line 31"/>
                  <p:cNvSpPr>
                    <a:spLocks noChangeAspect="1" noChangeShapeType="1"/>
                  </p:cNvSpPr>
                  <p:nvPr/>
                </p:nvSpPr>
                <p:spPr bwMode="auto">
                  <a:xfrm>
                    <a:off x="33" y="2716"/>
                    <a:ext cx="57" cy="110"/>
                  </a:xfrm>
                  <a:prstGeom prst="line">
                    <a:avLst/>
                  </a:prstGeom>
                  <a:noFill/>
                  <a:ln w="6350">
                    <a:solidFill>
                      <a:srgbClr val="000000"/>
                    </a:solidFill>
                    <a:round/>
                    <a:headEnd/>
                    <a:tailEnd/>
                  </a:ln>
                </p:spPr>
                <p:txBody>
                  <a:bodyPr/>
                  <a:lstStyle/>
                  <a:p>
                    <a:endParaRPr lang="en-US" dirty="0"/>
                  </a:p>
                </p:txBody>
              </p:sp>
              <p:sp>
                <p:nvSpPr>
                  <p:cNvPr id="53" name="Line 32"/>
                  <p:cNvSpPr>
                    <a:spLocks noChangeAspect="1" noChangeShapeType="1"/>
                  </p:cNvSpPr>
                  <p:nvPr/>
                </p:nvSpPr>
                <p:spPr bwMode="auto">
                  <a:xfrm flipV="1">
                    <a:off x="7" y="2824"/>
                    <a:ext cx="83" cy="84"/>
                  </a:xfrm>
                  <a:prstGeom prst="line">
                    <a:avLst/>
                  </a:prstGeom>
                  <a:noFill/>
                  <a:ln w="6350">
                    <a:solidFill>
                      <a:srgbClr val="000000"/>
                    </a:solidFill>
                    <a:round/>
                    <a:headEnd/>
                    <a:tailEnd/>
                  </a:ln>
                </p:spPr>
                <p:txBody>
                  <a:bodyPr/>
                  <a:lstStyle/>
                  <a:p>
                    <a:endParaRPr lang="en-US" dirty="0"/>
                  </a:p>
                </p:txBody>
              </p:sp>
              <p:sp>
                <p:nvSpPr>
                  <p:cNvPr id="54" name="Line 33"/>
                  <p:cNvSpPr>
                    <a:spLocks noChangeAspect="1" noChangeShapeType="1"/>
                  </p:cNvSpPr>
                  <p:nvPr/>
                </p:nvSpPr>
                <p:spPr bwMode="auto">
                  <a:xfrm>
                    <a:off x="19" y="2824"/>
                    <a:ext cx="81" cy="84"/>
                  </a:xfrm>
                  <a:prstGeom prst="line">
                    <a:avLst/>
                  </a:prstGeom>
                  <a:noFill/>
                  <a:ln w="6350">
                    <a:solidFill>
                      <a:srgbClr val="000000"/>
                    </a:solidFill>
                    <a:round/>
                    <a:headEnd/>
                    <a:tailEnd/>
                  </a:ln>
                </p:spPr>
                <p:txBody>
                  <a:bodyPr/>
                  <a:lstStyle/>
                  <a:p>
                    <a:endParaRPr lang="en-US" dirty="0"/>
                  </a:p>
                </p:txBody>
              </p:sp>
              <p:sp>
                <p:nvSpPr>
                  <p:cNvPr id="55" name="Line 34"/>
                  <p:cNvSpPr>
                    <a:spLocks noChangeAspect="1" noChangeShapeType="1"/>
                  </p:cNvSpPr>
                  <p:nvPr/>
                </p:nvSpPr>
                <p:spPr bwMode="auto">
                  <a:xfrm flipV="1">
                    <a:off x="17" y="2716"/>
                    <a:ext cx="64" cy="108"/>
                  </a:xfrm>
                  <a:prstGeom prst="line">
                    <a:avLst/>
                  </a:prstGeom>
                  <a:noFill/>
                  <a:ln w="6350">
                    <a:solidFill>
                      <a:srgbClr val="000000"/>
                    </a:solidFill>
                    <a:round/>
                    <a:headEnd/>
                    <a:tailEnd/>
                  </a:ln>
                </p:spPr>
                <p:txBody>
                  <a:bodyPr/>
                  <a:lstStyle/>
                  <a:p>
                    <a:endParaRPr lang="en-US" dirty="0"/>
                  </a:p>
                </p:txBody>
              </p:sp>
              <p:sp>
                <p:nvSpPr>
                  <p:cNvPr id="56" name="Line 35"/>
                  <p:cNvSpPr>
                    <a:spLocks noChangeAspect="1" noChangeShapeType="1"/>
                  </p:cNvSpPr>
                  <p:nvPr/>
                </p:nvSpPr>
                <p:spPr bwMode="auto">
                  <a:xfrm>
                    <a:off x="44" y="2661"/>
                    <a:ext cx="39" cy="58"/>
                  </a:xfrm>
                  <a:prstGeom prst="line">
                    <a:avLst/>
                  </a:prstGeom>
                  <a:noFill/>
                  <a:ln w="6350">
                    <a:solidFill>
                      <a:srgbClr val="000000"/>
                    </a:solidFill>
                    <a:round/>
                    <a:headEnd/>
                    <a:tailEnd/>
                  </a:ln>
                </p:spPr>
                <p:txBody>
                  <a:bodyPr/>
                  <a:lstStyle/>
                  <a:p>
                    <a:endParaRPr lang="en-US" dirty="0"/>
                  </a:p>
                </p:txBody>
              </p:sp>
            </p:grpSp>
            <p:sp>
              <p:nvSpPr>
                <p:cNvPr id="43" name="Line 36"/>
                <p:cNvSpPr>
                  <a:spLocks noChangeAspect="1" noChangeShapeType="1"/>
                </p:cNvSpPr>
                <p:nvPr/>
              </p:nvSpPr>
              <p:spPr bwMode="auto">
                <a:xfrm flipV="1">
                  <a:off x="97" y="2808"/>
                  <a:ext cx="34" cy="102"/>
                </a:xfrm>
                <a:prstGeom prst="line">
                  <a:avLst/>
                </a:prstGeom>
                <a:noFill/>
                <a:ln w="6350">
                  <a:solidFill>
                    <a:srgbClr val="000000"/>
                  </a:solidFill>
                  <a:round/>
                  <a:headEnd/>
                  <a:tailEnd/>
                </a:ln>
              </p:spPr>
              <p:txBody>
                <a:bodyPr/>
                <a:lstStyle/>
                <a:p>
                  <a:endParaRPr lang="en-US" dirty="0"/>
                </a:p>
              </p:txBody>
            </p:sp>
            <p:sp>
              <p:nvSpPr>
                <p:cNvPr id="44" name="Line 37"/>
                <p:cNvSpPr>
                  <a:spLocks noChangeAspect="1" noChangeShapeType="1"/>
                </p:cNvSpPr>
                <p:nvPr/>
              </p:nvSpPr>
              <p:spPr bwMode="auto">
                <a:xfrm>
                  <a:off x="84" y="2718"/>
                  <a:ext cx="48" cy="91"/>
                </a:xfrm>
                <a:prstGeom prst="line">
                  <a:avLst/>
                </a:prstGeom>
                <a:noFill/>
                <a:ln w="6350">
                  <a:solidFill>
                    <a:srgbClr val="000000"/>
                  </a:solidFill>
                  <a:round/>
                  <a:headEnd/>
                  <a:tailEnd/>
                </a:ln>
              </p:spPr>
              <p:txBody>
                <a:bodyPr/>
                <a:lstStyle/>
                <a:p>
                  <a:endParaRPr lang="en-US" dirty="0"/>
                </a:p>
              </p:txBody>
            </p:sp>
            <p:sp>
              <p:nvSpPr>
                <p:cNvPr id="45" name="Line 38"/>
                <p:cNvSpPr>
                  <a:spLocks noChangeAspect="1" noChangeShapeType="1"/>
                </p:cNvSpPr>
                <p:nvPr/>
              </p:nvSpPr>
              <p:spPr bwMode="auto">
                <a:xfrm flipV="1">
                  <a:off x="84" y="2655"/>
                  <a:ext cx="12" cy="63"/>
                </a:xfrm>
                <a:prstGeom prst="line">
                  <a:avLst/>
                </a:prstGeom>
                <a:noFill/>
                <a:ln w="6350">
                  <a:solidFill>
                    <a:srgbClr val="000000"/>
                  </a:solidFill>
                  <a:round/>
                  <a:headEnd/>
                  <a:tailEnd/>
                </a:ln>
              </p:spPr>
              <p:txBody>
                <a:bodyPr/>
                <a:lstStyle/>
                <a:p>
                  <a:endParaRPr lang="en-US" dirty="0"/>
                </a:p>
              </p:txBody>
            </p:sp>
            <p:sp>
              <p:nvSpPr>
                <p:cNvPr id="46" name="Line 39"/>
                <p:cNvSpPr>
                  <a:spLocks noChangeAspect="1" noChangeShapeType="1"/>
                </p:cNvSpPr>
                <p:nvPr/>
              </p:nvSpPr>
              <p:spPr bwMode="auto">
                <a:xfrm flipV="1">
                  <a:off x="78" y="2654"/>
                  <a:ext cx="20" cy="9"/>
                </a:xfrm>
                <a:prstGeom prst="line">
                  <a:avLst/>
                </a:prstGeom>
                <a:noFill/>
                <a:ln w="6350">
                  <a:solidFill>
                    <a:srgbClr val="000000"/>
                  </a:solidFill>
                  <a:round/>
                  <a:headEnd/>
                  <a:tailEnd/>
                </a:ln>
              </p:spPr>
              <p:txBody>
                <a:bodyPr/>
                <a:lstStyle/>
                <a:p>
                  <a:endParaRPr lang="en-US" dirty="0"/>
                </a:p>
              </p:txBody>
            </p:sp>
            <p:sp>
              <p:nvSpPr>
                <p:cNvPr id="47" name="Line 40"/>
                <p:cNvSpPr>
                  <a:spLocks noChangeAspect="1" noChangeShapeType="1"/>
                </p:cNvSpPr>
                <p:nvPr/>
              </p:nvSpPr>
              <p:spPr bwMode="auto">
                <a:xfrm>
                  <a:off x="79" y="2663"/>
                  <a:ext cx="30" cy="45"/>
                </a:xfrm>
                <a:prstGeom prst="line">
                  <a:avLst/>
                </a:prstGeom>
                <a:noFill/>
                <a:ln w="6350">
                  <a:solidFill>
                    <a:srgbClr val="000000"/>
                  </a:solidFill>
                  <a:round/>
                  <a:headEnd/>
                  <a:tailEnd/>
                </a:ln>
              </p:spPr>
              <p:txBody>
                <a:bodyPr/>
                <a:lstStyle/>
                <a:p>
                  <a:endParaRPr lang="en-US" dirty="0"/>
                </a:p>
              </p:txBody>
            </p:sp>
            <p:sp>
              <p:nvSpPr>
                <p:cNvPr id="48" name="Line 41"/>
                <p:cNvSpPr>
                  <a:spLocks noChangeAspect="1" noChangeShapeType="1"/>
                </p:cNvSpPr>
                <p:nvPr/>
              </p:nvSpPr>
              <p:spPr bwMode="auto">
                <a:xfrm flipV="1">
                  <a:off x="93" y="2708"/>
                  <a:ext cx="13" cy="117"/>
                </a:xfrm>
                <a:prstGeom prst="line">
                  <a:avLst/>
                </a:prstGeom>
                <a:noFill/>
                <a:ln w="6350">
                  <a:solidFill>
                    <a:srgbClr val="000000"/>
                  </a:solidFill>
                  <a:round/>
                  <a:headEnd/>
                  <a:tailEnd/>
                </a:ln>
              </p:spPr>
              <p:txBody>
                <a:bodyPr/>
                <a:lstStyle/>
                <a:p>
                  <a:endParaRPr lang="en-US" dirty="0"/>
                </a:p>
              </p:txBody>
            </p:sp>
            <p:sp>
              <p:nvSpPr>
                <p:cNvPr id="49" name="Line 42"/>
                <p:cNvSpPr>
                  <a:spLocks noChangeAspect="1" noChangeShapeType="1"/>
                </p:cNvSpPr>
                <p:nvPr/>
              </p:nvSpPr>
              <p:spPr bwMode="auto">
                <a:xfrm>
                  <a:off x="93" y="2824"/>
                  <a:ext cx="57" cy="54"/>
                </a:xfrm>
                <a:prstGeom prst="line">
                  <a:avLst/>
                </a:prstGeom>
                <a:noFill/>
                <a:ln w="6350">
                  <a:solidFill>
                    <a:srgbClr val="000000"/>
                  </a:solidFill>
                  <a:round/>
                  <a:headEnd/>
                  <a:tailEnd/>
                </a:ln>
              </p:spPr>
              <p:txBody>
                <a:bodyPr/>
                <a:lstStyle/>
                <a:p>
                  <a:endParaRPr lang="en-US" dirty="0"/>
                </a:p>
              </p:txBody>
            </p:sp>
          </p:grpSp>
          <p:grpSp>
            <p:nvGrpSpPr>
              <p:cNvPr id="35" name="Group 43"/>
              <p:cNvGrpSpPr>
                <a:grpSpLocks noChangeAspect="1"/>
              </p:cNvGrpSpPr>
              <p:nvPr/>
            </p:nvGrpSpPr>
            <p:grpSpPr bwMode="auto">
              <a:xfrm>
                <a:off x="5" y="2533"/>
                <a:ext cx="141" cy="374"/>
                <a:chOff x="5" y="2533"/>
                <a:chExt cx="141" cy="374"/>
              </a:xfrm>
            </p:grpSpPr>
            <p:sp>
              <p:nvSpPr>
                <p:cNvPr id="37" name="Line 44"/>
                <p:cNvSpPr>
                  <a:spLocks noChangeAspect="1" noChangeShapeType="1"/>
                </p:cNvSpPr>
                <p:nvPr/>
              </p:nvSpPr>
              <p:spPr bwMode="auto">
                <a:xfrm flipV="1">
                  <a:off x="5" y="2533"/>
                  <a:ext cx="55" cy="371"/>
                </a:xfrm>
                <a:prstGeom prst="line">
                  <a:avLst/>
                </a:prstGeom>
                <a:noFill/>
                <a:ln w="19050">
                  <a:solidFill>
                    <a:srgbClr val="000000"/>
                  </a:solidFill>
                  <a:round/>
                  <a:headEnd/>
                  <a:tailEnd/>
                </a:ln>
              </p:spPr>
              <p:txBody>
                <a:bodyPr/>
                <a:lstStyle/>
                <a:p>
                  <a:endParaRPr lang="en-US" dirty="0"/>
                </a:p>
              </p:txBody>
            </p:sp>
            <p:sp>
              <p:nvSpPr>
                <p:cNvPr id="38" name="Line 45"/>
                <p:cNvSpPr>
                  <a:spLocks noChangeAspect="1" noChangeShapeType="1"/>
                </p:cNvSpPr>
                <p:nvPr/>
              </p:nvSpPr>
              <p:spPr bwMode="auto">
                <a:xfrm>
                  <a:off x="62" y="2544"/>
                  <a:ext cx="35" cy="363"/>
                </a:xfrm>
                <a:prstGeom prst="line">
                  <a:avLst/>
                </a:prstGeom>
                <a:noFill/>
                <a:ln w="19050">
                  <a:solidFill>
                    <a:srgbClr val="000000"/>
                  </a:solidFill>
                  <a:round/>
                  <a:headEnd/>
                  <a:tailEnd/>
                </a:ln>
              </p:spPr>
              <p:txBody>
                <a:bodyPr/>
                <a:lstStyle/>
                <a:p>
                  <a:endParaRPr lang="en-US" dirty="0"/>
                </a:p>
              </p:txBody>
            </p:sp>
            <p:sp>
              <p:nvSpPr>
                <p:cNvPr id="39" name="Line 46"/>
                <p:cNvSpPr>
                  <a:spLocks noChangeAspect="1" noChangeShapeType="1"/>
                </p:cNvSpPr>
                <p:nvPr/>
              </p:nvSpPr>
              <p:spPr bwMode="auto">
                <a:xfrm flipV="1">
                  <a:off x="98" y="2876"/>
                  <a:ext cx="48" cy="30"/>
                </a:xfrm>
                <a:prstGeom prst="line">
                  <a:avLst/>
                </a:prstGeom>
                <a:noFill/>
                <a:ln w="19050">
                  <a:solidFill>
                    <a:srgbClr val="000000"/>
                  </a:solidFill>
                  <a:round/>
                  <a:headEnd/>
                  <a:tailEnd/>
                </a:ln>
              </p:spPr>
              <p:txBody>
                <a:bodyPr/>
                <a:lstStyle/>
                <a:p>
                  <a:endParaRPr lang="en-US" dirty="0"/>
                </a:p>
              </p:txBody>
            </p:sp>
            <p:sp>
              <p:nvSpPr>
                <p:cNvPr id="40" name="Line 47"/>
                <p:cNvSpPr>
                  <a:spLocks noChangeAspect="1" noChangeShapeType="1"/>
                </p:cNvSpPr>
                <p:nvPr/>
              </p:nvSpPr>
              <p:spPr bwMode="auto">
                <a:xfrm>
                  <a:off x="69" y="2541"/>
                  <a:ext cx="77" cy="337"/>
                </a:xfrm>
                <a:prstGeom prst="line">
                  <a:avLst/>
                </a:prstGeom>
                <a:noFill/>
                <a:ln w="19050">
                  <a:solidFill>
                    <a:srgbClr val="000000"/>
                  </a:solidFill>
                  <a:round/>
                  <a:headEnd/>
                  <a:tailEnd/>
                </a:ln>
              </p:spPr>
              <p:txBody>
                <a:bodyPr/>
                <a:lstStyle/>
                <a:p>
                  <a:endParaRPr lang="en-US" dirty="0"/>
                </a:p>
              </p:txBody>
            </p:sp>
            <p:sp>
              <p:nvSpPr>
                <p:cNvPr id="41" name="Line 48"/>
                <p:cNvSpPr>
                  <a:spLocks noChangeAspect="1" noChangeShapeType="1"/>
                </p:cNvSpPr>
                <p:nvPr/>
              </p:nvSpPr>
              <p:spPr bwMode="auto">
                <a:xfrm>
                  <a:off x="7" y="2904"/>
                  <a:ext cx="93" cy="1"/>
                </a:xfrm>
                <a:prstGeom prst="line">
                  <a:avLst/>
                </a:prstGeom>
                <a:noFill/>
                <a:ln w="19050">
                  <a:solidFill>
                    <a:srgbClr val="000000"/>
                  </a:solidFill>
                  <a:round/>
                  <a:headEnd/>
                  <a:tailEnd/>
                </a:ln>
              </p:spPr>
              <p:txBody>
                <a:bodyPr/>
                <a:lstStyle/>
                <a:p>
                  <a:endParaRPr lang="en-US" dirty="0"/>
                </a:p>
              </p:txBody>
            </p:sp>
          </p:grpSp>
          <p:sp>
            <p:nvSpPr>
              <p:cNvPr id="36" name="Oval 49"/>
              <p:cNvSpPr>
                <a:spLocks noChangeAspect="1" noChangeArrowheads="1"/>
              </p:cNvSpPr>
              <p:nvPr/>
            </p:nvSpPr>
            <p:spPr bwMode="auto">
              <a:xfrm>
                <a:off x="48" y="2521"/>
                <a:ext cx="39" cy="45"/>
              </a:xfrm>
              <a:prstGeom prst="ellipse">
                <a:avLst/>
              </a:prstGeom>
              <a:solidFill>
                <a:srgbClr val="FFFF00">
                  <a:alpha val="50000"/>
                </a:srgbClr>
              </a:solidFill>
              <a:ln w="9525">
                <a:solidFill>
                  <a:srgbClr val="000000"/>
                </a:solidFill>
                <a:round/>
                <a:headEnd/>
                <a:tailEnd/>
              </a:ln>
            </p:spPr>
            <p:txBody>
              <a:bodyPr/>
              <a:lstStyle/>
              <a:p>
                <a:endParaRPr lang="en-US" dirty="0"/>
              </a:p>
            </p:txBody>
          </p:sp>
        </p:grpSp>
        <p:sp>
          <p:nvSpPr>
            <p:cNvPr id="31" name="Arc 50"/>
            <p:cNvSpPr>
              <a:spLocks noChangeAspect="1"/>
            </p:cNvSpPr>
            <p:nvPr/>
          </p:nvSpPr>
          <p:spPr bwMode="auto">
            <a:xfrm>
              <a:off x="152" y="2480"/>
              <a:ext cx="90" cy="198"/>
            </a:xfrm>
            <a:custGeom>
              <a:avLst/>
              <a:gdLst>
                <a:gd name="G0" fmla="+- 0 0 0"/>
                <a:gd name="G1" fmla="+- 21172 0 0"/>
                <a:gd name="G2" fmla="+- 21600 0 0"/>
                <a:gd name="T0" fmla="*/ 4276 w 21600"/>
                <a:gd name="T1" fmla="*/ 0 h 42015"/>
                <a:gd name="T2" fmla="*/ 5669 w 21600"/>
                <a:gd name="T3" fmla="*/ 42015 h 42015"/>
                <a:gd name="T4" fmla="*/ 0 w 21600"/>
                <a:gd name="T5" fmla="*/ 21172 h 42015"/>
              </a:gdLst>
              <a:ahLst/>
              <a:cxnLst>
                <a:cxn ang="0">
                  <a:pos x="T0" y="T1"/>
                </a:cxn>
                <a:cxn ang="0">
                  <a:pos x="T2" y="T3"/>
                </a:cxn>
                <a:cxn ang="0">
                  <a:pos x="T4" y="T5"/>
                </a:cxn>
              </a:cxnLst>
              <a:rect l="0" t="0" r="r" b="b"/>
              <a:pathLst>
                <a:path w="21600" h="42015" fill="none" extrusionOk="0">
                  <a:moveTo>
                    <a:pt x="4276" y="-1"/>
                  </a:moveTo>
                  <a:cubicBezTo>
                    <a:pt x="14353" y="2034"/>
                    <a:pt x="21600" y="10891"/>
                    <a:pt x="21600" y="21172"/>
                  </a:cubicBezTo>
                  <a:cubicBezTo>
                    <a:pt x="21600" y="30918"/>
                    <a:pt x="15073" y="39456"/>
                    <a:pt x="5668" y="42014"/>
                  </a:cubicBezTo>
                </a:path>
                <a:path w="21600" h="42015" stroke="0" extrusionOk="0">
                  <a:moveTo>
                    <a:pt x="4276" y="-1"/>
                  </a:moveTo>
                  <a:cubicBezTo>
                    <a:pt x="14353" y="2034"/>
                    <a:pt x="21600" y="10891"/>
                    <a:pt x="21600" y="21172"/>
                  </a:cubicBezTo>
                  <a:cubicBezTo>
                    <a:pt x="21600" y="30918"/>
                    <a:pt x="15073" y="39456"/>
                    <a:pt x="5668" y="42014"/>
                  </a:cubicBezTo>
                  <a:lnTo>
                    <a:pt x="0" y="21172"/>
                  </a:lnTo>
                  <a:close/>
                </a:path>
              </a:pathLst>
            </a:custGeom>
            <a:noFill/>
            <a:ln w="6350">
              <a:solidFill>
                <a:srgbClr val="000000"/>
              </a:solidFill>
              <a:round/>
              <a:headEnd/>
              <a:tailEnd/>
            </a:ln>
          </p:spPr>
          <p:txBody>
            <a:bodyPr/>
            <a:lstStyle/>
            <a:p>
              <a:endParaRPr lang="en-US" dirty="0"/>
            </a:p>
          </p:txBody>
        </p:sp>
        <p:sp>
          <p:nvSpPr>
            <p:cNvPr id="32" name="Arc 51"/>
            <p:cNvSpPr>
              <a:spLocks noChangeAspect="1"/>
            </p:cNvSpPr>
            <p:nvPr/>
          </p:nvSpPr>
          <p:spPr bwMode="auto">
            <a:xfrm>
              <a:off x="116" y="2508"/>
              <a:ext cx="78" cy="154"/>
            </a:xfrm>
            <a:custGeom>
              <a:avLst/>
              <a:gdLst>
                <a:gd name="G0" fmla="+- 0 0 0"/>
                <a:gd name="G1" fmla="+- 21159 0 0"/>
                <a:gd name="G2" fmla="+- 21600 0 0"/>
                <a:gd name="T0" fmla="*/ 4340 w 21600"/>
                <a:gd name="T1" fmla="*/ 0 h 41998"/>
                <a:gd name="T2" fmla="*/ 5682 w 21600"/>
                <a:gd name="T3" fmla="*/ 41998 h 41998"/>
                <a:gd name="T4" fmla="*/ 0 w 21600"/>
                <a:gd name="T5" fmla="*/ 21159 h 41998"/>
              </a:gdLst>
              <a:ahLst/>
              <a:cxnLst>
                <a:cxn ang="0">
                  <a:pos x="T0" y="T1"/>
                </a:cxn>
                <a:cxn ang="0">
                  <a:pos x="T2" y="T3"/>
                </a:cxn>
                <a:cxn ang="0">
                  <a:pos x="T4" y="T5"/>
                </a:cxn>
              </a:cxnLst>
              <a:rect l="0" t="0" r="r" b="b"/>
              <a:pathLst>
                <a:path w="21600" h="41998" fill="none" extrusionOk="0">
                  <a:moveTo>
                    <a:pt x="4340" y="-1"/>
                  </a:moveTo>
                  <a:cubicBezTo>
                    <a:pt x="14387" y="2060"/>
                    <a:pt x="21600" y="10902"/>
                    <a:pt x="21600" y="21159"/>
                  </a:cubicBezTo>
                  <a:cubicBezTo>
                    <a:pt x="21600" y="30900"/>
                    <a:pt x="15080" y="39435"/>
                    <a:pt x="5682" y="41998"/>
                  </a:cubicBezTo>
                </a:path>
                <a:path w="21600" h="41998" stroke="0" extrusionOk="0">
                  <a:moveTo>
                    <a:pt x="4340" y="-1"/>
                  </a:moveTo>
                  <a:cubicBezTo>
                    <a:pt x="14387" y="2060"/>
                    <a:pt x="21600" y="10902"/>
                    <a:pt x="21600" y="21159"/>
                  </a:cubicBezTo>
                  <a:cubicBezTo>
                    <a:pt x="21600" y="30900"/>
                    <a:pt x="15080" y="39435"/>
                    <a:pt x="5682" y="41998"/>
                  </a:cubicBezTo>
                  <a:lnTo>
                    <a:pt x="0" y="21159"/>
                  </a:lnTo>
                  <a:close/>
                </a:path>
              </a:pathLst>
            </a:custGeom>
            <a:noFill/>
            <a:ln w="6350">
              <a:solidFill>
                <a:srgbClr val="000000"/>
              </a:solidFill>
              <a:round/>
              <a:headEnd/>
              <a:tailEnd/>
            </a:ln>
          </p:spPr>
          <p:txBody>
            <a:bodyPr/>
            <a:lstStyle/>
            <a:p>
              <a:endParaRPr lang="en-US" dirty="0"/>
            </a:p>
          </p:txBody>
        </p:sp>
        <p:sp>
          <p:nvSpPr>
            <p:cNvPr id="33" name="Arc 52"/>
            <p:cNvSpPr>
              <a:spLocks noChangeAspect="1"/>
            </p:cNvSpPr>
            <p:nvPr/>
          </p:nvSpPr>
          <p:spPr bwMode="auto">
            <a:xfrm>
              <a:off x="102" y="2530"/>
              <a:ext cx="47" cy="117"/>
            </a:xfrm>
            <a:custGeom>
              <a:avLst/>
              <a:gdLst>
                <a:gd name="G0" fmla="+- 0 0 0"/>
                <a:gd name="G1" fmla="+- 21206 0 0"/>
                <a:gd name="G2" fmla="+- 21600 0 0"/>
                <a:gd name="T0" fmla="*/ 4104 w 21600"/>
                <a:gd name="T1" fmla="*/ 0 h 42099"/>
                <a:gd name="T2" fmla="*/ 5483 w 21600"/>
                <a:gd name="T3" fmla="*/ 42099 h 42099"/>
                <a:gd name="T4" fmla="*/ 0 w 21600"/>
                <a:gd name="T5" fmla="*/ 21206 h 42099"/>
              </a:gdLst>
              <a:ahLst/>
              <a:cxnLst>
                <a:cxn ang="0">
                  <a:pos x="T0" y="T1"/>
                </a:cxn>
                <a:cxn ang="0">
                  <a:pos x="T2" y="T3"/>
                </a:cxn>
                <a:cxn ang="0">
                  <a:pos x="T4" y="T5"/>
                </a:cxn>
              </a:cxnLst>
              <a:rect l="0" t="0" r="r" b="b"/>
              <a:pathLst>
                <a:path w="21600" h="42099" fill="none" extrusionOk="0">
                  <a:moveTo>
                    <a:pt x="4104" y="-1"/>
                  </a:moveTo>
                  <a:cubicBezTo>
                    <a:pt x="14262" y="1965"/>
                    <a:pt x="21600" y="10859"/>
                    <a:pt x="21600" y="21206"/>
                  </a:cubicBezTo>
                  <a:cubicBezTo>
                    <a:pt x="21600" y="31023"/>
                    <a:pt x="14979" y="39606"/>
                    <a:pt x="5482" y="42098"/>
                  </a:cubicBezTo>
                </a:path>
                <a:path w="21600" h="42099" stroke="0" extrusionOk="0">
                  <a:moveTo>
                    <a:pt x="4104" y="-1"/>
                  </a:moveTo>
                  <a:cubicBezTo>
                    <a:pt x="14262" y="1965"/>
                    <a:pt x="21600" y="10859"/>
                    <a:pt x="21600" y="21206"/>
                  </a:cubicBezTo>
                  <a:cubicBezTo>
                    <a:pt x="21600" y="31023"/>
                    <a:pt x="14979" y="39606"/>
                    <a:pt x="5482" y="42098"/>
                  </a:cubicBezTo>
                  <a:lnTo>
                    <a:pt x="0" y="21206"/>
                  </a:lnTo>
                  <a:close/>
                </a:path>
              </a:pathLst>
            </a:custGeom>
            <a:noFill/>
            <a:ln w="6350">
              <a:solidFill>
                <a:srgbClr val="000000"/>
              </a:solidFill>
              <a:round/>
              <a:headEnd/>
              <a:tailEnd/>
            </a:ln>
          </p:spPr>
          <p:txBody>
            <a:bodyPr/>
            <a:lstStyle/>
            <a:p>
              <a:endParaRPr lang="en-US" dirty="0"/>
            </a:p>
          </p:txBody>
        </p:sp>
      </p:grpSp>
      <p:grpSp>
        <p:nvGrpSpPr>
          <p:cNvPr id="57" name="Group 85"/>
          <p:cNvGrpSpPr>
            <a:grpSpLocks/>
          </p:cNvGrpSpPr>
          <p:nvPr/>
        </p:nvGrpSpPr>
        <p:grpSpPr bwMode="auto">
          <a:xfrm>
            <a:off x="8077325" y="928446"/>
            <a:ext cx="269875" cy="460375"/>
            <a:chOff x="4120" y="2308"/>
            <a:chExt cx="305" cy="415"/>
          </a:xfrm>
        </p:grpSpPr>
        <p:sp>
          <p:nvSpPr>
            <p:cNvPr id="58" name="Freeform 86"/>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59" name="Rectangle 87"/>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60" name="Oval 88"/>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61" name="Group 89"/>
            <p:cNvGrpSpPr>
              <a:grpSpLocks/>
            </p:cNvGrpSpPr>
            <p:nvPr/>
          </p:nvGrpSpPr>
          <p:grpSpPr bwMode="auto">
            <a:xfrm flipH="1">
              <a:off x="4164" y="2500"/>
              <a:ext cx="152" cy="109"/>
              <a:chOff x="3216" y="2784"/>
              <a:chExt cx="192" cy="144"/>
            </a:xfrm>
          </p:grpSpPr>
          <p:sp>
            <p:nvSpPr>
              <p:cNvPr id="65" name="Line 90"/>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66" name="Line 91"/>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67" name="Line 92"/>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68" name="Line 93"/>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62" name="Freeform 94"/>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63" name="Oval 95"/>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64" name="Oval 96"/>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grpSp>
        <p:nvGrpSpPr>
          <p:cNvPr id="69" name="Group 122"/>
          <p:cNvGrpSpPr>
            <a:grpSpLocks/>
          </p:cNvGrpSpPr>
          <p:nvPr/>
        </p:nvGrpSpPr>
        <p:grpSpPr bwMode="auto">
          <a:xfrm>
            <a:off x="6001743" y="928446"/>
            <a:ext cx="269875" cy="390062"/>
            <a:chOff x="4120" y="2308"/>
            <a:chExt cx="305" cy="415"/>
          </a:xfrm>
        </p:grpSpPr>
        <p:sp>
          <p:nvSpPr>
            <p:cNvPr id="70"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71"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72"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73" name="Group 126"/>
            <p:cNvGrpSpPr>
              <a:grpSpLocks/>
            </p:cNvGrpSpPr>
            <p:nvPr/>
          </p:nvGrpSpPr>
          <p:grpSpPr bwMode="auto">
            <a:xfrm flipH="1">
              <a:off x="4164" y="2500"/>
              <a:ext cx="152" cy="109"/>
              <a:chOff x="3216" y="2784"/>
              <a:chExt cx="192" cy="144"/>
            </a:xfrm>
          </p:grpSpPr>
          <p:sp>
            <p:nvSpPr>
              <p:cNvPr id="77"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78"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79"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80"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74"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75"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76"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7" name="AutoShape 22"/>
          <p:cNvSpPr>
            <a:spLocks noChangeArrowheads="1"/>
          </p:cNvSpPr>
          <p:nvPr/>
        </p:nvSpPr>
        <p:spPr bwMode="auto">
          <a:xfrm>
            <a:off x="6181764"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grpSp>
        <p:nvGrpSpPr>
          <p:cNvPr id="92" name="Group 122"/>
          <p:cNvGrpSpPr>
            <a:grpSpLocks/>
          </p:cNvGrpSpPr>
          <p:nvPr/>
        </p:nvGrpSpPr>
        <p:grpSpPr bwMode="auto">
          <a:xfrm>
            <a:off x="6682014" y="928446"/>
            <a:ext cx="269875" cy="390062"/>
            <a:chOff x="4120" y="2308"/>
            <a:chExt cx="305" cy="415"/>
          </a:xfrm>
        </p:grpSpPr>
        <p:sp>
          <p:nvSpPr>
            <p:cNvPr id="93"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94"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95"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96" name="Group 126"/>
            <p:cNvGrpSpPr>
              <a:grpSpLocks/>
            </p:cNvGrpSpPr>
            <p:nvPr/>
          </p:nvGrpSpPr>
          <p:grpSpPr bwMode="auto">
            <a:xfrm flipH="1">
              <a:off x="4164" y="2500"/>
              <a:ext cx="152" cy="109"/>
              <a:chOff x="3216" y="2784"/>
              <a:chExt cx="192" cy="144"/>
            </a:xfrm>
          </p:grpSpPr>
          <p:sp>
            <p:nvSpPr>
              <p:cNvPr id="100"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101"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102"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103"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97"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98"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99"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104" name="AutoShape 22"/>
          <p:cNvSpPr>
            <a:spLocks noChangeArrowheads="1"/>
          </p:cNvSpPr>
          <p:nvPr/>
        </p:nvSpPr>
        <p:spPr bwMode="auto">
          <a:xfrm>
            <a:off x="6862035" y="1146913"/>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105" name="TextBox 104"/>
          <p:cNvSpPr txBox="1"/>
          <p:nvPr/>
        </p:nvSpPr>
        <p:spPr>
          <a:xfrm>
            <a:off x="5665712" y="1333491"/>
            <a:ext cx="1100031" cy="646331"/>
          </a:xfrm>
          <a:prstGeom prst="rect">
            <a:avLst/>
          </a:prstGeom>
          <a:solidFill>
            <a:schemeClr val="bg1"/>
          </a:solidFill>
        </p:spPr>
        <p:txBody>
          <a:bodyPr wrap="none" rtlCol="0">
            <a:spAutoFit/>
          </a:bodyPr>
          <a:lstStyle/>
          <a:p>
            <a:pPr algn="ctr"/>
            <a:r>
              <a:rPr lang="en-US">
                <a:latin typeface="+mn-lt"/>
              </a:rPr>
              <a:t>AAA</a:t>
            </a:r>
            <a:br>
              <a:rPr lang="en-US">
                <a:latin typeface="+mn-lt"/>
              </a:rPr>
            </a:br>
            <a:r>
              <a:rPr lang="en-US">
                <a:latin typeface="+mn-lt"/>
              </a:rPr>
              <a:t>Policy</a:t>
            </a:r>
          </a:p>
          <a:p>
            <a:pPr algn="ctr"/>
            <a:r>
              <a:rPr lang="en-US">
                <a:latin typeface="+mn-lt"/>
              </a:rPr>
              <a:t>Configuration</a:t>
            </a:r>
          </a:p>
        </p:txBody>
      </p:sp>
      <p:sp>
        <p:nvSpPr>
          <p:cNvPr id="106" name="TextBox 105"/>
          <p:cNvSpPr txBox="1"/>
          <p:nvPr/>
        </p:nvSpPr>
        <p:spPr>
          <a:xfrm>
            <a:off x="6547000" y="1333491"/>
            <a:ext cx="617928" cy="276999"/>
          </a:xfrm>
          <a:prstGeom prst="rect">
            <a:avLst/>
          </a:prstGeom>
          <a:noFill/>
        </p:spPr>
        <p:txBody>
          <a:bodyPr wrap="none" rtlCol="0">
            <a:spAutoFit/>
          </a:bodyPr>
          <a:lstStyle/>
          <a:p>
            <a:r>
              <a:rPr lang="en-US" dirty="0">
                <a:latin typeface="+mn-lt"/>
              </a:rPr>
              <a:t>DHCP</a:t>
            </a:r>
          </a:p>
        </p:txBody>
      </p:sp>
      <p:sp>
        <p:nvSpPr>
          <p:cNvPr id="107" name="TextBox 106"/>
          <p:cNvSpPr txBox="1"/>
          <p:nvPr/>
        </p:nvSpPr>
        <p:spPr>
          <a:xfrm>
            <a:off x="7717130" y="1333491"/>
            <a:ext cx="950325" cy="276999"/>
          </a:xfrm>
          <a:prstGeom prst="rect">
            <a:avLst/>
          </a:prstGeom>
          <a:noFill/>
        </p:spPr>
        <p:txBody>
          <a:bodyPr wrap="none" rtlCol="0">
            <a:spAutoFit/>
          </a:bodyPr>
          <a:lstStyle/>
          <a:p>
            <a:r>
              <a:rPr lang="en-US">
                <a:latin typeface="+mn-lt"/>
              </a:rPr>
              <a:t>Application</a:t>
            </a:r>
          </a:p>
        </p:txBody>
      </p:sp>
      <p:grpSp>
        <p:nvGrpSpPr>
          <p:cNvPr id="205" name="Group 122"/>
          <p:cNvGrpSpPr>
            <a:grpSpLocks/>
          </p:cNvGrpSpPr>
          <p:nvPr/>
        </p:nvGrpSpPr>
        <p:grpSpPr bwMode="auto">
          <a:xfrm>
            <a:off x="5256327" y="938011"/>
            <a:ext cx="269875" cy="390062"/>
            <a:chOff x="4120" y="2308"/>
            <a:chExt cx="305" cy="415"/>
          </a:xfrm>
        </p:grpSpPr>
        <p:sp>
          <p:nvSpPr>
            <p:cNvPr id="206" name="Freeform 123"/>
            <p:cNvSpPr>
              <a:spLocks/>
            </p:cNvSpPr>
            <p:nvPr/>
          </p:nvSpPr>
          <p:spPr bwMode="auto">
            <a:xfrm flipH="1">
              <a:off x="4378" y="2308"/>
              <a:ext cx="47" cy="415"/>
            </a:xfrm>
            <a:custGeom>
              <a:avLst/>
              <a:gdLst/>
              <a:ahLst/>
              <a:cxnLst>
                <a:cxn ang="0">
                  <a:pos x="90" y="546"/>
                </a:cxn>
                <a:cxn ang="0">
                  <a:pos x="0" y="432"/>
                </a:cxn>
                <a:cxn ang="0">
                  <a:pos x="0" y="0"/>
                </a:cxn>
                <a:cxn ang="0">
                  <a:pos x="84" y="42"/>
                </a:cxn>
                <a:cxn ang="0">
                  <a:pos x="90" y="546"/>
                </a:cxn>
              </a:cxnLst>
              <a:rect l="0" t="0" r="r" b="b"/>
              <a:pathLst>
                <a:path w="90" h="546">
                  <a:moveTo>
                    <a:pt x="90" y="546"/>
                  </a:moveTo>
                  <a:lnTo>
                    <a:pt x="0" y="432"/>
                  </a:lnTo>
                  <a:lnTo>
                    <a:pt x="0" y="0"/>
                  </a:lnTo>
                  <a:lnTo>
                    <a:pt x="84" y="42"/>
                  </a:lnTo>
                  <a:lnTo>
                    <a:pt x="90" y="546"/>
                  </a:lnTo>
                  <a:close/>
                </a:path>
              </a:pathLst>
            </a:custGeom>
            <a:solidFill>
              <a:srgbClr val="006699"/>
            </a:solidFill>
            <a:ln w="1588" cap="flat" cmpd="sng">
              <a:noFill/>
              <a:prstDash val="solid"/>
              <a:round/>
              <a:headEnd type="none" w="med" len="med"/>
              <a:tailEnd type="none" w="med" len="med"/>
            </a:ln>
            <a:effectLst/>
          </p:spPr>
          <p:txBody>
            <a:bodyPr/>
            <a:lstStyle/>
            <a:p>
              <a:endParaRPr lang="en-US" dirty="0"/>
            </a:p>
          </p:txBody>
        </p:sp>
        <p:sp>
          <p:nvSpPr>
            <p:cNvPr id="207" name="Rectangle 124"/>
            <p:cNvSpPr>
              <a:spLocks noChangeArrowheads="1"/>
            </p:cNvSpPr>
            <p:nvPr/>
          </p:nvSpPr>
          <p:spPr bwMode="auto">
            <a:xfrm flipH="1">
              <a:off x="4127" y="2340"/>
              <a:ext cx="255" cy="383"/>
            </a:xfrm>
            <a:prstGeom prst="rect">
              <a:avLst/>
            </a:prstGeom>
            <a:solidFill>
              <a:srgbClr val="0078AA"/>
            </a:solidFill>
            <a:ln w="1588">
              <a:noFill/>
              <a:miter lim="800000"/>
              <a:headEnd/>
              <a:tailEnd/>
            </a:ln>
            <a:effectLst/>
          </p:spPr>
          <p:txBody>
            <a:bodyPr/>
            <a:lstStyle/>
            <a:p>
              <a:endParaRPr lang="en-US" dirty="0"/>
            </a:p>
          </p:txBody>
        </p:sp>
        <p:sp>
          <p:nvSpPr>
            <p:cNvPr id="208" name="Oval 125"/>
            <p:cNvSpPr>
              <a:spLocks noChangeArrowheads="1"/>
            </p:cNvSpPr>
            <p:nvPr/>
          </p:nvSpPr>
          <p:spPr bwMode="auto">
            <a:xfrm flipH="1">
              <a:off x="4278" y="2390"/>
              <a:ext cx="37" cy="36"/>
            </a:xfrm>
            <a:prstGeom prst="ellipse">
              <a:avLst/>
            </a:prstGeom>
            <a:solidFill>
              <a:srgbClr val="FFC9C9"/>
            </a:solidFill>
            <a:ln w="12700">
              <a:noFill/>
              <a:round/>
              <a:headEnd/>
              <a:tailEnd/>
            </a:ln>
            <a:effectLst/>
          </p:spPr>
          <p:txBody>
            <a:bodyPr wrap="none" anchor="ctr"/>
            <a:lstStyle/>
            <a:p>
              <a:endParaRPr lang="en-US" dirty="0"/>
            </a:p>
          </p:txBody>
        </p:sp>
        <p:grpSp>
          <p:nvGrpSpPr>
            <p:cNvPr id="209" name="Group 126"/>
            <p:cNvGrpSpPr>
              <a:grpSpLocks/>
            </p:cNvGrpSpPr>
            <p:nvPr/>
          </p:nvGrpSpPr>
          <p:grpSpPr bwMode="auto">
            <a:xfrm flipH="1">
              <a:off x="4164" y="2500"/>
              <a:ext cx="152" cy="109"/>
              <a:chOff x="3216" y="2784"/>
              <a:chExt cx="192" cy="144"/>
            </a:xfrm>
          </p:grpSpPr>
          <p:sp>
            <p:nvSpPr>
              <p:cNvPr id="213" name="Line 127"/>
              <p:cNvSpPr>
                <a:spLocks noChangeShapeType="1"/>
              </p:cNvSpPr>
              <p:nvPr/>
            </p:nvSpPr>
            <p:spPr bwMode="auto">
              <a:xfrm>
                <a:off x="3216" y="2784"/>
                <a:ext cx="192" cy="0"/>
              </a:xfrm>
              <a:prstGeom prst="line">
                <a:avLst/>
              </a:prstGeom>
              <a:noFill/>
              <a:ln w="12700">
                <a:solidFill>
                  <a:srgbClr val="CCECFF"/>
                </a:solidFill>
                <a:round/>
                <a:headEnd/>
                <a:tailEnd/>
              </a:ln>
              <a:effectLst/>
            </p:spPr>
            <p:txBody>
              <a:bodyPr wrap="none" anchor="ctr"/>
              <a:lstStyle/>
              <a:p>
                <a:endParaRPr lang="en-US" dirty="0"/>
              </a:p>
            </p:txBody>
          </p:sp>
          <p:sp>
            <p:nvSpPr>
              <p:cNvPr id="214" name="Line 128"/>
              <p:cNvSpPr>
                <a:spLocks noChangeShapeType="1"/>
              </p:cNvSpPr>
              <p:nvPr/>
            </p:nvSpPr>
            <p:spPr bwMode="auto">
              <a:xfrm>
                <a:off x="3216" y="2832"/>
                <a:ext cx="192" cy="0"/>
              </a:xfrm>
              <a:prstGeom prst="line">
                <a:avLst/>
              </a:prstGeom>
              <a:noFill/>
              <a:ln w="12700">
                <a:solidFill>
                  <a:srgbClr val="CCECFF"/>
                </a:solidFill>
                <a:round/>
                <a:headEnd/>
                <a:tailEnd/>
              </a:ln>
              <a:effectLst/>
            </p:spPr>
            <p:txBody>
              <a:bodyPr wrap="none" anchor="ctr"/>
              <a:lstStyle/>
              <a:p>
                <a:endParaRPr lang="en-US" dirty="0"/>
              </a:p>
            </p:txBody>
          </p:sp>
          <p:sp>
            <p:nvSpPr>
              <p:cNvPr id="215" name="Line 129"/>
              <p:cNvSpPr>
                <a:spLocks noChangeShapeType="1"/>
              </p:cNvSpPr>
              <p:nvPr/>
            </p:nvSpPr>
            <p:spPr bwMode="auto">
              <a:xfrm>
                <a:off x="3216" y="2880"/>
                <a:ext cx="192" cy="0"/>
              </a:xfrm>
              <a:prstGeom prst="line">
                <a:avLst/>
              </a:prstGeom>
              <a:noFill/>
              <a:ln w="12700">
                <a:solidFill>
                  <a:srgbClr val="CCECFF"/>
                </a:solidFill>
                <a:round/>
                <a:headEnd/>
                <a:tailEnd/>
              </a:ln>
              <a:effectLst/>
            </p:spPr>
            <p:txBody>
              <a:bodyPr wrap="none" anchor="ctr"/>
              <a:lstStyle/>
              <a:p>
                <a:endParaRPr lang="en-US" dirty="0"/>
              </a:p>
            </p:txBody>
          </p:sp>
          <p:sp>
            <p:nvSpPr>
              <p:cNvPr id="216" name="Line 130"/>
              <p:cNvSpPr>
                <a:spLocks noChangeShapeType="1"/>
              </p:cNvSpPr>
              <p:nvPr/>
            </p:nvSpPr>
            <p:spPr bwMode="auto">
              <a:xfrm>
                <a:off x="3216" y="2928"/>
                <a:ext cx="192" cy="0"/>
              </a:xfrm>
              <a:prstGeom prst="line">
                <a:avLst/>
              </a:prstGeom>
              <a:noFill/>
              <a:ln w="12700">
                <a:solidFill>
                  <a:srgbClr val="CCECFF"/>
                </a:solidFill>
                <a:round/>
                <a:headEnd/>
                <a:tailEnd/>
              </a:ln>
              <a:effectLst/>
            </p:spPr>
            <p:txBody>
              <a:bodyPr wrap="none" anchor="ctr"/>
              <a:lstStyle/>
              <a:p>
                <a:endParaRPr lang="en-US" dirty="0"/>
              </a:p>
            </p:txBody>
          </p:sp>
        </p:grpSp>
        <p:sp>
          <p:nvSpPr>
            <p:cNvPr id="210" name="Freeform 131"/>
            <p:cNvSpPr>
              <a:spLocks/>
            </p:cNvSpPr>
            <p:nvPr/>
          </p:nvSpPr>
          <p:spPr bwMode="auto">
            <a:xfrm>
              <a:off x="4120" y="2311"/>
              <a:ext cx="301" cy="35"/>
            </a:xfrm>
            <a:custGeom>
              <a:avLst/>
              <a:gdLst/>
              <a:ahLst/>
              <a:cxnLst>
                <a:cxn ang="0">
                  <a:pos x="259" y="35"/>
                </a:cxn>
                <a:cxn ang="0">
                  <a:pos x="0" y="35"/>
                </a:cxn>
                <a:cxn ang="0">
                  <a:pos x="81" y="0"/>
                </a:cxn>
                <a:cxn ang="0">
                  <a:pos x="301" y="0"/>
                </a:cxn>
                <a:cxn ang="0">
                  <a:pos x="259" y="35"/>
                </a:cxn>
              </a:cxnLst>
              <a:rect l="0" t="0" r="r" b="b"/>
              <a:pathLst>
                <a:path w="301" h="35">
                  <a:moveTo>
                    <a:pt x="259" y="35"/>
                  </a:moveTo>
                  <a:lnTo>
                    <a:pt x="0" y="35"/>
                  </a:lnTo>
                  <a:lnTo>
                    <a:pt x="81" y="0"/>
                  </a:lnTo>
                  <a:lnTo>
                    <a:pt x="301" y="0"/>
                  </a:lnTo>
                  <a:lnTo>
                    <a:pt x="259" y="35"/>
                  </a:lnTo>
                  <a:close/>
                </a:path>
              </a:pathLst>
            </a:custGeom>
            <a:solidFill>
              <a:srgbClr val="00B4FF"/>
            </a:solidFill>
            <a:ln w="1588" cap="flat" cmpd="sng">
              <a:noFill/>
              <a:prstDash val="solid"/>
              <a:round/>
              <a:headEnd type="none" w="med" len="med"/>
              <a:tailEnd type="none" w="med" len="med"/>
            </a:ln>
            <a:effectLst/>
          </p:spPr>
          <p:txBody>
            <a:bodyPr/>
            <a:lstStyle/>
            <a:p>
              <a:endParaRPr lang="en-US" dirty="0"/>
            </a:p>
          </p:txBody>
        </p:sp>
        <p:sp>
          <p:nvSpPr>
            <p:cNvPr id="211" name="Oval 132"/>
            <p:cNvSpPr>
              <a:spLocks noChangeArrowheads="1"/>
            </p:cNvSpPr>
            <p:nvPr/>
          </p:nvSpPr>
          <p:spPr bwMode="auto">
            <a:xfrm flipH="1">
              <a:off x="4170" y="2386"/>
              <a:ext cx="37" cy="36"/>
            </a:xfrm>
            <a:prstGeom prst="ellipse">
              <a:avLst/>
            </a:prstGeom>
            <a:solidFill>
              <a:srgbClr val="FFC9C9"/>
            </a:solidFill>
            <a:ln w="12700">
              <a:noFill/>
              <a:round/>
              <a:headEnd/>
              <a:tailEnd/>
            </a:ln>
            <a:effectLst/>
          </p:spPr>
          <p:txBody>
            <a:bodyPr wrap="none" anchor="ctr"/>
            <a:lstStyle/>
            <a:p>
              <a:endParaRPr lang="en-US" dirty="0"/>
            </a:p>
          </p:txBody>
        </p:sp>
        <p:sp>
          <p:nvSpPr>
            <p:cNvPr id="212" name="Oval 133"/>
            <p:cNvSpPr>
              <a:spLocks noChangeArrowheads="1"/>
            </p:cNvSpPr>
            <p:nvPr/>
          </p:nvSpPr>
          <p:spPr bwMode="auto">
            <a:xfrm flipH="1">
              <a:off x="4224" y="2386"/>
              <a:ext cx="37" cy="36"/>
            </a:xfrm>
            <a:prstGeom prst="ellipse">
              <a:avLst/>
            </a:prstGeom>
            <a:solidFill>
              <a:srgbClr val="CCFF33"/>
            </a:solidFill>
            <a:ln w="12700">
              <a:noFill/>
              <a:round/>
              <a:headEnd/>
              <a:tailEnd/>
            </a:ln>
            <a:effectLst/>
          </p:spPr>
          <p:txBody>
            <a:bodyPr wrap="none" anchor="ctr"/>
            <a:lstStyle/>
            <a:p>
              <a:endParaRPr lang="en-US" dirty="0"/>
            </a:p>
          </p:txBody>
        </p:sp>
      </p:grpSp>
      <p:sp>
        <p:nvSpPr>
          <p:cNvPr id="217" name="AutoShape 22"/>
          <p:cNvSpPr>
            <a:spLocks noChangeArrowheads="1"/>
          </p:cNvSpPr>
          <p:nvPr/>
        </p:nvSpPr>
        <p:spPr bwMode="auto">
          <a:xfrm>
            <a:off x="5436348" y="1156478"/>
            <a:ext cx="180020" cy="186578"/>
          </a:xfrm>
          <a:prstGeom prst="can">
            <a:avLst>
              <a:gd name="adj" fmla="val 25000"/>
            </a:avLst>
          </a:prstGeom>
          <a:solidFill>
            <a:srgbClr val="6699FF"/>
          </a:solidFill>
          <a:ln w="9525">
            <a:solidFill>
              <a:schemeClr val="tx1"/>
            </a:solidFill>
            <a:round/>
            <a:headEnd/>
            <a:tailEnd/>
          </a:ln>
          <a:effectLst/>
        </p:spPr>
        <p:txBody>
          <a:bodyPr wrap="none" anchor="ctr"/>
          <a:lstStyle/>
          <a:p>
            <a:pPr algn="ctr" eaLnBrk="0" hangingPunct="0">
              <a:lnSpc>
                <a:spcPct val="100000"/>
              </a:lnSpc>
              <a:spcBef>
                <a:spcPct val="0"/>
              </a:spcBef>
              <a:buFontTx/>
              <a:buNone/>
            </a:pPr>
            <a:endParaRPr lang="en-US" sz="1600" dirty="0">
              <a:ea typeface="ＭＳ Ｐゴシック" pitchFamily="34" charset="-128"/>
            </a:endParaRPr>
          </a:p>
        </p:txBody>
      </p:sp>
      <p:sp>
        <p:nvSpPr>
          <p:cNvPr id="218" name="TextBox 217"/>
          <p:cNvSpPr txBox="1"/>
          <p:nvPr/>
        </p:nvSpPr>
        <p:spPr>
          <a:xfrm>
            <a:off x="5166317" y="1343056"/>
            <a:ext cx="620683" cy="276999"/>
          </a:xfrm>
          <a:prstGeom prst="rect">
            <a:avLst/>
          </a:prstGeom>
          <a:noFill/>
        </p:spPr>
        <p:txBody>
          <a:bodyPr wrap="none" rtlCol="0">
            <a:spAutoFit/>
          </a:bodyPr>
          <a:lstStyle/>
          <a:p>
            <a:r>
              <a:rPr lang="en-US" dirty="0" smtClean="0">
                <a:latin typeface="+mn-lt"/>
              </a:rPr>
              <a:t>ANQP</a:t>
            </a:r>
            <a:endParaRPr lang="en-US" dirty="0">
              <a:latin typeface="+mn-lt"/>
            </a:endParaRPr>
          </a:p>
        </p:txBody>
      </p:sp>
      <p:sp>
        <p:nvSpPr>
          <p:cNvPr id="243" name="TextBox 242"/>
          <p:cNvSpPr txBox="1"/>
          <p:nvPr/>
        </p:nvSpPr>
        <p:spPr>
          <a:xfrm>
            <a:off x="2322000" y="6174000"/>
            <a:ext cx="1575000" cy="338987"/>
          </a:xfrm>
          <a:prstGeom prst="rect">
            <a:avLst/>
          </a:prstGeom>
          <a:solidFill>
            <a:schemeClr val="accent1">
              <a:lumMod val="60000"/>
              <a:lumOff val="40000"/>
            </a:schemeClr>
          </a:solidFill>
        </p:spPr>
        <p:txBody>
          <a:bodyPr wrap="square" lIns="72000" tIns="0" rIns="0" bIns="0" rtlCol="0" anchor="ctr" anchorCtr="0">
            <a:noAutofit/>
          </a:bodyPr>
          <a:lstStyle/>
          <a:p>
            <a:pPr algn="ctr"/>
            <a:r>
              <a:rPr lang="en-US" b="1" dirty="0">
                <a:latin typeface="+mn-lt"/>
              </a:rPr>
              <a:t>Access Technology</a:t>
            </a:r>
          </a:p>
        </p:txBody>
      </p:sp>
      <p:sp>
        <p:nvSpPr>
          <p:cNvPr id="244" name="TextBox 243"/>
          <p:cNvSpPr txBox="1"/>
          <p:nvPr/>
        </p:nvSpPr>
        <p:spPr>
          <a:xfrm>
            <a:off x="4077000" y="6174000"/>
            <a:ext cx="2069999" cy="360000"/>
          </a:xfrm>
          <a:prstGeom prst="rect">
            <a:avLst/>
          </a:prstGeom>
          <a:solidFill>
            <a:schemeClr val="accent4">
              <a:lumMod val="60000"/>
              <a:lumOff val="40000"/>
            </a:schemeClr>
          </a:solidFill>
        </p:spPr>
        <p:txBody>
          <a:bodyPr wrap="square" lIns="72000" tIns="0" rIns="0" bIns="0" rtlCol="0" anchor="ctr" anchorCtr="0">
            <a:noAutofit/>
          </a:bodyPr>
          <a:lstStyle/>
          <a:p>
            <a:pPr algn="ctr"/>
            <a:r>
              <a:rPr lang="en-US" sz="1600" b="1" i="1" dirty="0">
                <a:latin typeface="+mn-lt"/>
              </a:rPr>
              <a:t>Control I/f</a:t>
            </a:r>
          </a:p>
        </p:txBody>
      </p:sp>
      <p:pic>
        <p:nvPicPr>
          <p:cNvPr id="153" name="Picture 372" descr="switch"/>
          <p:cNvPicPr>
            <a:picLocks noChangeAspect="1" noChangeArrowheads="1"/>
          </p:cNvPicPr>
          <p:nvPr/>
        </p:nvPicPr>
        <p:blipFill>
          <a:blip r:embed="rId3"/>
          <a:srcRect/>
          <a:stretch>
            <a:fillRect/>
          </a:stretch>
        </p:blipFill>
        <p:spPr bwMode="auto">
          <a:xfrm>
            <a:off x="4122000" y="1404000"/>
            <a:ext cx="292468" cy="146695"/>
          </a:xfrm>
          <a:prstGeom prst="rect">
            <a:avLst/>
          </a:prstGeom>
          <a:noFill/>
        </p:spPr>
      </p:pic>
      <p:sp>
        <p:nvSpPr>
          <p:cNvPr id="156" name="TextBox 155"/>
          <p:cNvSpPr txBox="1"/>
          <p:nvPr/>
        </p:nvSpPr>
        <p:spPr>
          <a:xfrm>
            <a:off x="3357000" y="1449000"/>
            <a:ext cx="1300632" cy="276999"/>
          </a:xfrm>
          <a:prstGeom prst="rect">
            <a:avLst/>
          </a:prstGeom>
          <a:noFill/>
        </p:spPr>
        <p:txBody>
          <a:bodyPr wrap="none" rtlCol="0">
            <a:spAutoFit/>
          </a:bodyPr>
          <a:lstStyle/>
          <a:p>
            <a:r>
              <a:rPr lang="en-US" dirty="0" smtClean="0">
                <a:latin typeface="+mn-lt"/>
              </a:rPr>
              <a:t>Access Network</a:t>
            </a:r>
            <a:endParaRPr lang="en-US" dirty="0">
              <a:latin typeface="+mn-lt"/>
            </a:endParaRPr>
          </a:p>
        </p:txBody>
      </p:sp>
      <p:sp>
        <p:nvSpPr>
          <p:cNvPr id="158" name="Rectangle 157"/>
          <p:cNvSpPr/>
          <p:nvPr/>
        </p:nvSpPr>
        <p:spPr bwMode="auto">
          <a:xfrm>
            <a:off x="3987001" y="2041625"/>
            <a:ext cx="1485099" cy="26431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03" name="TextBox 202"/>
          <p:cNvSpPr txBox="1"/>
          <p:nvPr/>
        </p:nvSpPr>
        <p:spPr>
          <a:xfrm>
            <a:off x="259609" y="2041747"/>
            <a:ext cx="3727391" cy="23930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Network Selection</a:t>
            </a:r>
            <a:endParaRPr lang="en-US" dirty="0">
              <a:latin typeface="+mn-lt"/>
            </a:endParaRPr>
          </a:p>
        </p:txBody>
      </p:sp>
      <p:sp>
        <p:nvSpPr>
          <p:cNvPr id="238" name="TextBox 237"/>
          <p:cNvSpPr txBox="1"/>
          <p:nvPr/>
        </p:nvSpPr>
        <p:spPr>
          <a:xfrm>
            <a:off x="256170" y="5850514"/>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41" name="TextBox 240"/>
          <p:cNvSpPr txBox="1"/>
          <p:nvPr/>
        </p:nvSpPr>
        <p:spPr>
          <a:xfrm>
            <a:off x="258423" y="5377185"/>
            <a:ext cx="3727391" cy="22106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Disassociation</a:t>
            </a:r>
            <a:endParaRPr lang="en-US" dirty="0">
              <a:latin typeface="+mn-lt"/>
            </a:endParaRPr>
          </a:p>
        </p:txBody>
      </p:sp>
      <p:sp>
        <p:nvSpPr>
          <p:cNvPr id="242" name="TextBox 241"/>
          <p:cNvSpPr txBox="1"/>
          <p:nvPr/>
        </p:nvSpPr>
        <p:spPr>
          <a:xfrm>
            <a:off x="250679" y="3764243"/>
            <a:ext cx="6564503" cy="314193"/>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Configuration</a:t>
            </a:r>
            <a:endParaRPr lang="en-US" dirty="0">
              <a:latin typeface="+mn-lt"/>
            </a:endParaRPr>
          </a:p>
        </p:txBody>
      </p:sp>
      <p:sp>
        <p:nvSpPr>
          <p:cNvPr id="240" name="TextBox 239"/>
          <p:cNvSpPr txBox="1"/>
          <p:nvPr/>
        </p:nvSpPr>
        <p:spPr>
          <a:xfrm>
            <a:off x="261192" y="4870383"/>
            <a:ext cx="7910808" cy="236499"/>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9" name="TextBox 238"/>
          <p:cNvSpPr txBox="1"/>
          <p:nvPr/>
        </p:nvSpPr>
        <p:spPr>
          <a:xfrm>
            <a:off x="247933" y="4417069"/>
            <a:ext cx="5630655" cy="190534"/>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Policy Control</a:t>
            </a:r>
            <a:endParaRPr lang="en-US" dirty="0">
              <a:latin typeface="+mn-lt"/>
            </a:endParaRPr>
          </a:p>
        </p:txBody>
      </p:sp>
      <p:sp>
        <p:nvSpPr>
          <p:cNvPr id="237" name="TextBox 236"/>
          <p:cNvSpPr txBox="1"/>
          <p:nvPr/>
        </p:nvSpPr>
        <p:spPr>
          <a:xfrm>
            <a:off x="257413" y="4133116"/>
            <a:ext cx="7910808" cy="245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Application</a:t>
            </a:r>
            <a:endParaRPr lang="en-US" dirty="0">
              <a:latin typeface="+mn-lt"/>
            </a:endParaRPr>
          </a:p>
        </p:txBody>
      </p:sp>
      <p:sp>
        <p:nvSpPr>
          <p:cNvPr id="236" name="TextBox 235"/>
          <p:cNvSpPr txBox="1"/>
          <p:nvPr/>
        </p:nvSpPr>
        <p:spPr>
          <a:xfrm>
            <a:off x="252000" y="5156443"/>
            <a:ext cx="6564503" cy="1805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Host </a:t>
            </a:r>
            <a:r>
              <a:rPr lang="en-US" dirty="0" err="1">
                <a:latin typeface="+mn-lt"/>
              </a:rPr>
              <a:t>C</a:t>
            </a:r>
            <a:r>
              <a:rPr lang="en-US" dirty="0" err="1" smtClean="0">
                <a:latin typeface="+mn-lt"/>
              </a:rPr>
              <a:t>onfig</a:t>
            </a:r>
            <a:r>
              <a:rPr lang="en-US" dirty="0" smtClean="0">
                <a:latin typeface="+mn-lt"/>
              </a:rPr>
              <a:t> Release</a:t>
            </a:r>
            <a:endParaRPr lang="en-US" dirty="0">
              <a:latin typeface="+mn-lt"/>
            </a:endParaRPr>
          </a:p>
        </p:txBody>
      </p:sp>
      <p:sp>
        <p:nvSpPr>
          <p:cNvPr id="235" name="TextBox 234"/>
          <p:cNvSpPr txBox="1"/>
          <p:nvPr/>
        </p:nvSpPr>
        <p:spPr>
          <a:xfrm>
            <a:off x="247933" y="3525440"/>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Accounting</a:t>
            </a:r>
            <a:endParaRPr lang="en-US" dirty="0">
              <a:latin typeface="+mn-lt"/>
            </a:endParaRPr>
          </a:p>
        </p:txBody>
      </p:sp>
      <p:sp>
        <p:nvSpPr>
          <p:cNvPr id="232" name="TextBox 231"/>
          <p:cNvSpPr txBox="1"/>
          <p:nvPr/>
        </p:nvSpPr>
        <p:spPr>
          <a:xfrm>
            <a:off x="255830" y="2666100"/>
            <a:ext cx="3727391" cy="57521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Authentication</a:t>
            </a:r>
          </a:p>
          <a:p>
            <a:r>
              <a:rPr lang="en-US" dirty="0" smtClean="0">
                <a:latin typeface="+mn-lt"/>
              </a:rPr>
              <a:t>Authorization</a:t>
            </a:r>
            <a:endParaRPr lang="en-US" dirty="0">
              <a:latin typeface="+mn-lt"/>
            </a:endParaRPr>
          </a:p>
        </p:txBody>
      </p:sp>
      <p:sp>
        <p:nvSpPr>
          <p:cNvPr id="231" name="TextBox 230"/>
          <p:cNvSpPr txBox="1"/>
          <p:nvPr/>
        </p:nvSpPr>
        <p:spPr>
          <a:xfrm>
            <a:off x="258283" y="2326302"/>
            <a:ext cx="3727391" cy="281775"/>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Association</a:t>
            </a:r>
            <a:endParaRPr lang="en-US" dirty="0">
              <a:latin typeface="+mn-lt"/>
            </a:endParaRPr>
          </a:p>
        </p:txBody>
      </p:sp>
      <p:sp>
        <p:nvSpPr>
          <p:cNvPr id="13" name="TextBox 12"/>
          <p:cNvSpPr txBox="1"/>
          <p:nvPr/>
        </p:nvSpPr>
        <p:spPr>
          <a:xfrm>
            <a:off x="255360" y="1668116"/>
            <a:ext cx="3734294" cy="326632"/>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smtClean="0">
                <a:latin typeface="+mn-lt"/>
              </a:rPr>
              <a:t>Scanning</a:t>
            </a:r>
            <a:endParaRPr lang="en-US" dirty="0">
              <a:latin typeface="+mn-lt"/>
            </a:endParaRPr>
          </a:p>
        </p:txBody>
      </p:sp>
      <p:sp>
        <p:nvSpPr>
          <p:cNvPr id="171" name="Rectangle 170"/>
          <p:cNvSpPr/>
          <p:nvPr/>
        </p:nvSpPr>
        <p:spPr bwMode="auto">
          <a:xfrm>
            <a:off x="2277000" y="1664193"/>
            <a:ext cx="1710000" cy="339798"/>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2" name="Rectangle 171"/>
          <p:cNvSpPr/>
          <p:nvPr/>
        </p:nvSpPr>
        <p:spPr bwMode="auto">
          <a:xfrm>
            <a:off x="2277000" y="2343789"/>
            <a:ext cx="1710000" cy="264287"/>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3" name="Rectangle 172"/>
          <p:cNvSpPr/>
          <p:nvPr/>
        </p:nvSpPr>
        <p:spPr bwMode="auto">
          <a:xfrm>
            <a:off x="2277000" y="2683587"/>
            <a:ext cx="1710000" cy="566330"/>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4" name="Rectangle 173"/>
          <p:cNvSpPr/>
          <p:nvPr/>
        </p:nvSpPr>
        <p:spPr bwMode="auto">
          <a:xfrm>
            <a:off x="2277000" y="5361202"/>
            <a:ext cx="1710000" cy="226532"/>
          </a:xfrm>
          <a:prstGeom prst="rect">
            <a:avLst/>
          </a:prstGeom>
          <a:solidFill>
            <a:schemeClr val="accent1">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5" name="Rectangle 174"/>
          <p:cNvSpPr/>
          <p:nvPr/>
        </p:nvSpPr>
        <p:spPr bwMode="auto">
          <a:xfrm>
            <a:off x="3987000" y="3512698"/>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6" name="Rectangle 175"/>
          <p:cNvSpPr/>
          <p:nvPr/>
        </p:nvSpPr>
        <p:spPr bwMode="auto">
          <a:xfrm>
            <a:off x="3987000" y="4418826"/>
            <a:ext cx="2202347" cy="188777"/>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7" name="Rectangle 176"/>
          <p:cNvSpPr/>
          <p:nvPr/>
        </p:nvSpPr>
        <p:spPr bwMode="auto">
          <a:xfrm>
            <a:off x="3987000" y="5850514"/>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70" name="Rectangle 169"/>
          <p:cNvSpPr/>
          <p:nvPr/>
        </p:nvSpPr>
        <p:spPr bwMode="auto">
          <a:xfrm>
            <a:off x="2277000" y="2041747"/>
            <a:ext cx="1710000" cy="263422"/>
          </a:xfrm>
          <a:prstGeom prst="rect">
            <a:avLst/>
          </a:prstGeom>
          <a:solidFill>
            <a:schemeClr val="tx2">
              <a:lumMod val="20000"/>
              <a:lumOff val="8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33" name="Rectangle 232"/>
          <p:cNvSpPr/>
          <p:nvPr/>
        </p:nvSpPr>
        <p:spPr bwMode="auto">
          <a:xfrm>
            <a:off x="3989653" y="2843039"/>
            <a:ext cx="2202347" cy="382293"/>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0" name="Straight Arrow Connector 9"/>
          <p:cNvCxnSpPr/>
          <p:nvPr/>
        </p:nvCxnSpPr>
        <p:spPr bwMode="auto">
          <a:xfrm flipH="1">
            <a:off x="2277001" y="1679728"/>
            <a:ext cx="1709166" cy="3871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 name="Straight Arrow Connector 10"/>
          <p:cNvCxnSpPr/>
          <p:nvPr/>
        </p:nvCxnSpPr>
        <p:spPr bwMode="auto">
          <a:xfrm flipH="1" flipV="1">
            <a:off x="2283431" y="2710344"/>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 name="Straight Arrow Connector 11"/>
          <p:cNvCxnSpPr/>
          <p:nvPr/>
        </p:nvCxnSpPr>
        <p:spPr bwMode="auto">
          <a:xfrm flipH="1">
            <a:off x="2276584" y="2784636"/>
            <a:ext cx="1702932" cy="14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 name="Straight Arrow Connector 14"/>
          <p:cNvCxnSpPr/>
          <p:nvPr/>
        </p:nvCxnSpPr>
        <p:spPr bwMode="auto">
          <a:xfrm flipH="1" flipV="1">
            <a:off x="2276584" y="3058768"/>
            <a:ext cx="1716848" cy="2791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 name="Straight Arrow Connector 15"/>
          <p:cNvCxnSpPr/>
          <p:nvPr/>
        </p:nvCxnSpPr>
        <p:spPr bwMode="auto">
          <a:xfrm flipH="1">
            <a:off x="2276584" y="2977033"/>
            <a:ext cx="1712742" cy="4398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8" name="Straight Arrow Connector 17"/>
          <p:cNvCxnSpPr/>
          <p:nvPr/>
        </p:nvCxnSpPr>
        <p:spPr bwMode="auto">
          <a:xfrm flipH="1" flipV="1">
            <a:off x="3985947" y="2887276"/>
            <a:ext cx="2206053" cy="2284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0" name="Straight Arrow Connector 19"/>
          <p:cNvCxnSpPr/>
          <p:nvPr/>
        </p:nvCxnSpPr>
        <p:spPr bwMode="auto">
          <a:xfrm flipH="1">
            <a:off x="3979516" y="2947875"/>
            <a:ext cx="2212484" cy="2915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p:nvPr/>
        </p:nvCxnSpPr>
        <p:spPr bwMode="auto">
          <a:xfrm flipH="1" flipV="1">
            <a:off x="2283430" y="3803539"/>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3" name="Straight Arrow Connector 22"/>
          <p:cNvCxnSpPr/>
          <p:nvPr/>
        </p:nvCxnSpPr>
        <p:spPr bwMode="auto">
          <a:xfrm flipH="1">
            <a:off x="2270152" y="3860699"/>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4" name="Straight Arrow Connector 23"/>
          <p:cNvCxnSpPr/>
          <p:nvPr/>
        </p:nvCxnSpPr>
        <p:spPr bwMode="auto">
          <a:xfrm flipH="1" flipV="1">
            <a:off x="2277001" y="4192563"/>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5" name="Straight Arrow Connector 24"/>
          <p:cNvCxnSpPr/>
          <p:nvPr/>
        </p:nvCxnSpPr>
        <p:spPr bwMode="auto">
          <a:xfrm flipH="1">
            <a:off x="2270152" y="4268074"/>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8" name="Straight Arrow Connector 107"/>
          <p:cNvCxnSpPr/>
          <p:nvPr/>
        </p:nvCxnSpPr>
        <p:spPr bwMode="auto">
          <a:xfrm flipH="1">
            <a:off x="2279616" y="1752732"/>
            <a:ext cx="1706551" cy="2984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09" name="Straight Arrow Connector 108"/>
          <p:cNvCxnSpPr/>
          <p:nvPr/>
        </p:nvCxnSpPr>
        <p:spPr bwMode="auto">
          <a:xfrm flipH="1" flipV="1">
            <a:off x="2277000" y="1831706"/>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0" name="Straight Arrow Connector 109"/>
          <p:cNvCxnSpPr/>
          <p:nvPr/>
        </p:nvCxnSpPr>
        <p:spPr bwMode="auto">
          <a:xfrm flipH="1">
            <a:off x="2277001" y="1908592"/>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1" name="Straight Arrow Connector 110"/>
          <p:cNvCxnSpPr/>
          <p:nvPr/>
        </p:nvCxnSpPr>
        <p:spPr bwMode="auto">
          <a:xfrm flipH="1" flipV="1">
            <a:off x="2283430" y="207723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2" name="Straight Arrow Connector 111"/>
          <p:cNvCxnSpPr/>
          <p:nvPr/>
        </p:nvCxnSpPr>
        <p:spPr bwMode="auto">
          <a:xfrm flipH="1">
            <a:off x="2283431" y="2211266"/>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3" name="Straight Arrow Connector 112"/>
          <p:cNvCxnSpPr/>
          <p:nvPr/>
        </p:nvCxnSpPr>
        <p:spPr bwMode="auto">
          <a:xfrm flipH="1" flipV="1">
            <a:off x="2270152" y="2368632"/>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4" name="Straight Arrow Connector 113"/>
          <p:cNvCxnSpPr/>
          <p:nvPr/>
        </p:nvCxnSpPr>
        <p:spPr bwMode="auto">
          <a:xfrm flipH="1">
            <a:off x="2270153" y="2445518"/>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15" name="Straight Arrow Connector 114"/>
          <p:cNvCxnSpPr/>
          <p:nvPr/>
        </p:nvCxnSpPr>
        <p:spPr bwMode="auto">
          <a:xfrm flipH="1" flipV="1">
            <a:off x="2277000" y="2527793"/>
            <a:ext cx="1702515"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16" name="Straight Arrow Connector 115"/>
          <p:cNvCxnSpPr/>
          <p:nvPr/>
        </p:nvCxnSpPr>
        <p:spPr bwMode="auto">
          <a:xfrm flipH="1" flipV="1">
            <a:off x="2276584" y="2859022"/>
            <a:ext cx="1710000" cy="28253"/>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4" name="Straight Arrow Connector 123"/>
          <p:cNvCxnSpPr/>
          <p:nvPr/>
        </p:nvCxnSpPr>
        <p:spPr bwMode="auto">
          <a:xfrm flipH="1" flipV="1">
            <a:off x="3999850" y="3095176"/>
            <a:ext cx="2192150" cy="3720"/>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25" name="Straight Arrow Connector 124"/>
          <p:cNvCxnSpPr/>
          <p:nvPr/>
        </p:nvCxnSpPr>
        <p:spPr bwMode="auto">
          <a:xfrm flipH="1">
            <a:off x="3978855" y="3136651"/>
            <a:ext cx="2213145" cy="303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27" name="Straight Arrow Connector 126"/>
          <p:cNvCxnSpPr/>
          <p:nvPr/>
        </p:nvCxnSpPr>
        <p:spPr bwMode="auto">
          <a:xfrm flipH="1">
            <a:off x="2270152" y="3167437"/>
            <a:ext cx="1708702" cy="732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7" name="Straight Arrow Connector 136"/>
          <p:cNvCxnSpPr/>
          <p:nvPr/>
        </p:nvCxnSpPr>
        <p:spPr bwMode="auto">
          <a:xfrm flipH="1" flipV="1">
            <a:off x="2283430" y="3932435"/>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38" name="Straight Arrow Connector 137"/>
          <p:cNvCxnSpPr/>
          <p:nvPr/>
        </p:nvCxnSpPr>
        <p:spPr bwMode="auto">
          <a:xfrm flipH="1">
            <a:off x="2276584" y="3998808"/>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39" name="Straight Arrow Connector 138"/>
          <p:cNvCxnSpPr/>
          <p:nvPr/>
        </p:nvCxnSpPr>
        <p:spPr bwMode="auto">
          <a:xfrm flipH="1" flipV="1">
            <a:off x="3986152" y="3583073"/>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0" name="Straight Arrow Connector 139"/>
          <p:cNvCxnSpPr/>
          <p:nvPr/>
        </p:nvCxnSpPr>
        <p:spPr bwMode="auto">
          <a:xfrm flipH="1">
            <a:off x="3979721" y="36259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5" name="Straight Arrow Connector 144"/>
          <p:cNvCxnSpPr/>
          <p:nvPr/>
        </p:nvCxnSpPr>
        <p:spPr bwMode="auto">
          <a:xfrm flipH="1" flipV="1">
            <a:off x="3976814" y="4538481"/>
            <a:ext cx="2215186" cy="3136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6" name="Straight Arrow Connector 145"/>
          <p:cNvCxnSpPr/>
          <p:nvPr/>
        </p:nvCxnSpPr>
        <p:spPr bwMode="auto">
          <a:xfrm flipH="1">
            <a:off x="3970384" y="4456581"/>
            <a:ext cx="2221616" cy="39747"/>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7" name="Straight Arrow Connector 146"/>
          <p:cNvCxnSpPr/>
          <p:nvPr/>
        </p:nvCxnSpPr>
        <p:spPr bwMode="auto">
          <a:xfrm flipH="1" flipV="1">
            <a:off x="2283433" y="4906078"/>
            <a:ext cx="5892347" cy="37755"/>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48" name="Straight Arrow Connector 147"/>
          <p:cNvCxnSpPr/>
          <p:nvPr/>
        </p:nvCxnSpPr>
        <p:spPr bwMode="auto">
          <a:xfrm flipH="1">
            <a:off x="2276584" y="4981589"/>
            <a:ext cx="5899196" cy="5579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9" name="Straight Arrow Connector 148"/>
          <p:cNvCxnSpPr/>
          <p:nvPr/>
        </p:nvCxnSpPr>
        <p:spPr bwMode="auto">
          <a:xfrm flipH="1" flipV="1">
            <a:off x="3987535" y="5901585"/>
            <a:ext cx="2204465" cy="2443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0" name="Straight Arrow Connector 149"/>
          <p:cNvCxnSpPr/>
          <p:nvPr/>
        </p:nvCxnSpPr>
        <p:spPr bwMode="auto">
          <a:xfrm flipH="1">
            <a:off x="3981104" y="5963780"/>
            <a:ext cx="2210896" cy="2756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1" name="Straight Arrow Connector 150"/>
          <p:cNvCxnSpPr/>
          <p:nvPr/>
        </p:nvCxnSpPr>
        <p:spPr bwMode="auto">
          <a:xfrm flipH="1" flipV="1">
            <a:off x="2270570" y="5420729"/>
            <a:ext cx="1719083" cy="39129"/>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2" name="Straight Arrow Connector 151"/>
          <p:cNvCxnSpPr/>
          <p:nvPr/>
        </p:nvCxnSpPr>
        <p:spPr bwMode="auto">
          <a:xfrm flipH="1">
            <a:off x="2270570" y="5497615"/>
            <a:ext cx="1716430" cy="41029"/>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54" name="Straight Arrow Connector 153"/>
          <p:cNvCxnSpPr/>
          <p:nvPr/>
        </p:nvCxnSpPr>
        <p:spPr bwMode="auto">
          <a:xfrm flipH="1" flipV="1">
            <a:off x="2261774" y="5210181"/>
            <a:ext cx="4538389" cy="1611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55" name="Straight Arrow Connector 154"/>
          <p:cNvCxnSpPr/>
          <p:nvPr/>
        </p:nvCxnSpPr>
        <p:spPr bwMode="auto">
          <a:xfrm flipH="1">
            <a:off x="2254928" y="5276554"/>
            <a:ext cx="4551848" cy="26482"/>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20" name="Straight Arrow Connector 219"/>
          <p:cNvCxnSpPr/>
          <p:nvPr/>
        </p:nvCxnSpPr>
        <p:spPr bwMode="auto">
          <a:xfrm flipH="1" flipV="1">
            <a:off x="3985118" y="2114990"/>
            <a:ext cx="1486882" cy="40022"/>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227" name="Straight Arrow Connector 226"/>
          <p:cNvCxnSpPr/>
          <p:nvPr/>
        </p:nvCxnSpPr>
        <p:spPr bwMode="auto">
          <a:xfrm flipH="1">
            <a:off x="3992489" y="2192768"/>
            <a:ext cx="1479511" cy="21772"/>
          </a:xfrm>
          <a:prstGeom prst="straightConnector1">
            <a:avLst/>
          </a:prstGeom>
          <a:solidFill>
            <a:schemeClr val="accent1"/>
          </a:solidFill>
          <a:ln w="12700" cap="flat" cmpd="sng" algn="ctr">
            <a:solidFill>
              <a:schemeClr val="tx1"/>
            </a:solidFill>
            <a:prstDash val="solid"/>
            <a:round/>
            <a:headEnd type="none" w="med" len="med"/>
            <a:tailEnd type="triangle" w="med" len="med"/>
          </a:ln>
          <a:effectLst/>
        </p:spPr>
      </p:cxnSp>
      <p:sp>
        <p:nvSpPr>
          <p:cNvPr id="161" name="TextBox 160"/>
          <p:cNvSpPr txBox="1"/>
          <p:nvPr/>
        </p:nvSpPr>
        <p:spPr>
          <a:xfrm>
            <a:off x="251520" y="3292569"/>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Establishment</a:t>
            </a:r>
          </a:p>
        </p:txBody>
      </p:sp>
      <p:sp>
        <p:nvSpPr>
          <p:cNvPr id="162" name="Rectangle 161"/>
          <p:cNvSpPr/>
          <p:nvPr/>
        </p:nvSpPr>
        <p:spPr bwMode="auto">
          <a:xfrm>
            <a:off x="3990587" y="3279827"/>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3" name="Straight Arrow Connector 162"/>
          <p:cNvCxnSpPr/>
          <p:nvPr/>
        </p:nvCxnSpPr>
        <p:spPr bwMode="auto">
          <a:xfrm flipH="1" flipV="1">
            <a:off x="3989739" y="3350202"/>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4" name="Straight Arrow Connector 163"/>
          <p:cNvCxnSpPr/>
          <p:nvPr/>
        </p:nvCxnSpPr>
        <p:spPr bwMode="auto">
          <a:xfrm flipH="1">
            <a:off x="3983308" y="3384805"/>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65" name="TextBox 164"/>
          <p:cNvSpPr txBox="1"/>
          <p:nvPr/>
        </p:nvSpPr>
        <p:spPr>
          <a:xfrm>
            <a:off x="251520" y="4651185"/>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Mobility</a:t>
            </a:r>
          </a:p>
        </p:txBody>
      </p:sp>
      <p:sp>
        <p:nvSpPr>
          <p:cNvPr id="166" name="Rectangle 165"/>
          <p:cNvSpPr/>
          <p:nvPr/>
        </p:nvSpPr>
        <p:spPr bwMode="auto">
          <a:xfrm>
            <a:off x="3990587" y="4638443"/>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67" name="Straight Arrow Connector 166"/>
          <p:cNvCxnSpPr/>
          <p:nvPr/>
        </p:nvCxnSpPr>
        <p:spPr bwMode="auto">
          <a:xfrm flipH="1" flipV="1">
            <a:off x="3989739" y="4708818"/>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68" name="Straight Arrow Connector 167"/>
          <p:cNvCxnSpPr/>
          <p:nvPr/>
        </p:nvCxnSpPr>
        <p:spPr bwMode="auto">
          <a:xfrm flipH="1">
            <a:off x="3983308" y="4743421"/>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8" name="TextBox 177"/>
          <p:cNvSpPr txBox="1"/>
          <p:nvPr/>
        </p:nvSpPr>
        <p:spPr>
          <a:xfrm>
            <a:off x="251520" y="5632828"/>
            <a:ext cx="5630655" cy="181436"/>
          </a:xfrm>
          <a:prstGeom prst="rect">
            <a:avLst/>
          </a:prstGeom>
          <a:solidFill>
            <a:schemeClr val="bg1">
              <a:lumMod val="95000"/>
            </a:schemeClr>
          </a:solidFill>
          <a:ln>
            <a:solidFill>
              <a:schemeClr val="bg1">
                <a:lumMod val="95000"/>
              </a:schemeClr>
            </a:solidFill>
          </a:ln>
        </p:spPr>
        <p:txBody>
          <a:bodyPr wrap="square" lIns="72000" tIns="0" rIns="0" bIns="0" rtlCol="0" anchor="ctr" anchorCtr="0">
            <a:noAutofit/>
          </a:bodyPr>
          <a:lstStyle/>
          <a:p>
            <a:r>
              <a:rPr lang="en-US" dirty="0">
                <a:latin typeface="+mn-lt"/>
              </a:rPr>
              <a:t>Link Teardown</a:t>
            </a:r>
          </a:p>
        </p:txBody>
      </p:sp>
      <p:sp>
        <p:nvSpPr>
          <p:cNvPr id="179" name="Rectangle 178"/>
          <p:cNvSpPr/>
          <p:nvPr/>
        </p:nvSpPr>
        <p:spPr bwMode="auto">
          <a:xfrm>
            <a:off x="3990587" y="5620086"/>
            <a:ext cx="2202347" cy="188776"/>
          </a:xfrm>
          <a:prstGeom prst="rect">
            <a:avLst/>
          </a:prstGeom>
          <a:solidFill>
            <a:schemeClr val="accent4">
              <a:lumMod val="60000"/>
              <a:lumOff val="40000"/>
            </a:schemeClr>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cxnSp>
        <p:nvCxnSpPr>
          <p:cNvPr id="180" name="Straight Arrow Connector 179"/>
          <p:cNvCxnSpPr/>
          <p:nvPr/>
        </p:nvCxnSpPr>
        <p:spPr bwMode="auto">
          <a:xfrm flipH="1" flipV="1">
            <a:off x="3989739" y="5690461"/>
            <a:ext cx="2205848" cy="5136"/>
          </a:xfrm>
          <a:prstGeom prst="straightConnector1">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181" name="Straight Arrow Connector 180"/>
          <p:cNvCxnSpPr/>
          <p:nvPr/>
        </p:nvCxnSpPr>
        <p:spPr bwMode="auto">
          <a:xfrm flipH="1">
            <a:off x="3983308" y="5725064"/>
            <a:ext cx="2212279" cy="4686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 name="Straight Connector 4"/>
          <p:cNvCxnSpPr/>
          <p:nvPr/>
        </p:nvCxnSpPr>
        <p:spPr bwMode="auto">
          <a:xfrm>
            <a:off x="227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6" name="Straight Connector 5"/>
          <p:cNvCxnSpPr/>
          <p:nvPr/>
        </p:nvCxnSpPr>
        <p:spPr bwMode="auto">
          <a:xfrm>
            <a:off x="3987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7" name="Straight Connector 6"/>
          <p:cNvCxnSpPr/>
          <p:nvPr/>
        </p:nvCxnSpPr>
        <p:spPr bwMode="auto">
          <a:xfrm>
            <a:off x="618683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8" name="Straight Connector 7"/>
          <p:cNvCxnSpPr/>
          <p:nvPr/>
        </p:nvCxnSpPr>
        <p:spPr bwMode="auto">
          <a:xfrm>
            <a:off x="6821818"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8172000" y="1603521"/>
            <a:ext cx="0" cy="4480479"/>
          </a:xfrm>
          <a:prstGeom prst="line">
            <a:avLst/>
          </a:prstGeom>
          <a:solidFill>
            <a:schemeClr val="accent1"/>
          </a:solidFill>
          <a:ln w="28575" cap="flat" cmpd="sng" algn="ctr">
            <a:solidFill>
              <a:schemeClr val="tx1"/>
            </a:solidFill>
            <a:prstDash val="solid"/>
            <a:round/>
            <a:headEnd type="none" w="sm" len="sm"/>
            <a:tailEnd type="none" w="sm" len="sm"/>
          </a:ln>
          <a:effectLst/>
        </p:spPr>
      </p:cxnSp>
      <p:cxnSp>
        <p:nvCxnSpPr>
          <p:cNvPr id="204" name="Straight Connector 203"/>
          <p:cNvCxnSpPr/>
          <p:nvPr/>
        </p:nvCxnSpPr>
        <p:spPr bwMode="auto">
          <a:xfrm>
            <a:off x="5484615" y="1613086"/>
            <a:ext cx="0" cy="628640"/>
          </a:xfrm>
          <a:prstGeom prst="line">
            <a:avLst/>
          </a:prstGeom>
          <a:solidFill>
            <a:schemeClr val="accent1"/>
          </a:solidFill>
          <a:ln w="28575" cap="flat" cmpd="sng" algn="ctr">
            <a:solidFill>
              <a:schemeClr val="tx1"/>
            </a:solidFill>
            <a:prstDash val="solid"/>
            <a:round/>
            <a:headEnd type="none" w="sm" len="sm"/>
            <a:tailEnd type="none" w="sm" len="sm"/>
          </a:ln>
          <a:effectLst/>
        </p:spPr>
      </p:cxnSp>
    </p:spTree>
    <p:extLst>
      <p:ext uri="{BB962C8B-B14F-4D97-AF65-F5344CB8AC3E}">
        <p14:creationId xmlns:p14="http://schemas.microsoft.com/office/powerpoint/2010/main" val="10379666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r>
              <a:rPr lang="en-US" dirty="0" smtClean="0"/>
              <a:t>Business #6</a:t>
            </a:r>
            <a:endParaRPr lang="en-US" dirty="0"/>
          </a:p>
        </p:txBody>
      </p:sp>
      <p:sp>
        <p:nvSpPr>
          <p:cNvPr id="3" name="Content Placeholder 2"/>
          <p:cNvSpPr>
            <a:spLocks noGrp="1"/>
          </p:cNvSpPr>
          <p:nvPr>
            <p:ph idx="1"/>
          </p:nvPr>
        </p:nvSpPr>
        <p:spPr>
          <a:xfrm>
            <a:off x="457200" y="990600"/>
            <a:ext cx="8229600" cy="5486400"/>
          </a:xfrm>
        </p:spPr>
        <p:txBody>
          <a:bodyPr>
            <a:normAutofit fontScale="92500" lnSpcReduction="10000"/>
          </a:bodyPr>
          <a:lstStyle/>
          <a:p>
            <a:pPr marL="457200" lvl="1" indent="0">
              <a:buNone/>
            </a:pPr>
            <a:endParaRPr lang="en-US" dirty="0" smtClean="0"/>
          </a:p>
          <a:p>
            <a:r>
              <a:rPr lang="en-US" dirty="0" smtClean="0"/>
              <a:t>PAR and 5C texting</a:t>
            </a:r>
          </a:p>
          <a:p>
            <a:pPr lvl="1"/>
            <a:r>
              <a:rPr lang="en-US" dirty="0" smtClean="0"/>
              <a:t>Result </a:t>
            </a:r>
            <a:r>
              <a:rPr lang="en-US" dirty="0"/>
              <a:t>out of </a:t>
            </a:r>
            <a:r>
              <a:rPr lang="en-US" dirty="0" smtClean="0"/>
              <a:t>York meeting </a:t>
            </a:r>
            <a:r>
              <a:rPr lang="en-US" dirty="0"/>
              <a:t>uploaded to mentor after the meeting under</a:t>
            </a:r>
          </a:p>
          <a:p>
            <a:pPr lvl="2"/>
            <a:r>
              <a:rPr lang="en-US" dirty="0">
                <a:hlinkClick r:id="rId2"/>
              </a:rPr>
              <a:t>https://mentor.ieee.org/omniran/dcn/13/omniran-13-0005-01-0000-par-5c-table-of-content.docx</a:t>
            </a:r>
            <a:endParaRPr lang="en-US" dirty="0"/>
          </a:p>
          <a:p>
            <a:r>
              <a:rPr lang="en-US" dirty="0" smtClean="0"/>
              <a:t>Report to IEEE 802.11 mid-week plenary</a:t>
            </a:r>
          </a:p>
          <a:p>
            <a:pPr lvl="1"/>
            <a:r>
              <a:rPr lang="en-US" dirty="0" smtClean="0"/>
              <a:t> </a:t>
            </a:r>
          </a:p>
          <a:p>
            <a:r>
              <a:rPr lang="en-US" dirty="0" smtClean="0"/>
              <a:t>AOB</a:t>
            </a:r>
          </a:p>
          <a:p>
            <a:pPr lvl="1"/>
            <a:r>
              <a:rPr lang="en-US" dirty="0" smtClean="0"/>
              <a:t> </a:t>
            </a:r>
          </a:p>
          <a:p>
            <a:r>
              <a:rPr lang="en-US" dirty="0" smtClean="0"/>
              <a:t>Adjourn</a:t>
            </a:r>
          </a:p>
          <a:p>
            <a:pPr lvl="1"/>
            <a:r>
              <a:rPr lang="en-US" dirty="0" smtClean="0"/>
              <a:t> </a:t>
            </a:r>
          </a:p>
          <a:p>
            <a:pPr lvl="0">
              <a:buNone/>
            </a:pPr>
            <a:endParaRPr lang="en-US" dirty="0" smtClean="0"/>
          </a:p>
        </p:txBody>
      </p:sp>
    </p:spTree>
    <p:extLst>
      <p:ext uri="{BB962C8B-B14F-4D97-AF65-F5344CB8AC3E}">
        <p14:creationId xmlns:p14="http://schemas.microsoft.com/office/powerpoint/2010/main" val="39352423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p:txBody>
          <a:bodyPr/>
          <a:lstStyle/>
          <a:p>
            <a:r>
              <a:rPr lang="en-GB" dirty="0"/>
              <a:t>Meeting</a:t>
            </a:r>
          </a:p>
        </p:txBody>
      </p:sp>
      <p:sp>
        <p:nvSpPr>
          <p:cNvPr id="3078" name="Rectangle 3"/>
          <p:cNvSpPr>
            <a:spLocks noGrp="1" noChangeArrowheads="1"/>
          </p:cNvSpPr>
          <p:nvPr>
            <p:ph type="body" idx="1"/>
          </p:nvPr>
        </p:nvSpPr>
        <p:spPr>
          <a:xfrm>
            <a:off x="457200" y="1600200"/>
            <a:ext cx="8229600" cy="4800600"/>
          </a:xfrm>
        </p:spPr>
        <p:txBody>
          <a:bodyPr>
            <a:normAutofit fontScale="70000" lnSpcReduction="20000"/>
          </a:bodyPr>
          <a:lstStyle/>
          <a:p>
            <a:r>
              <a:rPr lang="en-GB" dirty="0" smtClean="0"/>
              <a:t>Tuesday, </a:t>
            </a:r>
            <a:r>
              <a:rPr lang="en-GB" dirty="0"/>
              <a:t>Sept </a:t>
            </a:r>
            <a:r>
              <a:rPr lang="en-GB" dirty="0" smtClean="0"/>
              <a:t>17</a:t>
            </a:r>
            <a:r>
              <a:rPr lang="en-GB" baseline="30000" dirty="0" smtClean="0"/>
              <a:t>th</a:t>
            </a:r>
            <a:r>
              <a:rPr lang="en-GB" dirty="0"/>
              <a:t>, </a:t>
            </a:r>
            <a:r>
              <a:rPr lang="en-GB" dirty="0" smtClean="0"/>
              <a:t>		19:30 </a:t>
            </a:r>
            <a:r>
              <a:rPr lang="en-GB" dirty="0"/>
              <a:t>– </a:t>
            </a:r>
            <a:r>
              <a:rPr lang="en-GB" dirty="0" smtClean="0"/>
              <a:t>21:30</a:t>
            </a:r>
          </a:p>
          <a:p>
            <a:endParaRPr lang="en-GB" dirty="0"/>
          </a:p>
          <a:p>
            <a:pPr marL="0" indent="0">
              <a:buNone/>
            </a:pPr>
            <a:r>
              <a:rPr lang="en-GB" dirty="0"/>
              <a:t>Meeting Room:</a:t>
            </a:r>
          </a:p>
          <a:p>
            <a:r>
              <a:rPr lang="en-GB" dirty="0" smtClean="0"/>
              <a:t>307</a:t>
            </a:r>
            <a:endParaRPr lang="en-GB" dirty="0"/>
          </a:p>
          <a:p>
            <a:endParaRPr lang="en-GB" dirty="0"/>
          </a:p>
          <a:p>
            <a:pPr marL="0" indent="0">
              <a:buNone/>
            </a:pPr>
            <a:r>
              <a:rPr lang="en-GB" dirty="0"/>
              <a:t>Conference Call:</a:t>
            </a:r>
          </a:p>
          <a:p>
            <a:pPr lvl="1"/>
            <a:r>
              <a:rPr lang="en-US" dirty="0"/>
              <a:t>Call-in number: 1-(972) 445 9673  (US)</a:t>
            </a:r>
          </a:p>
          <a:p>
            <a:pPr lvl="1"/>
            <a:r>
              <a:rPr lang="en-US" dirty="0"/>
              <a:t>Global numbers: </a:t>
            </a:r>
            <a:r>
              <a:rPr lang="en-US" u="sng" dirty="0">
                <a:hlinkClick r:id="rId3"/>
              </a:rPr>
              <a:t>https://www.nsn.com/nvc</a:t>
            </a:r>
            <a:endParaRPr lang="en-US" dirty="0"/>
          </a:p>
          <a:p>
            <a:pPr lvl="1"/>
            <a:r>
              <a:rPr lang="en-US" dirty="0"/>
              <a:t>Conference Code: </a:t>
            </a:r>
            <a:r>
              <a:rPr lang="en-US" b="1" dirty="0"/>
              <a:t>433 819 2102 </a:t>
            </a:r>
            <a:r>
              <a:rPr lang="en-US" dirty="0"/>
              <a:t>#</a:t>
            </a:r>
          </a:p>
          <a:p>
            <a:r>
              <a:rPr lang="en-US" dirty="0" err="1"/>
              <a:t>WebEX</a:t>
            </a:r>
            <a:endParaRPr lang="en-US" dirty="0"/>
          </a:p>
          <a:p>
            <a:pPr lvl="1"/>
            <a:r>
              <a:rPr lang="en-US" dirty="0"/>
              <a:t>Meeting Number: </a:t>
            </a:r>
            <a:r>
              <a:rPr lang="en-US" dirty="0" smtClean="0"/>
              <a:t>706 271 914</a:t>
            </a:r>
            <a:endParaRPr lang="en-US" dirty="0"/>
          </a:p>
          <a:p>
            <a:pPr lvl="1"/>
            <a:r>
              <a:rPr lang="en-US" dirty="0"/>
              <a:t>Meeting Password: </a:t>
            </a:r>
            <a:r>
              <a:rPr lang="en-US" dirty="0" err="1"/>
              <a:t>omniRAN</a:t>
            </a:r>
            <a:endParaRPr lang="en-US" dirty="0"/>
          </a:p>
          <a:p>
            <a:pPr lvl="1"/>
            <a:r>
              <a:rPr lang="en-GB" dirty="0"/>
              <a:t>Connect to WebEX: </a:t>
            </a:r>
            <a:r>
              <a:rPr lang="en-US" u="sng" dirty="0" smtClean="0">
                <a:hlinkClick r:id="rId4"/>
              </a:rPr>
              <a:t>https://nsn.webex.com/nsn/j.php?J=706271914&amp;PW=NOTA5M2UwMmQ2</a:t>
            </a:r>
            <a:endParaRPr lang="en-GB" dirty="0"/>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en-US"/>
              <a:t>Guidelines for IEEE-SA Meetings</a:t>
            </a:r>
          </a:p>
        </p:txBody>
      </p:sp>
      <p:sp>
        <p:nvSpPr>
          <p:cNvPr id="3" name="Content Placeholder 2"/>
          <p:cNvSpPr>
            <a:spLocks noGrp="1"/>
          </p:cNvSpPr>
          <p:nvPr>
            <p:ph idx="1"/>
          </p:nvPr>
        </p:nvSpPr>
        <p:spPr>
          <a:xfrm>
            <a:off x="457200" y="1371600"/>
            <a:ext cx="8229600" cy="5181600"/>
          </a:xfrm>
        </p:spPr>
        <p:txBody>
          <a:bodyPr>
            <a:normAutofit/>
          </a:bodyPr>
          <a:lstStyle/>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All IEEE-SA standards meetings shall be conducted in compliance with all applicable laws, including antitrust and competition laws.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interpretation, validity, or essentiality of patents/patent claims. </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specific license rates, terms, or conditions.</a:t>
            </a:r>
          </a:p>
          <a:p>
            <a:pPr marL="630238" lvl="1">
              <a:lnSpc>
                <a:spcPct val="80000"/>
              </a:lnSpc>
              <a:spcAft>
                <a:spcPct val="40000"/>
              </a:spcAft>
              <a:buClr>
                <a:srgbClr val="CC3300"/>
              </a:buClr>
              <a:buSzPct val="50000"/>
              <a:buFont typeface="Wingdings" pitchFamily="2" charset="2"/>
              <a:buChar char="q"/>
            </a:pPr>
            <a:r>
              <a:rPr lang="en-US" sz="1300" dirty="0">
                <a:solidFill>
                  <a:srgbClr val="000099"/>
                </a:solidFill>
                <a:latin typeface="Arial" charset="0"/>
              </a:rPr>
              <a:t>Relative costs, including licensing costs of essential patent claims, of different technical approaches may be discussed in standards development meetings. </a:t>
            </a:r>
          </a:p>
          <a:p>
            <a:pPr marL="1143000" lvl="2">
              <a:lnSpc>
                <a:spcPct val="80000"/>
              </a:lnSpc>
              <a:spcAft>
                <a:spcPct val="40000"/>
              </a:spcAft>
              <a:buClr>
                <a:srgbClr val="CC3300"/>
              </a:buClr>
              <a:buSzPct val="50000"/>
              <a:buFont typeface="Wingdings" pitchFamily="2" charset="2"/>
              <a:buChar char="q"/>
            </a:pPr>
            <a:r>
              <a:rPr lang="en-GB" sz="1300" dirty="0">
                <a:solidFill>
                  <a:srgbClr val="000099"/>
                </a:solidFill>
                <a:latin typeface="Arial" charset="0"/>
              </a:rPr>
              <a:t>Technical considerations remain primary focus</a:t>
            </a:r>
            <a:endParaRPr lang="en-US" sz="1300" dirty="0">
              <a:solidFill>
                <a:srgbClr val="000099"/>
              </a:solidFill>
              <a:latin typeface="Arial" charset="0"/>
            </a:endParaRP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or engage in the fixing of product prices, allocation of customers, or division of sales markets.</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discuss the status or substance of ongoing or threatened litigation.</a:t>
            </a:r>
          </a:p>
          <a:p>
            <a:pPr marL="230188" indent="-230188">
              <a:lnSpc>
                <a:spcPct val="80000"/>
              </a:lnSpc>
              <a:spcAft>
                <a:spcPct val="40000"/>
              </a:spcAft>
              <a:buClr>
                <a:srgbClr val="CC3300"/>
              </a:buClr>
              <a:buSzPct val="50000"/>
              <a:buFont typeface="Wingdings" pitchFamily="2" charset="2"/>
              <a:buChar char="q"/>
            </a:pPr>
            <a:r>
              <a:rPr lang="en-US" sz="1600" b="1" dirty="0">
                <a:solidFill>
                  <a:srgbClr val="000099"/>
                </a:solidFill>
                <a:latin typeface="Arial" charset="0"/>
              </a:rPr>
              <a:t>Don</a:t>
            </a:r>
            <a:r>
              <a:rPr lang="ja-JP" altLang="en-US" sz="1600" b="1" dirty="0">
                <a:solidFill>
                  <a:srgbClr val="000099"/>
                </a:solidFill>
                <a:latin typeface="Arial" charset="0"/>
              </a:rPr>
              <a:t>’</a:t>
            </a:r>
            <a:r>
              <a:rPr lang="en-US" sz="1600" b="1" dirty="0">
                <a:solidFill>
                  <a:srgbClr val="000099"/>
                </a:solidFill>
                <a:latin typeface="Arial" charset="0"/>
              </a:rPr>
              <a:t>t be silent if inappropriate topics are discussed… do formally object.</a:t>
            </a:r>
          </a:p>
          <a:p>
            <a:pPr marL="230188" indent="-230188" algn="ctr">
              <a:lnSpc>
                <a:spcPct val="80000"/>
              </a:lnSpc>
              <a:buClr>
                <a:srgbClr val="CC3300"/>
              </a:buClr>
              <a:buSzPct val="50000"/>
              <a:buNone/>
            </a:pPr>
            <a:r>
              <a:rPr lang="en-US" sz="1000" b="1" dirty="0">
                <a:solidFill>
                  <a:srgbClr val="000099"/>
                </a:solidFill>
                <a:latin typeface="Arial" charset="0"/>
              </a:rPr>
              <a:t>---------------------------------------------------------------   </a:t>
            </a:r>
          </a:p>
          <a:p>
            <a:pPr marL="230188" indent="-230188" algn="ctr">
              <a:lnSpc>
                <a:spcPct val="80000"/>
              </a:lnSpc>
              <a:buClr>
                <a:srgbClr val="CC3300"/>
              </a:buClr>
              <a:buSzPct val="50000"/>
              <a:buNone/>
            </a:pPr>
            <a:r>
              <a:rPr lang="en-US" sz="1200" b="1" dirty="0">
                <a:solidFill>
                  <a:srgbClr val="000099"/>
                </a:solidFill>
                <a:latin typeface="Arial" charset="0"/>
              </a:rPr>
              <a:t>If you have questions, contact the IEEE-SA Standards Board Patent Committee Administrator at patcom@ieee.org or visit http://standards.ieee.org/about/sasb/patcom/index.html </a:t>
            </a:r>
            <a:br>
              <a:rPr lang="en-US" sz="1200" b="1" dirty="0">
                <a:solidFill>
                  <a:srgbClr val="000099"/>
                </a:solidFill>
                <a:latin typeface="Arial" charset="0"/>
              </a:rPr>
            </a:b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See </a:t>
            </a:r>
            <a:r>
              <a:rPr lang="en-US" sz="1200" b="1" i="1" dirty="0">
                <a:solidFill>
                  <a:srgbClr val="000099"/>
                </a:solidFill>
                <a:latin typeface="Arial" charset="0"/>
              </a:rPr>
              <a:t>IEEE-SA Standards Board Operations Manual</a:t>
            </a:r>
            <a:r>
              <a:rPr lang="en-US" sz="1200" b="1" dirty="0">
                <a:solidFill>
                  <a:srgbClr val="000099"/>
                </a:solidFill>
                <a:latin typeface="Arial" charset="0"/>
              </a:rPr>
              <a:t>, clause 5.3.10 and </a:t>
            </a:r>
            <a:r>
              <a:rPr lang="en-GB" sz="1200" b="1" dirty="0">
                <a:solidFill>
                  <a:srgbClr val="000099"/>
                </a:solidFill>
                <a:latin typeface="Arial" charset="0"/>
              </a:rPr>
              <a:t>“Promoting Competition and Innovation: What You Need to Know about the IEEE Standards Association's Antitrust and Competition Policy”</a:t>
            </a:r>
            <a:r>
              <a:rPr lang="en-US" sz="1200" b="1" dirty="0">
                <a:solidFill>
                  <a:srgbClr val="000099"/>
                </a:solidFill>
                <a:latin typeface="Arial" charset="0"/>
              </a:rPr>
              <a:t> for more details.</a:t>
            </a:r>
          </a:p>
          <a:p>
            <a:pPr marL="230188" indent="-230188" algn="ctr">
              <a:lnSpc>
                <a:spcPct val="80000"/>
              </a:lnSpc>
              <a:buClr>
                <a:srgbClr val="CC3300"/>
              </a:buClr>
              <a:buSzPct val="50000"/>
              <a:buNone/>
            </a:pPr>
            <a:endParaRPr lang="en-US" sz="1200" b="1" dirty="0">
              <a:solidFill>
                <a:srgbClr val="000099"/>
              </a:solidFill>
              <a:latin typeface="Arial" charset="0"/>
            </a:endParaRPr>
          </a:p>
          <a:p>
            <a:pPr marL="230188" indent="-230188" algn="ctr">
              <a:lnSpc>
                <a:spcPct val="80000"/>
              </a:lnSpc>
              <a:buClr>
                <a:srgbClr val="CC3300"/>
              </a:buClr>
              <a:buSzPct val="50000"/>
              <a:buNone/>
            </a:pPr>
            <a:r>
              <a:rPr lang="en-US" sz="1200" b="1" dirty="0">
                <a:solidFill>
                  <a:srgbClr val="000099"/>
                </a:solidFill>
                <a:latin typeface="Arial" charset="0"/>
              </a:rPr>
              <a:t>This slide set is available </a:t>
            </a:r>
            <a:br>
              <a:rPr lang="en-US" sz="1200" b="1" dirty="0">
                <a:solidFill>
                  <a:srgbClr val="000099"/>
                </a:solidFill>
                <a:latin typeface="Arial" charset="0"/>
              </a:rPr>
            </a:br>
            <a:r>
              <a:rPr lang="en-US" sz="1200" b="1" dirty="0">
                <a:solidFill>
                  <a:srgbClr val="000099"/>
                </a:solidFill>
                <a:latin typeface="Arial" charset="0"/>
              </a:rPr>
              <a:t>at https://development.standards.ieee.org/myproject/Public/mytools/mob/slideset.ppt</a:t>
            </a:r>
          </a:p>
        </p:txBody>
      </p:sp>
      <p:sp>
        <p:nvSpPr>
          <p:cNvPr id="205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b="1" u="sng">
              <a:solidFill>
                <a:srgbClr val="000099"/>
              </a:solidFill>
              <a:latin typeface="Helvetica" charset="0"/>
            </a:endParaRP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p:nvPr>
        </p:nvSpPr>
        <p:spPr/>
        <p:txBody>
          <a:bodyPr/>
          <a:lstStyle/>
          <a:p>
            <a:r>
              <a:rPr lang="en-US"/>
              <a:t>Resources – URLs</a:t>
            </a:r>
          </a:p>
        </p:txBody>
      </p:sp>
      <p:sp>
        <p:nvSpPr>
          <p:cNvPr id="9222" name="Rectangle 3"/>
          <p:cNvSpPr>
            <a:spLocks noGrp="1" noChangeArrowheads="1"/>
          </p:cNvSpPr>
          <p:nvPr>
            <p:ph type="body" idx="1"/>
          </p:nvPr>
        </p:nvSpPr>
        <p:spPr/>
        <p:txBody>
          <a:bodyPr>
            <a:normAutofit fontScale="92500" lnSpcReduction="20000"/>
          </a:bodyPr>
          <a:lstStyle/>
          <a:p>
            <a:r>
              <a:rPr lang="en-US">
                <a:solidFill>
                  <a:srgbClr val="1F497D"/>
                </a:solidFill>
              </a:rPr>
              <a:t>Link to IEEE Disclosure of Affiliation </a:t>
            </a:r>
          </a:p>
          <a:p>
            <a:pPr lvl="1"/>
            <a:r>
              <a:rPr lang="en-US">
                <a:solidFill>
                  <a:srgbClr val="1F497D"/>
                </a:solidFill>
                <a:hlinkClick r:id="rId3"/>
              </a:rPr>
              <a:t>http://standards.ieee.org/faqs/affiliationFAQ.html</a:t>
            </a:r>
            <a:endParaRPr lang="en-US">
              <a:solidFill>
                <a:srgbClr val="1F497D"/>
              </a:solidFill>
            </a:endParaRPr>
          </a:p>
          <a:p>
            <a:r>
              <a:rPr lang="en-US">
                <a:solidFill>
                  <a:srgbClr val="1F497D"/>
                </a:solidFill>
              </a:rPr>
              <a:t>Links to IEEE Antitrust Guidelines</a:t>
            </a:r>
          </a:p>
          <a:p>
            <a:pPr lvl="1"/>
            <a:r>
              <a:rPr lang="en-US">
                <a:solidFill>
                  <a:srgbClr val="1F497D"/>
                </a:solidFill>
                <a:hlinkClick r:id="rId4"/>
              </a:rPr>
              <a:t>http://standards.ieee.org/resources/antitrust-guidelines.pdf</a:t>
            </a:r>
            <a:endParaRPr lang="en-US">
              <a:solidFill>
                <a:srgbClr val="1F497D"/>
              </a:solidFill>
            </a:endParaRPr>
          </a:p>
          <a:p>
            <a:r>
              <a:rPr lang="en-US">
                <a:solidFill>
                  <a:srgbClr val="1F497D"/>
                </a:solidFill>
              </a:rPr>
              <a:t>Link to IEEE Code of Ethics</a:t>
            </a:r>
          </a:p>
          <a:p>
            <a:pPr lvl="1"/>
            <a:r>
              <a:rPr lang="en-US">
                <a:solidFill>
                  <a:srgbClr val="1F497D"/>
                </a:solidFill>
                <a:hlinkClick r:id="rId5"/>
              </a:rPr>
              <a:t>http://www.ieee.org/web/membership/ethics/code_ethics.html</a:t>
            </a:r>
            <a:r>
              <a:rPr lang="en-US">
                <a:solidFill>
                  <a:srgbClr val="1F497D"/>
                </a:solidFill>
              </a:rPr>
              <a:t> </a:t>
            </a:r>
          </a:p>
          <a:p>
            <a:r>
              <a:rPr lang="en-US">
                <a:solidFill>
                  <a:srgbClr val="1F497D"/>
                </a:solidFill>
              </a:rPr>
              <a:t>Link to IEEE Patent Policy</a:t>
            </a:r>
          </a:p>
          <a:p>
            <a:pPr lvl="1"/>
            <a:r>
              <a:rPr lang="en-US">
                <a:solidFill>
                  <a:srgbClr val="1F497D"/>
                </a:solidFill>
                <a:hlinkClick r:id="rId6"/>
              </a:rPr>
              <a:t>http://standards.ieee.org/board/pat/pat-slideset.ppt</a:t>
            </a:r>
            <a:endParaRPr lang="en-US">
              <a:solidFill>
                <a:srgbClr val="1F497D"/>
              </a:solidFill>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r>
              <a:rPr lang="en-US"/>
              <a:t>Meeting Etiquette</a:t>
            </a:r>
          </a:p>
        </p:txBody>
      </p:sp>
      <p:sp>
        <p:nvSpPr>
          <p:cNvPr id="10246" name="Rectangle 3"/>
          <p:cNvSpPr>
            <a:spLocks noGrp="1" noChangeArrowheads="1"/>
          </p:cNvSpPr>
          <p:nvPr>
            <p:ph type="body" idx="1"/>
          </p:nvPr>
        </p:nvSpPr>
        <p:spPr/>
        <p:txBody>
          <a:bodyPr>
            <a:normAutofit fontScale="92500" lnSpcReduction="10000"/>
          </a:bodyPr>
          <a:lstStyle/>
          <a:p>
            <a:r>
              <a:rPr lang="en-US">
                <a:solidFill>
                  <a:srgbClr val="1F497D"/>
                </a:solidFill>
              </a:rPr>
              <a:t>IEEE 802 is a world-wide professional technical organization </a:t>
            </a:r>
          </a:p>
          <a:p>
            <a:r>
              <a:rPr lang="en-US">
                <a:solidFill>
                  <a:srgbClr val="1F497D"/>
                </a:solidFill>
              </a:rPr>
              <a:t>Meetings are to be conducted in an </a:t>
            </a:r>
            <a:r>
              <a:rPr lang="en-US" i="1" u="sng">
                <a:solidFill>
                  <a:srgbClr val="1F497D"/>
                </a:solidFill>
              </a:rPr>
              <a:t>orderly</a:t>
            </a:r>
            <a:r>
              <a:rPr lang="en-US">
                <a:solidFill>
                  <a:srgbClr val="1F497D"/>
                </a:solidFill>
              </a:rPr>
              <a:t> and </a:t>
            </a:r>
            <a:r>
              <a:rPr lang="en-US" i="1" u="sng">
                <a:solidFill>
                  <a:srgbClr val="1F497D"/>
                </a:solidFill>
              </a:rPr>
              <a:t>professional</a:t>
            </a:r>
            <a:r>
              <a:rPr lang="en-US">
                <a:solidFill>
                  <a:srgbClr val="1F497D"/>
                </a:solidFill>
              </a:rPr>
              <a:t> manner in accordance with the policies and procedures governed by the organization.</a:t>
            </a:r>
          </a:p>
          <a:p>
            <a:r>
              <a:rPr lang="en-US">
                <a:solidFill>
                  <a:srgbClr val="1F497D"/>
                </a:solidFill>
              </a:rPr>
              <a:t>Individuals are to address the </a:t>
            </a:r>
            <a:r>
              <a:rPr lang="en-US" i="1" u="sng">
                <a:solidFill>
                  <a:srgbClr val="1F497D"/>
                </a:solidFill>
              </a:rPr>
              <a:t>“technical” </a:t>
            </a:r>
            <a:r>
              <a:rPr lang="en-US">
                <a:solidFill>
                  <a:srgbClr val="1F497D"/>
                </a:solidFill>
              </a:rPr>
              <a:t>content of the subject under consideration and refrain from making </a:t>
            </a:r>
            <a:r>
              <a:rPr lang="en-US" i="1" u="sng">
                <a:solidFill>
                  <a:srgbClr val="1F497D"/>
                </a:solidFill>
              </a:rPr>
              <a:t>“personal” </a:t>
            </a:r>
            <a:r>
              <a:rPr lang="en-US">
                <a:solidFill>
                  <a:srgbClr val="1F497D"/>
                </a:solidFill>
              </a:rPr>
              <a:t>comments to or about the presenter. </a:t>
            </a:r>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LMSC Operations Manual</a:t>
            </a:r>
          </a:p>
        </p:txBody>
      </p:sp>
      <p:sp>
        <p:nvSpPr>
          <p:cNvPr id="3" name="Content Placeholder 2"/>
          <p:cNvSpPr>
            <a:spLocks noGrp="1"/>
          </p:cNvSpPr>
          <p:nvPr>
            <p:ph idx="1"/>
          </p:nvPr>
        </p:nvSpPr>
        <p:spPr/>
        <p:txBody>
          <a:bodyPr>
            <a:normAutofit fontScale="77500" lnSpcReduction="20000"/>
          </a:bodyPr>
          <a:lstStyle/>
          <a:p>
            <a:pPr marL="0" indent="0">
              <a:buNone/>
            </a:pPr>
            <a:r>
              <a:rPr lang="en-US" b="1">
                <a:solidFill>
                  <a:srgbClr val="1F497D"/>
                </a:solidFill>
              </a:rPr>
              <a:t>4.3 Study groups</a:t>
            </a:r>
          </a:p>
          <a:p>
            <a:pPr marL="0" indent="0">
              <a:buNone/>
            </a:pPr>
            <a:r>
              <a:rPr lang="en-US">
                <a:solidFill>
                  <a:srgbClr val="1F497D"/>
                </a:solidFill>
              </a:rPr>
              <a:t>4.3.1 Study group operation</a:t>
            </a:r>
          </a:p>
          <a:p>
            <a:pPr marL="400050" lvl="1" indent="0">
              <a:buNone/>
            </a:pPr>
            <a:r>
              <a:rPr lang="en-US">
                <a:solidFill>
                  <a:srgbClr val="1F497D"/>
                </a:solidFill>
              </a:rPr>
              <a:t>Progress of each Study Group shall be presented at the closing Sponsor meeting of each IEEE 802 LMSC plenary session by the appropriate WG, TAG, or ECSG Chair. Study Groups may elect officers other than the Chair, if necessary, and will follow the general operating procedures for WGs specified in the IEEE 802 LMSC WG P&amp;P. Because of the limited time duration of a Study Group, no letter ballots are permitted.</a:t>
            </a:r>
          </a:p>
          <a:p>
            <a:pPr marL="0" indent="0">
              <a:buNone/>
            </a:pPr>
            <a:r>
              <a:rPr lang="en-US">
                <a:solidFill>
                  <a:srgbClr val="1F497D"/>
                </a:solidFill>
              </a:rPr>
              <a:t>4.3.2 Voting at study group meetings</a:t>
            </a:r>
          </a:p>
          <a:p>
            <a:pPr marL="400050" lvl="1" indent="0">
              <a:buNone/>
            </a:pPr>
            <a:r>
              <a:rPr lang="en-US">
                <a:solidFill>
                  <a:srgbClr val="1F497D"/>
                </a:solidFill>
              </a:rPr>
              <a:t>Any person attending a Study Group meeting may vote on all motions (including recommending approval of a PAR). A vote is carried by 75% of those present and voting “Approve” or “Disapprove.”</a:t>
            </a:r>
          </a:p>
        </p:txBody>
      </p:sp>
    </p:spTree>
    <p:extLst>
      <p:ext uri="{BB962C8B-B14F-4D97-AF65-F5344CB8AC3E}">
        <p14:creationId xmlns:p14="http://schemas.microsoft.com/office/powerpoint/2010/main" val="161734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OmniRAN ECSG</a:t>
            </a:r>
            <a:br>
              <a:rPr lang="en-US"/>
            </a:br>
            <a:r>
              <a:rPr lang="en-US"/>
              <a:t>Resources</a:t>
            </a:r>
          </a:p>
        </p:txBody>
      </p:sp>
      <p:sp>
        <p:nvSpPr>
          <p:cNvPr id="3" name="Content Placeholder 2"/>
          <p:cNvSpPr>
            <a:spLocks noGrp="1"/>
          </p:cNvSpPr>
          <p:nvPr>
            <p:ph idx="1"/>
          </p:nvPr>
        </p:nvSpPr>
        <p:spPr/>
        <p:txBody>
          <a:bodyPr>
            <a:normAutofit fontScale="85000" lnSpcReduction="20000"/>
          </a:bodyPr>
          <a:lstStyle/>
          <a:p>
            <a:r>
              <a:rPr lang="en-US" dirty="0"/>
              <a:t>Website:</a:t>
            </a:r>
            <a:br>
              <a:rPr lang="en-US" dirty="0"/>
            </a:br>
            <a:r>
              <a:rPr lang="en-US" dirty="0">
                <a:hlinkClick r:id="rId2"/>
              </a:rPr>
              <a:t>http://www.ieee802.org/OmniRANsg/</a:t>
            </a:r>
            <a:endParaRPr lang="en-US" dirty="0"/>
          </a:p>
          <a:p>
            <a:r>
              <a:rPr lang="en-US" dirty="0"/>
              <a:t>Document Archive on mentor: </a:t>
            </a:r>
            <a:r>
              <a:rPr lang="en-US" dirty="0">
                <a:hlinkClick r:id="rId3"/>
              </a:rPr>
              <a:t>https://mentor.ieee.org/omniran/documents</a:t>
            </a:r>
            <a:endParaRPr lang="en-US" dirty="0"/>
          </a:p>
          <a:p>
            <a:r>
              <a:rPr lang="en-US" dirty="0"/>
              <a:t>Email reflector: </a:t>
            </a:r>
            <a:br>
              <a:rPr lang="en-US" dirty="0"/>
            </a:br>
            <a:r>
              <a:rPr lang="en-US" dirty="0">
                <a:hlinkClick r:id="rId4"/>
              </a:rPr>
              <a:t>ecsg-802-omniran@listserv.ieee.org</a:t>
            </a:r>
            <a:endParaRPr lang="en-US" dirty="0"/>
          </a:p>
          <a:p>
            <a:r>
              <a:rPr lang="en-US" dirty="0"/>
              <a:t>Email archive: </a:t>
            </a:r>
            <a:r>
              <a:rPr lang="en-US" dirty="0">
                <a:hlinkClick r:id="rId5"/>
              </a:rPr>
              <a:t>http://grouper.ieee.org/groups/802/OmniRANsg/email</a:t>
            </a:r>
            <a:r>
              <a:rPr lang="en-US" dirty="0" smtClean="0">
                <a:hlinkClick r:id="rId5"/>
              </a:rPr>
              <a:t>/</a:t>
            </a:r>
            <a:endParaRPr lang="en-US" dirty="0" smtClean="0"/>
          </a:p>
          <a:p>
            <a:endParaRPr lang="en-US" dirty="0"/>
          </a:p>
          <a:p>
            <a:r>
              <a:rPr lang="en-US" dirty="0" smtClean="0"/>
              <a:t>Attendance registration:</a:t>
            </a:r>
            <a:r>
              <a:rPr lang="en-US" dirty="0"/>
              <a:t/>
            </a:r>
            <a:br>
              <a:rPr lang="en-US" dirty="0"/>
            </a:br>
            <a:r>
              <a:rPr lang="en-US" dirty="0" smtClean="0"/>
              <a:t>Roll call to allow for remote participation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639762"/>
          </a:xfrm>
        </p:spPr>
        <p:txBody>
          <a:bodyPr/>
          <a:lstStyle/>
          <a:p>
            <a:r>
              <a:rPr lang="en-US" dirty="0" smtClean="0"/>
              <a:t>Agenda for September 2013 F2F</a:t>
            </a:r>
            <a:endParaRPr lang="en-US" dirty="0"/>
          </a:p>
        </p:txBody>
      </p:sp>
      <p:sp>
        <p:nvSpPr>
          <p:cNvPr id="4104" name="Rectangle 5"/>
          <p:cNvSpPr>
            <a:spLocks noGrp="1" noChangeArrowheads="1"/>
          </p:cNvSpPr>
          <p:nvPr>
            <p:ph type="body" idx="1"/>
          </p:nvPr>
        </p:nvSpPr>
        <p:spPr>
          <a:xfrm>
            <a:off x="457200" y="990600"/>
            <a:ext cx="8229600" cy="5638800"/>
          </a:xfrm>
        </p:spPr>
        <p:txBody>
          <a:bodyPr>
            <a:normAutofit fontScale="70000" lnSpcReduction="20000"/>
          </a:bodyPr>
          <a:lstStyle/>
          <a:p>
            <a:r>
              <a:rPr lang="en-GB" dirty="0"/>
              <a:t>Call Meeting to Order</a:t>
            </a:r>
          </a:p>
          <a:p>
            <a:r>
              <a:rPr lang="en-GB" dirty="0"/>
              <a:t>Secretary position</a:t>
            </a:r>
          </a:p>
          <a:p>
            <a:r>
              <a:rPr lang="en-GB" dirty="0"/>
              <a:t>Attendance recording</a:t>
            </a:r>
          </a:p>
          <a:p>
            <a:r>
              <a:rPr lang="en-GB" dirty="0"/>
              <a:t>Approval of agenda</a:t>
            </a:r>
          </a:p>
          <a:p>
            <a:r>
              <a:rPr lang="en-US" dirty="0"/>
              <a:t>Approval of minutes</a:t>
            </a:r>
          </a:p>
          <a:p>
            <a:r>
              <a:rPr lang="en-US" dirty="0"/>
              <a:t>Reports</a:t>
            </a:r>
          </a:p>
          <a:p>
            <a:pPr lvl="1"/>
            <a:r>
              <a:rPr lang="en-US" dirty="0"/>
              <a:t>Discussions with 802.1</a:t>
            </a:r>
          </a:p>
          <a:p>
            <a:pPr lvl="1"/>
            <a:r>
              <a:rPr lang="en-US" dirty="0"/>
              <a:t>Communication with IETF</a:t>
            </a:r>
          </a:p>
          <a:p>
            <a:pPr lvl="1"/>
            <a:r>
              <a:rPr lang="en-US" dirty="0"/>
              <a:t>Communication  with ONF</a:t>
            </a:r>
          </a:p>
          <a:p>
            <a:r>
              <a:rPr lang="en-US" dirty="0"/>
              <a:t>Content of ‘Stage 2’ document</a:t>
            </a:r>
          </a:p>
          <a:p>
            <a:pPr lvl="1"/>
            <a:r>
              <a:rPr lang="en-US" dirty="0"/>
              <a:t>Legacy guidance</a:t>
            </a:r>
          </a:p>
          <a:p>
            <a:pPr lvl="1"/>
            <a:r>
              <a:rPr lang="en-US" dirty="0" err="1"/>
              <a:t>WiMAX</a:t>
            </a:r>
            <a:r>
              <a:rPr lang="en-US" dirty="0"/>
              <a:t> NWG Stage 2</a:t>
            </a:r>
          </a:p>
          <a:p>
            <a:pPr lvl="1"/>
            <a:r>
              <a:rPr lang="en-US" dirty="0"/>
              <a:t>Initial draft </a:t>
            </a:r>
            <a:r>
              <a:rPr lang="en-US" dirty="0" err="1"/>
              <a:t>ToC</a:t>
            </a:r>
            <a:r>
              <a:rPr lang="en-US" dirty="0"/>
              <a:t> of IEEE 802 ‘Stage 2’</a:t>
            </a:r>
          </a:p>
          <a:p>
            <a:r>
              <a:rPr lang="en-US" dirty="0"/>
              <a:t>PAR &amp; 5C </a:t>
            </a:r>
            <a:r>
              <a:rPr lang="en-US" dirty="0" smtClean="0"/>
              <a:t>texting</a:t>
            </a:r>
          </a:p>
          <a:p>
            <a:r>
              <a:rPr lang="en-US" dirty="0" smtClean="0"/>
              <a:t>Report to IEEE 802.11 mid-week plenary</a:t>
            </a:r>
            <a:endParaRPr lang="en-US" dirty="0"/>
          </a:p>
          <a:p>
            <a:r>
              <a:rPr lang="en-US" dirty="0"/>
              <a:t>AOB</a:t>
            </a:r>
          </a:p>
          <a:p>
            <a:r>
              <a:rPr lang="fr-FR" dirty="0" err="1"/>
              <a:t>Adjourn</a:t>
            </a:r>
            <a:endParaRPr lang="fr-FR" dirty="0"/>
          </a:p>
        </p:txBody>
      </p:sp>
      <p:sp>
        <p:nvSpPr>
          <p:cNvPr id="4101" name="Rectangle 2"/>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sz="2800" b="1" u="sng">
              <a:solidFill>
                <a:schemeClr val="tx2"/>
              </a:solidFill>
            </a:endParaRPr>
          </a:p>
        </p:txBody>
      </p:sp>
      <p:sp>
        <p:nvSpPr>
          <p:cNvPr id="4102" name="Rectangle 3"/>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a:spcBef>
                <a:spcPct val="20000"/>
              </a:spcBef>
              <a:buFontTx/>
              <a:buChar char="•"/>
            </a:pPr>
            <a:endParaRPr lang="en-US" sz="1400" b="1"/>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lstStyle/>
          <a:p>
            <a:r>
              <a:rPr lang="en-US" dirty="0" smtClean="0"/>
              <a:t>Business#1</a:t>
            </a:r>
            <a:endParaRPr lang="en-US" dirty="0"/>
          </a:p>
        </p:txBody>
      </p:sp>
      <p:sp>
        <p:nvSpPr>
          <p:cNvPr id="3" name="Content Placeholder 2"/>
          <p:cNvSpPr>
            <a:spLocks noGrp="1"/>
          </p:cNvSpPr>
          <p:nvPr>
            <p:ph idx="1"/>
          </p:nvPr>
        </p:nvSpPr>
        <p:spPr>
          <a:xfrm>
            <a:off x="457200" y="990601"/>
            <a:ext cx="8229600" cy="2133600"/>
          </a:xfrm>
        </p:spPr>
        <p:txBody>
          <a:bodyPr>
            <a:normAutofit fontScale="62500" lnSpcReduction="20000"/>
          </a:bodyPr>
          <a:lstStyle/>
          <a:p>
            <a:r>
              <a:rPr lang="en-GB" dirty="0" smtClean="0"/>
              <a:t>Call Meeting to Order</a:t>
            </a:r>
          </a:p>
          <a:p>
            <a:pPr lvl="1"/>
            <a:r>
              <a:rPr lang="en-GB" dirty="0"/>
              <a:t> </a:t>
            </a:r>
            <a:r>
              <a:rPr lang="en-GB" dirty="0" smtClean="0"/>
              <a:t> </a:t>
            </a:r>
          </a:p>
          <a:p>
            <a:r>
              <a:rPr lang="en-GB" dirty="0" smtClean="0"/>
              <a:t>Secretary position:</a:t>
            </a:r>
          </a:p>
          <a:p>
            <a:pPr lvl="1"/>
            <a:r>
              <a:rPr lang="en-GB" dirty="0" smtClean="0"/>
              <a:t>  </a:t>
            </a:r>
          </a:p>
          <a:p>
            <a:r>
              <a:rPr lang="en-GB" dirty="0" smtClean="0"/>
              <a:t>Appointment of recording secretary:</a:t>
            </a:r>
          </a:p>
          <a:p>
            <a:pPr lvl="1"/>
            <a:r>
              <a:rPr lang="en-GB" dirty="0"/>
              <a:t> </a:t>
            </a:r>
            <a:r>
              <a:rPr lang="en-GB" dirty="0" smtClean="0"/>
              <a:t> </a:t>
            </a:r>
          </a:p>
          <a:p>
            <a:r>
              <a:rPr lang="en-GB" dirty="0" smtClean="0"/>
              <a:t>Roll Call</a:t>
            </a:r>
          </a:p>
        </p:txBody>
      </p:sp>
      <p:graphicFrame>
        <p:nvGraphicFramePr>
          <p:cNvPr id="4" name="Table 3"/>
          <p:cNvGraphicFramePr>
            <a:graphicFrameLocks noGrp="1"/>
          </p:cNvGraphicFramePr>
          <p:nvPr>
            <p:extLst>
              <p:ext uri="{D42A27DB-BD31-4B8C-83A1-F6EECF244321}">
                <p14:modId xmlns:p14="http://schemas.microsoft.com/office/powerpoint/2010/main" val="444750274"/>
              </p:ext>
            </p:extLst>
          </p:nvPr>
        </p:nvGraphicFramePr>
        <p:xfrm>
          <a:off x="838200" y="3048000"/>
          <a:ext cx="7772400" cy="3352799"/>
        </p:xfrm>
        <a:graphic>
          <a:graphicData uri="http://schemas.openxmlformats.org/drawingml/2006/table">
            <a:tbl>
              <a:tblPr firstRow="1" bandRow="1">
                <a:tableStyleId>{5C22544A-7EE6-4342-B048-85BDC9FD1C3A}</a:tableStyleId>
              </a:tblPr>
              <a:tblGrid>
                <a:gridCol w="1859280"/>
                <a:gridCol w="1859280"/>
                <a:gridCol w="243840"/>
                <a:gridCol w="1905000"/>
                <a:gridCol w="1905000"/>
              </a:tblGrid>
              <a:tr h="292100">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c>
                  <a:txBody>
                    <a:bodyPr/>
                    <a:lstStyle/>
                    <a:p>
                      <a:endParaRPr lang="en-US" sz="1400" dirty="0"/>
                    </a:p>
                  </a:txBody>
                  <a:tcPr>
                    <a:solidFill>
                      <a:schemeClr val="bg1"/>
                    </a:solidFill>
                  </a:tcPr>
                </a:tc>
                <a:tc>
                  <a:txBody>
                    <a:bodyPr/>
                    <a:lstStyle/>
                    <a:p>
                      <a:r>
                        <a:rPr lang="en-US" sz="1400" dirty="0" smtClean="0"/>
                        <a:t>Name</a:t>
                      </a:r>
                      <a:endParaRPr lang="en-US" sz="1400" dirty="0"/>
                    </a:p>
                  </a:txBody>
                  <a:tcPr/>
                </a:tc>
                <a:tc>
                  <a:txBody>
                    <a:bodyPr/>
                    <a:lstStyle/>
                    <a:p>
                      <a:r>
                        <a:rPr lang="en-US" sz="1400" dirty="0" smtClean="0"/>
                        <a:t>Affiliation</a:t>
                      </a:r>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r h="292100">
                <a:tc>
                  <a:txBody>
                    <a:bodyPr/>
                    <a:lstStyle/>
                    <a:p>
                      <a:endParaRPr lang="en-US" sz="1400" dirty="0" smtClean="0">
                        <a:solidFill>
                          <a:schemeClr val="tx1"/>
                        </a:solidFill>
                      </a:endParaRPr>
                    </a:p>
                  </a:txBody>
                  <a:tcPr/>
                </a:tc>
                <a:tc>
                  <a:txBody>
                    <a:bodyPr/>
                    <a:lstStyle/>
                    <a:p>
                      <a:endParaRPr lang="en-US" sz="1400" dirty="0">
                        <a:solidFill>
                          <a:schemeClr val="tx1"/>
                        </a:solidFill>
                      </a:endParaRPr>
                    </a:p>
                  </a:txBody>
                  <a:tcPr/>
                </a:tc>
                <a:tc>
                  <a:txBody>
                    <a:bodyPr/>
                    <a:lstStyle/>
                    <a:p>
                      <a:endParaRPr lang="en-US" sz="1400" dirty="0"/>
                    </a:p>
                  </a:txBody>
                  <a:tcPr>
                    <a:solidFill>
                      <a:schemeClr val="bg1"/>
                    </a:solidFill>
                  </a:tcPr>
                </a:tc>
                <a:tc>
                  <a:txBody>
                    <a:bodyPr/>
                    <a:lstStyle/>
                    <a:p>
                      <a:endParaRPr lang="en-US" sz="1400" dirty="0"/>
                    </a:p>
                  </a:txBody>
                  <a:tcPr/>
                </a:tc>
                <a:tc>
                  <a:txBody>
                    <a:bodyPr/>
                    <a:lstStyle/>
                    <a:p>
                      <a:endParaRPr lang="en-US" sz="1400" dirty="0"/>
                    </a:p>
                  </a:txBody>
                  <a:tcPr/>
                </a:tc>
              </a:tr>
            </a:tbl>
          </a:graphicData>
        </a:graphic>
      </p:graphicFrame>
      <p:sp>
        <p:nvSpPr>
          <p:cNvPr id="5" name="TextBox 4"/>
          <p:cNvSpPr txBox="1"/>
          <p:nvPr/>
        </p:nvSpPr>
        <p:spPr>
          <a:xfrm>
            <a:off x="838200" y="6400800"/>
            <a:ext cx="2222083" cy="276999"/>
          </a:xfrm>
          <a:prstGeom prst="rect">
            <a:avLst/>
          </a:prstGeom>
          <a:noFill/>
        </p:spPr>
        <p:txBody>
          <a:bodyPr wrap="none" rtlCol="0">
            <a:spAutoFit/>
          </a:bodyPr>
          <a:lstStyle/>
          <a:p>
            <a:r>
              <a:rPr lang="en-US" dirty="0" smtClean="0">
                <a:latin typeface="+mn-lt"/>
              </a:rPr>
              <a:t>* denotes remote participation</a:t>
            </a:r>
            <a:endParaRPr lang="en-US" dirty="0">
              <a:latin typeface="+mn-lt"/>
            </a:endParaRPr>
          </a:p>
        </p:txBody>
      </p:sp>
    </p:spTree>
    <p:extLst>
      <p:ext uri="{BB962C8B-B14F-4D97-AF65-F5344CB8AC3E}">
        <p14:creationId xmlns:p14="http://schemas.microsoft.com/office/powerpoint/2010/main" val="3648007060"/>
      </p:ext>
    </p:extLst>
  </p:cSld>
  <p:clrMapOvr>
    <a:masterClrMapping/>
  </p:clrMapOvr>
</p:sld>
</file>

<file path=ppt/theme/theme1.xml><?xml version="1.0" encoding="utf-8"?>
<a:theme xmlns:a="http://schemas.openxmlformats.org/drawingml/2006/main" nam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Roger's PowerBook HD:802:802.16:meetings:#3 9909 Boulder:Template.pot</Template>
  <TotalTime>2</TotalTime>
  <Words>1317</Words>
  <Application>Microsoft Macintosh PowerPoint</Application>
  <PresentationFormat>On-screen Show (4:3)</PresentationFormat>
  <Paragraphs>252</Paragraphs>
  <Slides>17</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Template</vt:lpstr>
      <vt:lpstr>Clip</vt:lpstr>
      <vt:lpstr>OmniRAN EC SG  Agenda and Meeting Slides September 2013, Nanjing, China</vt:lpstr>
      <vt:lpstr>Meeting</vt:lpstr>
      <vt:lpstr>Guidelines for IEEE-SA Meetings</vt:lpstr>
      <vt:lpstr>Resources – URLs</vt:lpstr>
      <vt:lpstr>Meeting Etiquette</vt:lpstr>
      <vt:lpstr>LMSC Operations Manual</vt:lpstr>
      <vt:lpstr>OmniRAN ECSG Resources</vt:lpstr>
      <vt:lpstr>Agenda for September 2013 F2F</vt:lpstr>
      <vt:lpstr>Business#1</vt:lpstr>
      <vt:lpstr>Business #2 </vt:lpstr>
      <vt:lpstr>OmniRAN Meetings until November 2013 as agreed in Aug 7th conference call</vt:lpstr>
      <vt:lpstr>Business #3 </vt:lpstr>
      <vt:lpstr>Business #4 </vt:lpstr>
      <vt:lpstr>Business #5 </vt:lpstr>
      <vt:lpstr>IEEE 802 Network Reference Model  with Reference Points</vt:lpstr>
      <vt:lpstr>IEEE 802 Access Network Functions </vt:lpstr>
      <vt:lpstr>Business #6</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Max Riegel</dc:creator>
  <cp:keywords>ecsg</cp:keywords>
  <cp:lastModifiedBy>M. Montemurro</cp:lastModifiedBy>
  <cp:revision>259</cp:revision>
  <cp:lastPrinted>1998-02-10T13:28:06Z</cp:lastPrinted>
  <dcterms:created xsi:type="dcterms:W3CDTF">2011-12-30T17:06:23Z</dcterms:created>
  <dcterms:modified xsi:type="dcterms:W3CDTF">2013-09-17T05:54:08Z</dcterms:modified>
</cp:coreProperties>
</file>