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3" r:id="rId4"/>
    <p:sldId id="271" r:id="rId5"/>
    <p:sldId id="272" r:id="rId6"/>
    <p:sldId id="273" r:id="rId7"/>
    <p:sldId id="288" r:id="rId8"/>
    <p:sldId id="289" r:id="rId9"/>
    <p:sldId id="290" r:id="rId10"/>
    <p:sldId id="291" r:id="rId11"/>
    <p:sldId id="297" r:id="rId12"/>
    <p:sldId id="295" r:id="rId13"/>
    <p:sldId id="299" r:id="rId14"/>
    <p:sldId id="300" r:id="rId15"/>
    <p:sldId id="302" r:id="rId16"/>
    <p:sldId id="301" r:id="rId17"/>
    <p:sldId id="29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11" autoAdjust="0"/>
    <p:restoredTop sz="99233" autoAdjust="0"/>
  </p:normalViewPr>
  <p:slideViewPr>
    <p:cSldViewPr>
      <p:cViewPr varScale="1">
        <p:scale>
          <a:sx n="95" d="100"/>
          <a:sy n="95" d="100"/>
        </p:scale>
        <p:origin x="-28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omniran-13-0065-01-ecsg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62-00-ecsg-meeting-minutes-of-aug-7th-conference-call.docx" TargetMode="External"/><Relationship Id="rId4" Type="http://schemas.openxmlformats.org/officeDocument/2006/relationships/hyperlink" Target="https://mentor.ieee.org/omniran/dcn/13/omniran-13-0057-00-ecsg-omniran-ec-closing-report.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61-00-ecsg-meeting-minutes-of-geneva-jul-2013-f2f-sessio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64-00-0000-ieee-802-gaps-point-to-point-links.pptx" TargetMode="External"/><Relationship Id="rId4" Type="http://schemas.openxmlformats.org/officeDocument/2006/relationships/hyperlink" Target="https://mentor.ieee.org/omniran/dcn/13/omniran-13-0060-00-ecsg-omniran-sdn-use-case-for-external-communic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63-00-0000-ieee-802-gaps-network-detection-selectio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tu.int/rec/T-REC-I.130-198811-I" TargetMode="External"/><Relationship Id="rId4" Type="http://schemas.openxmlformats.org/officeDocument/2006/relationships/hyperlink" Target="http://www.itu.int/rec/T-REC-Q.65-200006-I/en" TargetMode="External"/><Relationship Id="rId5" Type="http://schemas.openxmlformats.org/officeDocument/2006/relationships/hyperlink" Target="http://resources.wimaxforum.org/sites/wimaxforum.org/files/technical_document/2010/12/WMF-T32-001-R016v01_Network-Stage2-Base.pdf" TargetMode="External"/><Relationship Id="rId1" Type="http://schemas.openxmlformats.org/officeDocument/2006/relationships/slideLayout" Target="../slideLayouts/slideLayout2.xml"/><Relationship Id="rId2" Type="http://schemas.openxmlformats.org/officeDocument/2006/relationships/hyperlink" Target="http://docbox.etsi.org/MTS/MTS/10-PromotionalMaterial/MBS-20111118/protocolStandards/stagedApproach.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oleObject" Target="../embeddings/oleObject2.bin"/><Relationship Id="rId7"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05-00-0000-par-5c-table-of-content.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4" Type="http://schemas.openxmlformats.org/officeDocument/2006/relationships/hyperlink" Target="https://nsn.webex.com/nsn/j.php?J=706809118&amp;PW=NMmRhMTg0ZDZk"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a:t>September</a:t>
            </a:r>
            <a:r>
              <a:rPr lang="en-US" dirty="0" smtClean="0"/>
              <a:t> </a:t>
            </a:r>
            <a:r>
              <a:rPr lang="en-US" dirty="0"/>
              <a:t>2013, </a:t>
            </a:r>
            <a:r>
              <a:rPr lang="en-US" dirty="0" smtClean="0"/>
              <a:t>York, UK</a:t>
            </a:r>
            <a:endParaRPr lang="en-US" dirty="0"/>
          </a:p>
        </p:txBody>
      </p:sp>
      <p:sp>
        <p:nvSpPr>
          <p:cNvPr id="3" name="Subtitle 2"/>
          <p:cNvSpPr>
            <a:spLocks noGrp="1"/>
          </p:cNvSpPr>
          <p:nvPr>
            <p:ph type="subTitle" idx="1"/>
          </p:nvPr>
        </p:nvSpPr>
        <p:spPr/>
        <p:txBody>
          <a:bodyPr/>
          <a:lstStyle/>
          <a:p>
            <a:r>
              <a:rPr lang="en-US" dirty="0" smtClean="0"/>
              <a:t>2013-09-03</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br>
              <a:rPr lang="en-US" dirty="0" smtClean="0"/>
            </a:br>
            <a:endParaRPr lang="en-US" dirty="0"/>
          </a:p>
        </p:txBody>
      </p:sp>
      <p:sp>
        <p:nvSpPr>
          <p:cNvPr id="3" name="Content Placeholder 2"/>
          <p:cNvSpPr>
            <a:spLocks noGrp="1"/>
          </p:cNvSpPr>
          <p:nvPr>
            <p:ph idx="1"/>
          </p:nvPr>
        </p:nvSpPr>
        <p:spPr>
          <a:xfrm>
            <a:off x="457200" y="1143000"/>
            <a:ext cx="8229600" cy="5181600"/>
          </a:xfrm>
        </p:spPr>
        <p:txBody>
          <a:bodyPr>
            <a:normAutofit fontScale="62500" lnSpcReduction="20000"/>
          </a:bodyPr>
          <a:lstStyle/>
          <a:p>
            <a:pPr lvl="0"/>
            <a:r>
              <a:rPr lang="en-US" dirty="0" smtClean="0"/>
              <a:t>Approval of agenda:</a:t>
            </a:r>
          </a:p>
          <a:p>
            <a:pPr lvl="1"/>
            <a:r>
              <a:rPr lang="en-US" dirty="0" smtClean="0"/>
              <a:t> Approved without objections</a:t>
            </a:r>
          </a:p>
          <a:p>
            <a:r>
              <a:rPr lang="en-US" dirty="0" smtClean="0"/>
              <a:t>Approval of minutes:</a:t>
            </a:r>
          </a:p>
          <a:p>
            <a:pPr lvl="1"/>
            <a:r>
              <a:rPr lang="en-US" dirty="0"/>
              <a:t>Minutes of Geneva F2F session:</a:t>
            </a:r>
          </a:p>
          <a:p>
            <a:pPr lvl="2"/>
            <a:r>
              <a:rPr lang="en-US" dirty="0">
                <a:hlinkClick r:id="rId2"/>
              </a:rPr>
              <a:t>https://mentor.ieee.org/omniran/dcn/13/omniran-13-0061-00-ecsg-meeting-minutes-of-geneva-jul-2013-f2f-session.docx</a:t>
            </a:r>
            <a:endParaRPr lang="en-US" dirty="0"/>
          </a:p>
          <a:p>
            <a:pPr lvl="2"/>
            <a:r>
              <a:rPr lang="en-US" dirty="0"/>
              <a:t> Approved without objections</a:t>
            </a:r>
          </a:p>
          <a:p>
            <a:pPr lvl="1"/>
            <a:r>
              <a:rPr lang="en-US" dirty="0" smtClean="0"/>
              <a:t>Minutes of Aug 7</a:t>
            </a:r>
            <a:r>
              <a:rPr lang="en-US" baseline="30000" dirty="0" smtClean="0"/>
              <a:t>th</a:t>
            </a:r>
            <a:r>
              <a:rPr lang="en-US" dirty="0" smtClean="0"/>
              <a:t> conference call:</a:t>
            </a:r>
          </a:p>
          <a:p>
            <a:pPr lvl="2"/>
            <a:r>
              <a:rPr lang="en-US" dirty="0">
                <a:hlinkClick r:id="rId3"/>
              </a:rPr>
              <a:t>https://mentor.ieee.org/omniran/dcn/13/omniran-13-0062-00-ecsg-meeting-minutes-of-aug-7th-conference-call.docx</a:t>
            </a:r>
            <a:endParaRPr lang="en-US" dirty="0"/>
          </a:p>
          <a:p>
            <a:pPr lvl="2"/>
            <a:r>
              <a:rPr lang="en-US" dirty="0"/>
              <a:t>Juan Carlos asking about correction of liaison report to 802.11</a:t>
            </a:r>
          </a:p>
          <a:p>
            <a:pPr lvl="3"/>
            <a:r>
              <a:rPr lang="en-US" dirty="0"/>
              <a:t>Report was corrected and misleading document was removed from mentor</a:t>
            </a:r>
          </a:p>
          <a:p>
            <a:pPr lvl="2"/>
            <a:r>
              <a:rPr lang="en-US" dirty="0"/>
              <a:t>Approved without objections</a:t>
            </a:r>
          </a:p>
          <a:p>
            <a:r>
              <a:rPr lang="en-US" dirty="0" smtClean="0"/>
              <a:t>Reports:</a:t>
            </a:r>
          </a:p>
          <a:p>
            <a:pPr lvl="1"/>
            <a:r>
              <a:rPr lang="en-US" dirty="0"/>
              <a:t>IEEE 802 EC Geneva Jul 13 closing meeting decision</a:t>
            </a:r>
          </a:p>
          <a:p>
            <a:pPr lvl="2"/>
            <a:r>
              <a:rPr lang="en-US" dirty="0">
                <a:hlinkClick r:id="rId4"/>
              </a:rPr>
              <a:t>https://mentor.ieee.org/omniran/dcn/13/omniran-13-0057-00-ecsg-omniran-ec-closing-report.pptx</a:t>
            </a:r>
            <a:endParaRPr lang="en-US" dirty="0"/>
          </a:p>
          <a:p>
            <a:pPr lvl="2"/>
            <a:r>
              <a:rPr lang="en-US" dirty="0"/>
              <a:t>OmniRAN EC SG got extension for creation of PAR &amp; 5C proposal</a:t>
            </a:r>
          </a:p>
          <a:p>
            <a:pPr lvl="1"/>
            <a:r>
              <a:rPr lang="en-US" dirty="0"/>
              <a:t>OmniRAN meeting planing for delivery of PAR &amp; 5C proposal</a:t>
            </a:r>
          </a:p>
          <a:p>
            <a:pPr lvl="2"/>
            <a:r>
              <a:rPr lang="en-US" dirty="0"/>
              <a:t>See next slide</a:t>
            </a:r>
          </a:p>
        </p:txBody>
      </p:sp>
    </p:spTree>
    <p:extLst>
      <p:ext uri="{BB962C8B-B14F-4D97-AF65-F5344CB8AC3E}">
        <p14:creationId xmlns:p14="http://schemas.microsoft.com/office/powerpoint/2010/main" val="23259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br>
              <a:rPr lang="en-US" dirty="0" smtClean="0"/>
            </a:br>
            <a:r>
              <a:rPr lang="en-US" dirty="0"/>
              <a:t>as agreed in Aug 7</a:t>
            </a:r>
            <a:r>
              <a:rPr lang="en-US" baseline="30000" dirty="0"/>
              <a:t>th</a:t>
            </a:r>
            <a:r>
              <a:rPr lang="en-US" dirty="0"/>
              <a:t> conference call</a:t>
            </a:r>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F2F</a:t>
            </a:r>
          </a:p>
          <a:p>
            <a:endParaRPr lang="en-US" dirty="0"/>
          </a:p>
          <a:p>
            <a:pPr marL="0" indent="0">
              <a:buNone/>
            </a:pPr>
            <a:r>
              <a:rPr lang="en-US" dirty="0" smtClean="0"/>
              <a:t>Meeting announcements, agenda proposals and dial-in details for all meetings are published on OmniRAN web site.</a:t>
            </a:r>
          </a:p>
        </p:txBody>
      </p:sp>
    </p:spTree>
    <p:extLst>
      <p:ext uri="{BB962C8B-B14F-4D97-AF65-F5344CB8AC3E}">
        <p14:creationId xmlns:p14="http://schemas.microsoft.com/office/powerpoint/2010/main" val="288366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70000" lnSpcReduction="20000"/>
          </a:bodyPr>
          <a:lstStyle/>
          <a:p>
            <a:r>
              <a:rPr lang="en-US"/>
              <a:t>Reports</a:t>
            </a:r>
          </a:p>
          <a:p>
            <a:pPr lvl="1"/>
            <a:r>
              <a:rPr lang="en-US"/>
              <a:t>Discussions with 802.1</a:t>
            </a:r>
          </a:p>
          <a:p>
            <a:pPr lvl="2"/>
            <a:r>
              <a:rPr lang="en-US">
                <a:hlinkClick r:id="rId2"/>
              </a:rPr>
              <a:t>https://mentor.ieee.org/omniran/dcn/13/omniran-13-0063-00-0000-ieee-802-gaps-network-detection-selection.pptx</a:t>
            </a:r>
            <a:endParaRPr lang="en-US"/>
          </a:p>
          <a:p>
            <a:pPr lvl="2"/>
            <a:r>
              <a:rPr lang="en-US">
                <a:hlinkClick r:id="rId3"/>
              </a:rPr>
              <a:t>https://mentor.ieee.org/omniran/dcn/13/omniran-13-0064-00-0000-ieee-802-gaps-point-to-point-links.pptx</a:t>
            </a:r>
            <a:endParaRPr lang="en-US"/>
          </a:p>
          <a:p>
            <a:pPr lvl="2"/>
            <a:r>
              <a:rPr lang="en-US"/>
              <a:t>Fruitful discussions on Sep 3</a:t>
            </a:r>
            <a:r>
              <a:rPr lang="en-US" baseline="30000"/>
              <a:t>rd</a:t>
            </a:r>
            <a:r>
              <a:rPr lang="en-US"/>
              <a:t> PM with 802.1 security group on both proposals</a:t>
            </a:r>
          </a:p>
          <a:p>
            <a:pPr lvl="2"/>
            <a:r>
              <a:rPr lang="en-US"/>
              <a:t>Plan to create more detailed functional description on ptp links by use of MACsec</a:t>
            </a:r>
          </a:p>
          <a:p>
            <a:pPr lvl="1"/>
            <a:r>
              <a:rPr lang="en-US"/>
              <a:t>Communication with IETF</a:t>
            </a:r>
          </a:p>
          <a:p>
            <a:pPr lvl="2"/>
            <a:r>
              <a:rPr lang="en-US"/>
              <a:t>Still pending, planned for mid September</a:t>
            </a:r>
          </a:p>
          <a:p>
            <a:pPr lvl="1"/>
            <a:r>
              <a:rPr lang="en-US"/>
              <a:t>Communication  with ONF</a:t>
            </a:r>
          </a:p>
          <a:p>
            <a:pPr lvl="2"/>
            <a:r>
              <a:rPr lang="en-US"/>
              <a:t>Approved communication to ONF to introduce OmniRAN SDN use case to </a:t>
            </a:r>
          </a:p>
          <a:p>
            <a:pPr lvl="2"/>
            <a:r>
              <a:rPr lang="en-US">
                <a:hlinkClick r:id="rId4"/>
              </a:rPr>
              <a:t>https://mentor.ieee.org/omniran/dcn/13/omniran-13-0060-00-ecsg-omniran-sdn-use-case-for-external-communication.pptx</a:t>
            </a:r>
            <a:endParaRPr lang="en-US"/>
          </a:p>
          <a:p>
            <a:pPr lvl="2"/>
            <a:r>
              <a:rPr lang="en-US"/>
              <a:t>Word document and e</a:t>
            </a:r>
            <a:r>
              <a:rPr lang="en-US"/>
              <a:t>xecutive summary for formal submission created.</a:t>
            </a:r>
          </a:p>
          <a:p>
            <a:pPr lvl="2"/>
            <a:r>
              <a:rPr lang="en-US"/>
              <a:t>OmniRAN SDN use case proposal had to be submitted by way of ONF member companies (NSN (ECSG chair), NEC) as no formal way seems to exist to contribute to ONF discussions out of IEEE SA activities</a:t>
            </a:r>
          </a:p>
          <a:p>
            <a:pPr lvl="3"/>
            <a:r>
              <a:rPr lang="en-US"/>
              <a:t>Clarification necessary whether possibility exists, that OmniRAN can directly communicate into ONF discussion groups</a:t>
            </a:r>
            <a:endParaRPr lang="en-US"/>
          </a:p>
          <a:p>
            <a:endParaRPr lang="en-US" dirty="0" smtClean="0"/>
          </a:p>
        </p:txBody>
      </p:sp>
    </p:spTree>
    <p:extLst>
      <p:ext uri="{BB962C8B-B14F-4D97-AF65-F5344CB8AC3E}">
        <p14:creationId xmlns:p14="http://schemas.microsoft.com/office/powerpoint/2010/main" val="40040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endParaRPr lang="en-US"/>
          </a:p>
        </p:txBody>
      </p:sp>
      <p:sp>
        <p:nvSpPr>
          <p:cNvPr id="3" name="Content Placeholder 2"/>
          <p:cNvSpPr>
            <a:spLocks noGrp="1"/>
          </p:cNvSpPr>
          <p:nvPr>
            <p:ph idx="1"/>
          </p:nvPr>
        </p:nvSpPr>
        <p:spPr>
          <a:xfrm>
            <a:off x="457200" y="1143000"/>
            <a:ext cx="8229600" cy="5486400"/>
          </a:xfrm>
        </p:spPr>
        <p:txBody>
          <a:bodyPr>
            <a:normAutofit fontScale="62500" lnSpcReduction="20000"/>
          </a:bodyPr>
          <a:lstStyle/>
          <a:p>
            <a:r>
              <a:rPr lang="en-US"/>
              <a:t>Content of ‘Stage 2’ document</a:t>
            </a:r>
          </a:p>
          <a:p>
            <a:pPr lvl="1"/>
            <a:r>
              <a:rPr lang="en-US"/>
              <a:t>Legacy guidance</a:t>
            </a:r>
          </a:p>
          <a:p>
            <a:pPr lvl="2"/>
            <a:r>
              <a:rPr lang="en-US"/>
              <a:t>Overview by ETSI:</a:t>
            </a:r>
            <a:br>
              <a:rPr lang="en-US"/>
            </a:br>
            <a:r>
              <a:rPr lang="en-US">
                <a:hlinkClick r:id="rId2"/>
              </a:rPr>
              <a:t>http://docbox.etsi.org/MTS/MTS/10-PromotionalMaterial/MBS-20111118/protocolStandards/stagedApproach.htm</a:t>
            </a:r>
            <a:endParaRPr lang="en-US"/>
          </a:p>
          <a:p>
            <a:pPr lvl="2"/>
            <a:r>
              <a:rPr lang="en-US"/>
              <a:t>Introduction of staged approach for service network specification by ITU-T:</a:t>
            </a:r>
            <a:br>
              <a:rPr lang="en-US"/>
            </a:br>
            <a:r>
              <a:rPr lang="en-US">
                <a:hlinkClick r:id="rId3"/>
              </a:rPr>
              <a:t>http://www.itu.int/rec/T-REC-I.130-198811-I</a:t>
            </a:r>
            <a:endParaRPr lang="en-US"/>
          </a:p>
          <a:p>
            <a:pPr lvl="3"/>
            <a:r>
              <a:rPr lang="en-US"/>
              <a:t>Specification, which was mainly referenced for Geneva presentations and discussions</a:t>
            </a:r>
            <a:endParaRPr lang="en-US"/>
          </a:p>
          <a:p>
            <a:pPr lvl="2"/>
            <a:r>
              <a:rPr lang="en-US"/>
              <a:t>Detailed description of Stage 2 by ITU-T:</a:t>
            </a:r>
            <a:r>
              <a:rPr lang="en-US">
                <a:hlinkClick r:id="rId4"/>
              </a:rPr>
              <a:t>http://www.itu.int/rec/T-REC-Q.65-200006-I/en</a:t>
            </a:r>
            <a:endParaRPr lang="en-US"/>
          </a:p>
          <a:p>
            <a:pPr lvl="3"/>
            <a:r>
              <a:rPr lang="en-US"/>
              <a:t>Q.65 contains detailed description of pieces comprising a Stage 2 specification</a:t>
            </a:r>
          </a:p>
          <a:p>
            <a:pPr lvl="3"/>
            <a:r>
              <a:rPr lang="en-US"/>
              <a:t>The structure of a Stage 2 ToC can directly be derived from this specification</a:t>
            </a:r>
          </a:p>
          <a:p>
            <a:pPr lvl="1"/>
            <a:r>
              <a:rPr lang="en-US"/>
              <a:t>WiMAX NWG Stage 2</a:t>
            </a:r>
          </a:p>
          <a:p>
            <a:pPr lvl="2"/>
            <a:r>
              <a:rPr lang="en-US"/>
              <a:t>Example of Stage 2 specification build on generic requirements captured in tenets:</a:t>
            </a:r>
            <a:endParaRPr lang="en-US">
              <a:hlinkClick r:id="rId5"/>
            </a:endParaRPr>
          </a:p>
          <a:p>
            <a:pPr lvl="2"/>
            <a:r>
              <a:rPr lang="en-US">
                <a:hlinkClick r:id="rId5"/>
              </a:rPr>
              <a:t>http://resources.wimaxforum.org/sites/wimaxforum.org/files/technical_document/2010/12/WMF-T32-001-R016v01_Network-Stage2-Base.pdf</a:t>
            </a:r>
            <a:endParaRPr lang="en-US"/>
          </a:p>
          <a:p>
            <a:pPr lvl="2"/>
            <a:r>
              <a:rPr lang="en-US"/>
              <a:t>Paul pointed out that ‘SHALLs’ as stated in the Tenets section of WMF NWG Stage 2 are not appropriate for an IEEE SA Recommended Practice. No single SHALL shall appear in a Recommended Practice</a:t>
            </a:r>
          </a:p>
          <a:p>
            <a:pPr lvl="2"/>
            <a:r>
              <a:rPr lang="en-US"/>
              <a:t>Juan Carlos proposed to add typical use case scenarios to Stage 2 to enable better understanding of the usage and relation of the network functionality</a:t>
            </a:r>
          </a:p>
          <a:p>
            <a:pPr lvl="2"/>
            <a:r>
              <a:rPr lang="en-US"/>
              <a:t>Max showed that such kind of information is available within the Section Network Reference Model. The abstract presentation of use cases as captured in the WMF NWG Stage 2 specification worked out quite useful for illustrating the architectural approach of the WMF NWG specifications.</a:t>
            </a:r>
          </a:p>
        </p:txBody>
      </p:sp>
    </p:spTree>
    <p:extLst>
      <p:ext uri="{BB962C8B-B14F-4D97-AF65-F5344CB8AC3E}">
        <p14:creationId xmlns:p14="http://schemas.microsoft.com/office/powerpoint/2010/main" val="1342869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br>
              <a:rPr lang="en-US"/>
            </a:br>
            <a:endParaRPr lang="en-US"/>
          </a:p>
        </p:txBody>
      </p:sp>
      <p:sp>
        <p:nvSpPr>
          <p:cNvPr id="3" name="Content Placeholder 2"/>
          <p:cNvSpPr>
            <a:spLocks noGrp="1"/>
          </p:cNvSpPr>
          <p:nvPr>
            <p:ph idx="1"/>
          </p:nvPr>
        </p:nvSpPr>
        <p:spPr>
          <a:xfrm>
            <a:off x="457200" y="1219200"/>
            <a:ext cx="8229600" cy="5105400"/>
          </a:xfrm>
        </p:spPr>
        <p:txBody>
          <a:bodyPr>
            <a:normAutofit fontScale="55000" lnSpcReduction="20000"/>
          </a:bodyPr>
          <a:lstStyle/>
          <a:p>
            <a:r>
              <a:rPr lang="en-US"/>
              <a:t>Content of ‘Stage 2’ document, cont.</a:t>
            </a:r>
          </a:p>
          <a:p>
            <a:pPr lvl="1"/>
            <a:r>
              <a:rPr lang="en-US"/>
              <a:t>Network Reference Model</a:t>
            </a:r>
          </a:p>
          <a:p>
            <a:pPr lvl="2"/>
            <a:r>
              <a:rPr lang="en-US"/>
              <a:t>See first following slide</a:t>
            </a:r>
          </a:p>
          <a:p>
            <a:pPr lvl="1"/>
            <a:r>
              <a:rPr lang="en-US"/>
              <a:t>Functional Design</a:t>
            </a:r>
          </a:p>
          <a:p>
            <a:pPr lvl="2"/>
            <a:r>
              <a:rPr lang="en-US"/>
              <a:t>See second following slide</a:t>
            </a:r>
          </a:p>
          <a:p>
            <a:pPr lvl="1"/>
            <a:r>
              <a:rPr lang="en-US"/>
              <a:t>Initial draft ToC of IEEE 802 ‘Stage 2’</a:t>
            </a:r>
          </a:p>
          <a:p>
            <a:pPr marL="1314450" lvl="2" indent="-514350">
              <a:buFont typeface="+mj-lt"/>
              <a:buAutoNum type="arabicPeriod"/>
            </a:pPr>
            <a:r>
              <a:rPr lang="en-US"/>
              <a:t>Introduction and Scope</a:t>
            </a:r>
          </a:p>
          <a:p>
            <a:pPr marL="1314450" lvl="2" indent="-514350">
              <a:buFont typeface="+mj-lt"/>
              <a:buAutoNum type="arabicPeriod"/>
            </a:pPr>
            <a:r>
              <a:rPr lang="en-US"/>
              <a:t>Abbreviations/Acronyms, Definitions, and Conventions</a:t>
            </a:r>
          </a:p>
          <a:p>
            <a:pPr marL="1314450" lvl="2" indent="-514350">
              <a:buFont typeface="+mj-lt"/>
              <a:buAutoNum type="arabicPeriod"/>
            </a:pPr>
            <a:r>
              <a:rPr lang="en-US"/>
              <a:t>References</a:t>
            </a:r>
          </a:p>
          <a:p>
            <a:pPr marL="1314450" lvl="2" indent="-514350">
              <a:buFont typeface="+mj-lt"/>
              <a:buAutoNum type="arabicPeriod"/>
            </a:pPr>
            <a:r>
              <a:rPr lang="en-US"/>
              <a:t>Identifiers</a:t>
            </a:r>
          </a:p>
          <a:p>
            <a:pPr marL="1314450" lvl="2" indent="-514350">
              <a:buFont typeface="+mj-lt"/>
              <a:buAutoNum type="arabicPeriod"/>
            </a:pPr>
            <a:r>
              <a:rPr lang="en-US"/>
              <a:t>Tenets for IEEE 802 Access Network Systems Architecture</a:t>
            </a:r>
          </a:p>
          <a:p>
            <a:pPr marL="1314450" lvl="2" indent="-514350">
              <a:buFont typeface="+mj-lt"/>
              <a:buAutoNum type="arabicPeriod"/>
            </a:pPr>
            <a:r>
              <a:rPr lang="en-US"/>
              <a:t>Network Reference Model</a:t>
            </a:r>
          </a:p>
          <a:p>
            <a:pPr marL="1657350" lvl="3" indent="-514350"/>
            <a:r>
              <a:rPr lang="en-US"/>
              <a:t>Overview</a:t>
            </a:r>
          </a:p>
          <a:p>
            <a:pPr marL="1657350" lvl="3" indent="-514350"/>
            <a:r>
              <a:rPr lang="en-US"/>
              <a:t>Reference Points</a:t>
            </a:r>
          </a:p>
          <a:p>
            <a:pPr marL="1657350" lvl="3" indent="-514350"/>
            <a:r>
              <a:rPr lang="en-US"/>
              <a:t>Access Network to Core Internetworking Relationship</a:t>
            </a:r>
          </a:p>
          <a:p>
            <a:pPr marL="1314450" lvl="2" indent="-514350">
              <a:buFont typeface="+mj-lt"/>
              <a:buAutoNum type="arabicPeriod"/>
            </a:pPr>
            <a:r>
              <a:rPr lang="en-US"/>
              <a:t>Functional Design and Decomposition</a:t>
            </a:r>
          </a:p>
          <a:p>
            <a:pPr marL="1657350" lvl="3" indent="-514350"/>
            <a:r>
              <a:rPr lang="en-US"/>
              <a:t>Network Discovery and Selection</a:t>
            </a:r>
          </a:p>
          <a:p>
            <a:pPr marL="1657350" lvl="3" indent="-514350"/>
            <a:r>
              <a:rPr lang="en-US"/>
              <a:t>Authentication</a:t>
            </a:r>
          </a:p>
          <a:p>
            <a:pPr marL="1657350" lvl="3" indent="-514350"/>
            <a:r>
              <a:rPr lang="en-US"/>
              <a:t>Link establishment</a:t>
            </a:r>
          </a:p>
          <a:p>
            <a:pPr marL="1657350" lvl="3" indent="-514350"/>
            <a:r>
              <a:rPr lang="en-US"/>
              <a:t>QoS and policy control</a:t>
            </a:r>
          </a:p>
          <a:p>
            <a:pPr marL="1657350" lvl="3" indent="-514350"/>
            <a:r>
              <a:rPr lang="en-US"/>
              <a:t>Link mobility</a:t>
            </a:r>
          </a:p>
          <a:p>
            <a:pPr marL="1657350" lvl="3" indent="-514350"/>
            <a:r>
              <a:rPr lang="en-US"/>
              <a:t>Link teardown</a:t>
            </a:r>
          </a:p>
          <a:p>
            <a:pPr marL="1657350" lvl="3" indent="-514350"/>
            <a:r>
              <a:rPr lang="en-US"/>
              <a:t>Accounting</a:t>
            </a:r>
          </a:p>
          <a:p>
            <a:pPr marL="1657350" lvl="3" indent="-514350"/>
            <a:endParaRPr lang="en-US"/>
          </a:p>
          <a:p>
            <a:pPr marL="722313" lvl="1" indent="-265113"/>
            <a:r>
              <a:rPr lang="en-US"/>
              <a:t>ToC proposal was discussed based on the two succeeding slides</a:t>
            </a:r>
          </a:p>
          <a:p>
            <a:pPr marL="722313" lvl="1" indent="-265113"/>
            <a:r>
              <a:rPr lang="en-US"/>
              <a:t>No proposals for corrections or amendments were made</a:t>
            </a:r>
          </a:p>
        </p:txBody>
      </p:sp>
    </p:spTree>
    <p:extLst>
      <p:ext uri="{BB962C8B-B14F-4D97-AF65-F5344CB8AC3E}">
        <p14:creationId xmlns:p14="http://schemas.microsoft.com/office/powerpoint/2010/main" val="2981280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IEEE 802 Network Reference Model </a:t>
            </a:r>
            <a:br>
              <a:rPr lang="en-US" dirty="0" smtClean="0"/>
            </a:br>
            <a:r>
              <a:rPr lang="en-US" dirty="0" smtClean="0"/>
              <a:t>with Reference Points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54"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55" name="Clip" r:id="rId6" imgW="5757415" imgH="3221332" progId="">
                      <p:embed/>
                    </p:oleObj>
                  </mc:Choice>
                  <mc:Fallback>
                    <p:oleObj name="Clip" r:id="rId6"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7"/>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550000" cy="1143000"/>
          </a:xfrm>
        </p:spPr>
        <p:txBody>
          <a:bodyPr/>
          <a:lstStyle/>
          <a:p>
            <a:r>
              <a:rPr lang="en-US" dirty="0"/>
              <a:t>IEEE 802 Access Network Functions </a:t>
            </a:r>
          </a:p>
        </p:txBody>
      </p: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606271" y="909000"/>
            <a:ext cx="498811" cy="600487"/>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665712" y="1333491"/>
            <a:ext cx="1100031" cy="646331"/>
          </a:xfrm>
          <a:prstGeom prst="rect">
            <a:avLst/>
          </a:prstGeom>
          <a:solidFill>
            <a:schemeClr val="bg1"/>
          </a:solidFill>
        </p:spPr>
        <p:txBody>
          <a:bodyPr wrap="none" rtlCol="0">
            <a:spAutoFit/>
          </a:bodyPr>
          <a:lstStyle/>
          <a:p>
            <a:pPr algn="ctr"/>
            <a:r>
              <a:rPr lang="en-US">
                <a:latin typeface="+mn-lt"/>
              </a:rPr>
              <a:t>AAA</a:t>
            </a:r>
            <a:br>
              <a:rPr lang="en-US">
                <a:latin typeface="+mn-lt"/>
              </a:rPr>
            </a:br>
            <a:r>
              <a:rPr lang="en-US">
                <a:latin typeface="+mn-lt"/>
              </a:rPr>
              <a:t>Policy</a:t>
            </a:r>
          </a:p>
          <a:p>
            <a:pPr algn="ctr"/>
            <a:r>
              <a:rPr lang="en-US">
                <a:latin typeface="+mn-lt"/>
              </a:rPr>
              <a:t>Configuration</a:t>
            </a: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343056"/>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a:latin typeface="+mn-lt"/>
              </a:rPr>
              <a:t>Control I/f</a:t>
            </a:r>
          </a:p>
        </p:txBody>
      </p:sp>
      <p:pic>
        <p:nvPicPr>
          <p:cNvPr id="153" name="Picture 372" descr="switch"/>
          <p:cNvPicPr>
            <a:picLocks noChangeAspect="1" noChangeArrowheads="1"/>
          </p:cNvPicPr>
          <p:nvPr/>
        </p:nvPicPr>
        <p:blipFill>
          <a:blip r:embed="rId3"/>
          <a:srcRect/>
          <a:stretch>
            <a:fillRect/>
          </a:stretch>
        </p:blipFill>
        <p:spPr bwMode="auto">
          <a:xfrm>
            <a:off x="4122000" y="1404000"/>
            <a:ext cx="292468" cy="146695"/>
          </a:xfrm>
          <a:prstGeom prst="rect">
            <a:avLst/>
          </a:prstGeom>
          <a:noFill/>
        </p:spPr>
      </p:pic>
      <p:sp>
        <p:nvSpPr>
          <p:cNvPr id="156" name="TextBox 155"/>
          <p:cNvSpPr txBox="1"/>
          <p:nvPr/>
        </p:nvSpPr>
        <p:spPr>
          <a:xfrm>
            <a:off x="3357000" y="14490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Mobility</a:t>
            </a: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04" name="Straight Connector 203"/>
          <p:cNvCxnSpPr/>
          <p:nvPr/>
        </p:nvCxnSpPr>
        <p:spPr bwMode="auto">
          <a:xfrm>
            <a:off x="5484615" y="1613086"/>
            <a:ext cx="0" cy="628640"/>
          </a:xfrm>
          <a:prstGeom prst="line">
            <a:avLst/>
          </a:prstGeom>
          <a:solidFill>
            <a:schemeClr val="accent1"/>
          </a:solidFill>
          <a:ln w="2857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#6</a:t>
            </a:r>
            <a:endParaRPr lang="en-US" dirty="0"/>
          </a:p>
        </p:txBody>
      </p:sp>
      <p:sp>
        <p:nvSpPr>
          <p:cNvPr id="3" name="Content Placeholder 2"/>
          <p:cNvSpPr>
            <a:spLocks noGrp="1"/>
          </p:cNvSpPr>
          <p:nvPr>
            <p:ph idx="1"/>
          </p:nvPr>
        </p:nvSpPr>
        <p:spPr>
          <a:xfrm>
            <a:off x="457200" y="990600"/>
            <a:ext cx="8229600" cy="5486400"/>
          </a:xfrm>
        </p:spPr>
        <p:txBody>
          <a:bodyPr>
            <a:normAutofit fontScale="62500" lnSpcReduction="20000"/>
          </a:bodyPr>
          <a:lstStyle/>
          <a:p>
            <a:pPr marL="457200" lvl="1" indent="0">
              <a:buNone/>
            </a:pPr>
            <a:endParaRPr lang="en-US" dirty="0" smtClean="0"/>
          </a:p>
          <a:p>
            <a:r>
              <a:rPr lang="en-US" dirty="0" smtClean="0"/>
              <a:t>PAR and 5C texting</a:t>
            </a:r>
          </a:p>
          <a:p>
            <a:pPr lvl="1"/>
            <a:r>
              <a:rPr lang="en-US" dirty="0"/>
              <a:t>Initial template:</a:t>
            </a:r>
            <a:endParaRPr lang="en-US" dirty="0" smtClean="0"/>
          </a:p>
          <a:p>
            <a:pPr lvl="2"/>
            <a:r>
              <a:rPr lang="en-US" dirty="0" smtClean="0">
                <a:hlinkClick r:id="rId2"/>
              </a:rPr>
              <a:t>https://mentor.ieee.org/omniran/dcn/13/omniran-13-0005-00-0000-par-5c-table-of-content.docx</a:t>
            </a:r>
            <a:endParaRPr lang="en-US" dirty="0" smtClean="0"/>
          </a:p>
          <a:p>
            <a:pPr lvl="1"/>
            <a:r>
              <a:rPr lang="en-US" dirty="0"/>
              <a:t> Initial text proposals were created and filled in during the meeting</a:t>
            </a:r>
          </a:p>
          <a:p>
            <a:pPr lvl="1"/>
            <a:r>
              <a:rPr lang="en-US" dirty="0"/>
              <a:t>Provided text requires further refinements and clean-ups</a:t>
            </a:r>
          </a:p>
          <a:p>
            <a:pPr lvl="1"/>
            <a:r>
              <a:rPr lang="en-US" dirty="0"/>
              <a:t>No input yet for Section 8 and 5C; clarification necessary which other kind of information is required by latest PAR form</a:t>
            </a:r>
          </a:p>
          <a:p>
            <a:pPr lvl="1"/>
            <a:r>
              <a:rPr lang="en-US" dirty="0"/>
              <a:t>Result out of meeting uploaded to mentor after the meeting under</a:t>
            </a:r>
          </a:p>
          <a:p>
            <a:pPr lvl="2"/>
            <a:r>
              <a:rPr lang="en-US" dirty="0">
                <a:hlinkClick r:id="rId2"/>
              </a:rPr>
              <a:t>https://mentor.ieee.org/omniran/dcn/13/omniran-13-0005-01-0000-par-5c-table-of-content.docx</a:t>
            </a:r>
            <a:endParaRPr lang="en-US" dirty="0"/>
          </a:p>
          <a:p>
            <a:pPr lvl="1"/>
            <a:r>
              <a:rPr lang="en-US" dirty="0" smtClean="0"/>
              <a:t>Discussion will continue in the Nanjing session</a:t>
            </a:r>
          </a:p>
          <a:p>
            <a:r>
              <a:rPr lang="en-US" dirty="0" smtClean="0"/>
              <a:t>AOB</a:t>
            </a:r>
          </a:p>
          <a:p>
            <a:pPr lvl="1"/>
            <a:r>
              <a:rPr lang="en-US" dirty="0" smtClean="0"/>
              <a:t>PDF version of current PAR form with comments uploaded for information by Roger (#66)</a:t>
            </a:r>
          </a:p>
          <a:p>
            <a:r>
              <a:rPr lang="en-US" dirty="0" smtClean="0"/>
              <a:t>Adjourn</a:t>
            </a:r>
          </a:p>
          <a:p>
            <a:pPr lvl="1"/>
            <a:r>
              <a:rPr lang="en-US" dirty="0" smtClean="0"/>
              <a:t>As no other topics were brought up, the chair adjourned the session at 17:25 BST</a:t>
            </a:r>
          </a:p>
          <a:p>
            <a:pPr lvl="0">
              <a:buNone/>
            </a:pPr>
            <a:endParaRPr lang="en-US" dirty="0" smtClean="0"/>
          </a:p>
        </p:txBody>
      </p:sp>
    </p:spTree>
    <p:extLst>
      <p:ext uri="{BB962C8B-B14F-4D97-AF65-F5344CB8AC3E}">
        <p14:creationId xmlns:p14="http://schemas.microsoft.com/office/powerpoint/2010/main" val="39352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a:t>
            </a:r>
          </a:p>
        </p:txBody>
      </p:sp>
      <p:sp>
        <p:nvSpPr>
          <p:cNvPr id="3078" name="Rectangle 3"/>
          <p:cNvSpPr>
            <a:spLocks noGrp="1" noChangeArrowheads="1"/>
          </p:cNvSpPr>
          <p:nvPr>
            <p:ph type="body" idx="1"/>
          </p:nvPr>
        </p:nvSpPr>
        <p:spPr>
          <a:xfrm>
            <a:off x="457200" y="1600200"/>
            <a:ext cx="8229600" cy="4800600"/>
          </a:xfrm>
        </p:spPr>
        <p:txBody>
          <a:bodyPr>
            <a:normAutofit fontScale="70000" lnSpcReduction="20000"/>
          </a:bodyPr>
          <a:lstStyle/>
          <a:p>
            <a:r>
              <a:rPr lang="en-GB" dirty="0"/>
              <a:t>Wednesday, Sept </a:t>
            </a:r>
            <a:r>
              <a:rPr lang="en-GB" dirty="0" smtClean="0"/>
              <a:t>4</a:t>
            </a:r>
            <a:r>
              <a:rPr lang="en-GB" baseline="30000" dirty="0" smtClean="0"/>
              <a:t>th</a:t>
            </a:r>
            <a:r>
              <a:rPr lang="en-GB" dirty="0"/>
              <a:t>, </a:t>
            </a:r>
            <a:r>
              <a:rPr lang="en-GB" dirty="0" smtClean="0"/>
              <a:t>		13:00 </a:t>
            </a:r>
            <a:r>
              <a:rPr lang="en-GB" dirty="0"/>
              <a:t>– </a:t>
            </a:r>
            <a:r>
              <a:rPr lang="en-GB" dirty="0" smtClean="0"/>
              <a:t>17:30</a:t>
            </a:r>
          </a:p>
          <a:p>
            <a:endParaRPr lang="en-GB" dirty="0"/>
          </a:p>
          <a:p>
            <a:pPr marL="0" indent="0">
              <a:buNone/>
            </a:pPr>
            <a:r>
              <a:rPr lang="en-GB" dirty="0"/>
              <a:t>Meeting Room:</a:t>
            </a:r>
          </a:p>
          <a:p>
            <a:r>
              <a:rPr lang="en-GB" dirty="0"/>
              <a:t>York, Race Course, Box 9</a:t>
            </a:r>
          </a:p>
          <a:p>
            <a:endParaRPr lang="en-GB" dirty="0"/>
          </a:p>
          <a:p>
            <a:pPr marL="0" indent="0">
              <a:buNone/>
            </a:pPr>
            <a:r>
              <a:rPr lang="en-GB" dirty="0"/>
              <a:t>Conference Call:</a:t>
            </a:r>
          </a:p>
          <a:p>
            <a:pPr lvl="1"/>
            <a:r>
              <a:rPr lang="en-US" dirty="0"/>
              <a:t>Call-in number: 1-(972) 445 9673  (US)</a:t>
            </a:r>
          </a:p>
          <a:p>
            <a:pPr lvl="1"/>
            <a:r>
              <a:rPr lang="en-US" dirty="0"/>
              <a:t>Global numbers: </a:t>
            </a:r>
            <a:r>
              <a:rPr lang="en-US" u="sng" dirty="0">
                <a:hlinkClick r:id="rId3"/>
              </a:rPr>
              <a:t>https://www.nsn.com/nvc</a:t>
            </a:r>
            <a:endParaRPr lang="en-US" dirty="0"/>
          </a:p>
          <a:p>
            <a:pPr lvl="1"/>
            <a:r>
              <a:rPr lang="en-US" dirty="0"/>
              <a:t>Conference Code: </a:t>
            </a:r>
            <a:r>
              <a:rPr lang="en-US" b="1" dirty="0"/>
              <a:t>433 819 2102 </a:t>
            </a:r>
            <a:r>
              <a:rPr lang="en-US" dirty="0"/>
              <a:t>#</a:t>
            </a:r>
          </a:p>
          <a:p>
            <a:r>
              <a:rPr lang="en-US" dirty="0" err="1"/>
              <a:t>WebEX</a:t>
            </a:r>
            <a:endParaRPr lang="en-US" dirty="0"/>
          </a:p>
          <a:p>
            <a:pPr lvl="1"/>
            <a:r>
              <a:rPr lang="en-US"/>
              <a:t>Meeting Number: 706 809 118</a:t>
            </a:r>
          </a:p>
          <a:p>
            <a:pPr lvl="1"/>
            <a:r>
              <a:rPr lang="en-US"/>
              <a:t>Meeting Password: omniRAN</a:t>
            </a:r>
          </a:p>
          <a:p>
            <a:pPr lvl="1"/>
            <a:r>
              <a:rPr lang="en-GB" dirty="0"/>
              <a:t>Connect to WebEX: </a:t>
            </a:r>
            <a:r>
              <a:rPr lang="en-US" u="sng">
                <a:hlinkClick r:id="rId4"/>
              </a:rPr>
              <a:t>https://nsn.webex.com/nsn/j.php?J=706809118&amp;PW=NMmRhMTg0ZDZk</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September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a:t>Call Meeting to Order</a:t>
            </a:r>
          </a:p>
          <a:p>
            <a:r>
              <a:rPr lang="en-GB" dirty="0"/>
              <a:t>Secretary position</a:t>
            </a:r>
          </a:p>
          <a:p>
            <a:r>
              <a:rPr lang="en-GB" dirty="0"/>
              <a:t>Attendance recording</a:t>
            </a:r>
          </a:p>
          <a:p>
            <a:r>
              <a:rPr lang="en-GB" dirty="0"/>
              <a:t>Approval of agenda</a:t>
            </a:r>
          </a:p>
          <a:p>
            <a:r>
              <a:rPr lang="en-US"/>
              <a:t>Approval of minutes</a:t>
            </a:r>
          </a:p>
          <a:p>
            <a:r>
              <a:rPr lang="en-US"/>
              <a:t>Reports</a:t>
            </a:r>
          </a:p>
          <a:p>
            <a:pPr lvl="1"/>
            <a:r>
              <a:rPr lang="en-US"/>
              <a:t>Discussions with 802.1</a:t>
            </a:r>
          </a:p>
          <a:p>
            <a:pPr lvl="1"/>
            <a:r>
              <a:rPr lang="en-US"/>
              <a:t>Communication with IETF</a:t>
            </a:r>
          </a:p>
          <a:p>
            <a:pPr lvl="1"/>
            <a:r>
              <a:rPr lang="en-US"/>
              <a:t>Communication  with ONF</a:t>
            </a:r>
          </a:p>
          <a:p>
            <a:r>
              <a:rPr lang="en-US"/>
              <a:t>Content of ‘Stage 2’ document</a:t>
            </a:r>
          </a:p>
          <a:p>
            <a:pPr lvl="1"/>
            <a:r>
              <a:rPr lang="en-US"/>
              <a:t>Legacy guidance</a:t>
            </a:r>
          </a:p>
          <a:p>
            <a:pPr lvl="1"/>
            <a:r>
              <a:rPr lang="en-US"/>
              <a:t>WiMAX NWG Stage 2</a:t>
            </a:r>
          </a:p>
          <a:p>
            <a:pPr lvl="1"/>
            <a:r>
              <a:rPr lang="en-US"/>
              <a:t>Initial draft ToC of IEEE 802 ‘Stage 2’</a:t>
            </a:r>
          </a:p>
          <a:p>
            <a:r>
              <a:rPr lang="en-US"/>
              <a:t>PAR &amp; 5C texting</a:t>
            </a:r>
          </a:p>
          <a:p>
            <a:r>
              <a:rPr lang="en-US"/>
              <a:t>AOB</a:t>
            </a:r>
          </a:p>
          <a:p>
            <a:r>
              <a:rPr lang="fr-FR"/>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600201"/>
            <a:ext cx="8229600" cy="2438399"/>
          </a:xfrm>
        </p:spPr>
        <p:txBody>
          <a:bodyPr>
            <a:normAutofit fontScale="62500" lnSpcReduction="20000"/>
          </a:bodyPr>
          <a:lstStyle/>
          <a:p>
            <a:r>
              <a:rPr lang="en-GB" dirty="0" smtClean="0"/>
              <a:t>Call Meeting to Order</a:t>
            </a:r>
          </a:p>
          <a:p>
            <a:pPr lvl="1"/>
            <a:r>
              <a:rPr lang="en-GB" dirty="0"/>
              <a:t> The chair called the meeting to order at 13:14 BST</a:t>
            </a:r>
            <a:endParaRPr lang="en-GB" dirty="0" smtClean="0"/>
          </a:p>
          <a:p>
            <a:r>
              <a:rPr lang="en-GB" dirty="0" smtClean="0"/>
              <a:t>Secretary position:</a:t>
            </a:r>
          </a:p>
          <a:p>
            <a:pPr lvl="1"/>
            <a:r>
              <a:rPr lang="en-GB" dirty="0" smtClean="0"/>
              <a:t> No one stepped up, position remains open</a:t>
            </a:r>
          </a:p>
          <a:p>
            <a:r>
              <a:rPr lang="en-GB" dirty="0" smtClean="0"/>
              <a:t>Appointment of recording secretary:</a:t>
            </a:r>
          </a:p>
          <a:p>
            <a:pPr lvl="1"/>
            <a:r>
              <a:rPr lang="en-GB" dirty="0"/>
              <a:t> Juan Carlos is taking minutes</a:t>
            </a:r>
            <a:endParaRPr lang="en-GB" dirty="0" smtClean="0"/>
          </a:p>
          <a:p>
            <a:r>
              <a:rPr lang="en-GB" dirty="0" smtClean="0"/>
              <a:t>Roll Call</a:t>
            </a:r>
            <a:br>
              <a:rPr lang="en-GB" dirty="0" smtClean="0"/>
            </a:br>
            <a:r>
              <a:rPr lang="en-GB" dirty="0" smtClean="0"/>
              <a:t>Room				Conference Bridge</a:t>
            </a:r>
          </a:p>
        </p:txBody>
      </p:sp>
      <p:graphicFrame>
        <p:nvGraphicFramePr>
          <p:cNvPr id="4" name="Table 3"/>
          <p:cNvGraphicFramePr>
            <a:graphicFrameLocks noGrp="1"/>
          </p:cNvGraphicFramePr>
          <p:nvPr>
            <p:extLst>
              <p:ext uri="{D42A27DB-BD31-4B8C-83A1-F6EECF244321}">
                <p14:modId xmlns:p14="http://schemas.microsoft.com/office/powerpoint/2010/main" val="444750274"/>
              </p:ext>
            </p:extLst>
          </p:nvPr>
        </p:nvGraphicFramePr>
        <p:xfrm>
          <a:off x="838200" y="3962401"/>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r>
                        <a:rPr lang="en-US" sz="1400" dirty="0"/>
                        <a:t>Paul Congdon</a:t>
                      </a:r>
                    </a:p>
                  </a:txBody>
                  <a:tcPr/>
                </a:tc>
                <a:tc>
                  <a:txBody>
                    <a:bodyPr/>
                    <a:lstStyle/>
                    <a:p>
                      <a:r>
                        <a:rPr lang="en-US" sz="1400"/>
                        <a:t>Tallac</a:t>
                      </a: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r>
                        <a:rPr lang="en-US" sz="1400" dirty="0"/>
                        <a:t>Roger Marks</a:t>
                      </a:r>
                    </a:p>
                  </a:txBody>
                  <a:tcPr/>
                </a:tc>
                <a:tc>
                  <a:txBody>
                    <a:bodyPr/>
                    <a:lstStyle/>
                    <a:p>
                      <a:r>
                        <a:rPr lang="en-US" sz="1400" dirty="0"/>
                        <a:t>Consensii</a:t>
                      </a:r>
                    </a:p>
                  </a:txBody>
                  <a:tcPr/>
                </a:tc>
              </a:tr>
              <a:tr h="292100">
                <a:tc>
                  <a:txBody>
                    <a:bodyPr/>
                    <a:lstStyle/>
                    <a:p>
                      <a:r>
                        <a:rPr lang="en-US" sz="1400" dirty="0">
                          <a:solidFill>
                            <a:schemeClr val="tx1"/>
                          </a:solidFill>
                        </a:rPr>
                        <a:t>Sam Sambasivan</a:t>
                      </a:r>
                    </a:p>
                  </a:txBody>
                  <a:tcPr/>
                </a:tc>
                <a:tc>
                  <a:txBody>
                    <a:bodyPr/>
                    <a:lstStyle/>
                    <a:p>
                      <a:r>
                        <a:rPr lang="en-US" sz="1400" dirty="0">
                          <a:solidFill>
                            <a:schemeClr val="tx1"/>
                          </a:solidFill>
                        </a:rPr>
                        <a:t>AT&amp;T</a:t>
                      </a:r>
                    </a:p>
                  </a:txBody>
                  <a:tcPr/>
                </a:tc>
                <a:tc>
                  <a:txBody>
                    <a:bodyPr/>
                    <a:lstStyle/>
                    <a:p>
                      <a:endParaRPr lang="en-US" sz="1400" dirty="0"/>
                    </a:p>
                  </a:txBody>
                  <a:tcPr>
                    <a:solidFill>
                      <a:schemeClr val="bg1"/>
                    </a:solidFill>
                  </a:tcPr>
                </a:tc>
                <a:tc>
                  <a:txBody>
                    <a:bodyPr/>
                    <a:lstStyle/>
                    <a:p>
                      <a:r>
                        <a:rPr lang="en-US" sz="1400" dirty="0"/>
                        <a:t>Xiaobo</a:t>
                      </a:r>
                      <a:r>
                        <a:rPr lang="en-US" sz="1400" baseline="0" dirty="0"/>
                        <a:t> Long</a:t>
                      </a:r>
                      <a:endParaRPr lang="en-US" sz="1400" dirty="0"/>
                    </a:p>
                  </a:txBody>
                  <a:tcPr/>
                </a:tc>
                <a:tc>
                  <a:txBody>
                    <a:bodyPr/>
                    <a:lstStyle/>
                    <a:p>
                      <a:r>
                        <a:rPr lang="en-US" sz="1400"/>
                        <a:t>Goldman Sachs</a:t>
                      </a: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Xin Chang</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Huawei</a:t>
                      </a: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64800706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396</TotalTime>
  <Words>1613</Words>
  <Application>Microsoft Macintosh PowerPoint</Application>
  <PresentationFormat>On-screen Show (4:3)</PresentationFormat>
  <Paragraphs>283</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Template</vt:lpstr>
      <vt:lpstr>Clip</vt:lpstr>
      <vt:lpstr>OmniRAN EC SG  Agenda and Meeting Slides September 2013, York, UK</vt:lpstr>
      <vt:lpstr>Meeting</vt:lpstr>
      <vt:lpstr>Guidelines for IEEE-SA Meetings</vt:lpstr>
      <vt:lpstr>Resources – URLs</vt:lpstr>
      <vt:lpstr>Meeting Etiquette</vt:lpstr>
      <vt:lpstr>LMSC Operations Manual</vt:lpstr>
      <vt:lpstr>OmniRAN ECSG Resources</vt:lpstr>
      <vt:lpstr>Agenda for September 2013 F2F</vt:lpstr>
      <vt:lpstr>Business#1</vt:lpstr>
      <vt:lpstr>Business #2 </vt:lpstr>
      <vt:lpstr>OmniRAN Meetings until November 2013 as agreed in Aug 7th conference call</vt:lpstr>
      <vt:lpstr>Business #3 </vt:lpstr>
      <vt:lpstr>Business #4 </vt:lpstr>
      <vt:lpstr>Business #5 </vt:lpstr>
      <vt:lpstr>IEEE 802 Network Reference Model  with Reference Points</vt:lpstr>
      <vt:lpstr>IEEE 802 Access Network Functions </vt:lpstr>
      <vt:lpstr>Business #6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245</cp:revision>
  <cp:lastPrinted>1998-02-10T13:28:06Z</cp:lastPrinted>
  <dcterms:created xsi:type="dcterms:W3CDTF">2011-12-30T17:06:23Z</dcterms:created>
  <dcterms:modified xsi:type="dcterms:W3CDTF">2013-09-05T08:43:35Z</dcterms:modified>
</cp:coreProperties>
</file>