
<file path=[Content_Types].xml><?xml version="1.0" encoding="utf-8"?>
<Types xmlns="http://schemas.openxmlformats.org/package/2006/content-types">
  <Default Extension="xml" ContentType="application/xml"/>
  <Default Extension="wmf" ContentType="image/x-wmf"/>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2" r:id="rId2"/>
    <p:sldId id="265" r:id="rId3"/>
    <p:sldId id="283" r:id="rId4"/>
    <p:sldId id="271" r:id="rId5"/>
    <p:sldId id="272" r:id="rId6"/>
    <p:sldId id="273" r:id="rId7"/>
    <p:sldId id="288" r:id="rId8"/>
    <p:sldId id="289" r:id="rId9"/>
    <p:sldId id="290" r:id="rId10"/>
    <p:sldId id="291" r:id="rId11"/>
    <p:sldId id="297" r:id="rId12"/>
    <p:sldId id="295" r:id="rId13"/>
    <p:sldId id="299" r:id="rId14"/>
    <p:sldId id="300" r:id="rId15"/>
    <p:sldId id="302" r:id="rId16"/>
    <p:sldId id="301" r:id="rId17"/>
    <p:sldId id="298"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720" autoAdjust="0"/>
    <p:restoredTop sz="99233" autoAdjust="0"/>
  </p:normalViewPr>
  <p:slideViewPr>
    <p:cSldViewPr>
      <p:cViewPr varScale="1">
        <p:scale>
          <a:sx n="111" d="100"/>
          <a:sy n="111" d="100"/>
        </p:scale>
        <p:origin x="-408"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114507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3F8FCE7-1C7E-1B48-98FA-73D5EB700EC9}" type="slidenum">
              <a:rPr lang="en-US" sz="1200"/>
              <a:pPr/>
              <a:t>3</a:t>
            </a:fld>
            <a:endParaRPr lang="en-US" sz="1200"/>
          </a:p>
        </p:txBody>
      </p:sp>
      <p:sp>
        <p:nvSpPr>
          <p:cNvPr id="4099" name="Rectangle 2"/>
          <p:cNvSpPr>
            <a:spLocks noGrp="1" noRot="1" noChangeAspect="1" noChangeArrowheads="1" noTextEdit="1"/>
          </p:cNvSpPr>
          <p:nvPr>
            <p:ph type="sldImg"/>
          </p:nvPr>
        </p:nvSpPr>
        <p:spPr>
          <a:xfrm>
            <a:off x="1154113" y="701675"/>
            <a:ext cx="4625975" cy="3468688"/>
          </a:xfrm>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extLst>
      <p:ext uri="{BB962C8B-B14F-4D97-AF65-F5344CB8AC3E}">
        <p14:creationId xmlns:p14="http://schemas.microsoft.com/office/powerpoint/2010/main" val="2964324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4</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2769160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5603"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5604"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25605"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45DD8657-51BD-E244-89B3-47C6D9119A53}" type="slidenum">
              <a:rPr lang="en-GB"/>
              <a:pPr/>
              <a:t>5</a:t>
            </a:fld>
            <a:endParaRPr lang="en-GB"/>
          </a:p>
        </p:txBody>
      </p:sp>
      <p:sp>
        <p:nvSpPr>
          <p:cNvPr id="25606" name="Rectangle 2"/>
          <p:cNvSpPr>
            <a:spLocks noGrp="1" noChangeArrowheads="1"/>
          </p:cNvSpPr>
          <p:nvPr>
            <p:ph type="body" idx="1"/>
          </p:nvPr>
        </p:nvSpPr>
        <p:spPr>
          <a:xfrm>
            <a:off x="923480" y="4254563"/>
            <a:ext cx="508724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r>
              <a:rPr lang="en-US">
                <a:latin typeface="Times New Roman" charset="0"/>
              </a:rPr>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a:latin typeface="Times New Roman" charset="0"/>
              </a:rPr>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a:latin typeface="Times New Roman" charset="0"/>
              </a:rPr>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25607" name="Rectangle 3"/>
          <p:cNvSpPr>
            <a:spLocks noGrp="1" noRot="1" noChangeAspect="1" noChangeArrowheads="1" noTextEdit="1"/>
          </p:cNvSpPr>
          <p:nvPr>
            <p:ph type="sldImg"/>
          </p:nvPr>
        </p:nvSpPr>
        <p:spPr>
          <a:xfrm>
            <a:off x="1146175" y="695325"/>
            <a:ext cx="4643438" cy="3481388"/>
          </a:xfrm>
          <a:ln cap="flat"/>
        </p:spPr>
      </p:sp>
    </p:spTree>
    <p:extLst>
      <p:ext uri="{BB962C8B-B14F-4D97-AF65-F5344CB8AC3E}">
        <p14:creationId xmlns:p14="http://schemas.microsoft.com/office/powerpoint/2010/main" val="25519136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8</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131419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94307" y="76200"/>
            <a:ext cx="2121093" cy="307777"/>
          </a:xfrm>
          <a:prstGeom prst="rect">
            <a:avLst/>
          </a:prstGeom>
        </p:spPr>
        <p:txBody>
          <a:bodyPr wrap="none">
            <a:spAutoFit/>
          </a:bodyPr>
          <a:lstStyle/>
          <a:p>
            <a:pPr algn="r"/>
            <a:r>
              <a:rPr lang="en-US" sz="1400" b="1" dirty="0" smtClean="0"/>
              <a:t>omniran-13-0065-00-ecsg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omniran/dcn/13/omniran-13-0062-00-ecsg-meeting-minutes-of-aug-7th-conference-call.docx" TargetMode="External"/><Relationship Id="rId4" Type="http://schemas.openxmlformats.org/officeDocument/2006/relationships/hyperlink" Target="https://mentor.ieee.org/omniran/dcn/13/omniran-13-0057-00-ecsg-omniran-ec-closing-report.pptx" TargetMode="External"/><Relationship Id="rId1" Type="http://schemas.openxmlformats.org/officeDocument/2006/relationships/slideLayout" Target="../slideLayouts/slideLayout2.xml"/><Relationship Id="rId2" Type="http://schemas.openxmlformats.org/officeDocument/2006/relationships/hyperlink" Target="https://mentor.ieee.org/omniran/dcn/13/omniran-13-0061-00-ecsg-meeting-minutes-of-geneva-jul-2013-f2f-session.doc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omniran/dcn/13/omniran-13-0064-00-0000-ieee-802-gaps-point-to-point-links.pptx" TargetMode="External"/><Relationship Id="rId4" Type="http://schemas.openxmlformats.org/officeDocument/2006/relationships/hyperlink" Target="https://mentor.ieee.org/omniran/dcn/13/omniran-13-0060-00-ecsg-omniran-sdn-use-case-for-external-communication.pptx" TargetMode="External"/><Relationship Id="rId1" Type="http://schemas.openxmlformats.org/officeDocument/2006/relationships/slideLayout" Target="../slideLayouts/slideLayout2.xml"/><Relationship Id="rId2" Type="http://schemas.openxmlformats.org/officeDocument/2006/relationships/hyperlink" Target="https://mentor.ieee.org/omniran/dcn/13/omniran-13-0063-00-0000-ieee-802-gaps-network-detection-selection.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tu.int/rec/T-REC-I.130-198811-I" TargetMode="External"/><Relationship Id="rId4" Type="http://schemas.openxmlformats.org/officeDocument/2006/relationships/hyperlink" Target="http://www.itu.int/rec/T-REC-Q.65-200006-I/en" TargetMode="External"/><Relationship Id="rId5" Type="http://schemas.openxmlformats.org/officeDocument/2006/relationships/hyperlink" Target="http://resources.wimaxforum.org/sites/wimaxforum.org/files/technical_document/2010/12/WMF-T32-001-R016v01_Network-Stage2-Base.pdf" TargetMode="External"/><Relationship Id="rId1" Type="http://schemas.openxmlformats.org/officeDocument/2006/relationships/slideLayout" Target="../slideLayouts/slideLayout2.xml"/><Relationship Id="rId2" Type="http://schemas.openxmlformats.org/officeDocument/2006/relationships/hyperlink" Target="http://docbox.etsi.org/MTS/MTS/10-PromotionalMaterial/MBS-20111118/protocolStandards/stagedApproach.htm"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wmf"/><Relationship Id="rId4" Type="http://schemas.openxmlformats.org/officeDocument/2006/relationships/oleObject" Target="../embeddings/oleObject1.bin"/><Relationship Id="rId5" Type="http://schemas.openxmlformats.org/officeDocument/2006/relationships/image" Target="../media/image1.wmf"/><Relationship Id="rId6" Type="http://schemas.openxmlformats.org/officeDocument/2006/relationships/oleObject" Target="../embeddings/oleObject2.bin"/><Relationship Id="rId7" Type="http://schemas.openxmlformats.org/officeDocument/2006/relationships/image" Target="../media/image3.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png"/><Relationship Id="rId3" Type="http://schemas.openxmlformats.org/officeDocument/2006/relationships/image" Target="../media/image5.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3/omniran-13-0005-00-0000-par-5c-table-of-content.docx"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2.nokiasiemensnetworks.com/nvc" TargetMode="External"/><Relationship Id="rId4" Type="http://schemas.openxmlformats.org/officeDocument/2006/relationships/hyperlink" Target="https://nsn.webex.com/nsn/j.php?J=706809118&amp;PW=NMmRhMTg0ZDZk"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omniran/documents" TargetMode="External"/><Relationship Id="rId4" Type="http://schemas.openxmlformats.org/officeDocument/2006/relationships/hyperlink" Target="mailto:ecsg-802-omniran@listserv.ieee.org" TargetMode="External"/><Relationship Id="rId5" Type="http://schemas.openxmlformats.org/officeDocument/2006/relationships/hyperlink" Target="http://grouper.ieee.org/groups/802/OmniRANsg/email/" TargetMode="External"/><Relationship Id="rId1" Type="http://schemas.openxmlformats.org/officeDocument/2006/relationships/slideLayout" Target="../slideLayouts/slideLayout2.xml"/><Relationship Id="rId2" Type="http://schemas.openxmlformats.org/officeDocument/2006/relationships/hyperlink" Target="http://www.ieee802.org/OmniRANs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OmniRAN EC SG </a:t>
            </a:r>
            <a:r>
              <a:rPr lang="en-US" dirty="0" smtClean="0"/>
              <a:t/>
            </a:r>
            <a:br>
              <a:rPr lang="en-US" dirty="0" smtClean="0"/>
            </a:br>
            <a:r>
              <a:rPr lang="en-US" dirty="0" smtClean="0"/>
              <a:t>Agenda and Meeting Slides</a:t>
            </a:r>
            <a:r>
              <a:rPr lang="en-US" dirty="0"/>
              <a:t/>
            </a:r>
            <a:br>
              <a:rPr lang="en-US" dirty="0"/>
            </a:br>
            <a:r>
              <a:rPr lang="en-US" dirty="0"/>
              <a:t>September</a:t>
            </a:r>
            <a:r>
              <a:rPr lang="en-US" dirty="0" smtClean="0"/>
              <a:t> </a:t>
            </a:r>
            <a:r>
              <a:rPr lang="en-US" dirty="0"/>
              <a:t>2013, </a:t>
            </a:r>
            <a:r>
              <a:rPr lang="en-US" dirty="0" smtClean="0"/>
              <a:t>York, UK</a:t>
            </a:r>
            <a:endParaRPr lang="en-US" dirty="0"/>
          </a:p>
        </p:txBody>
      </p:sp>
      <p:sp>
        <p:nvSpPr>
          <p:cNvPr id="3" name="Subtitle 2"/>
          <p:cNvSpPr>
            <a:spLocks noGrp="1"/>
          </p:cNvSpPr>
          <p:nvPr>
            <p:ph type="subTitle" idx="1"/>
          </p:nvPr>
        </p:nvSpPr>
        <p:spPr/>
        <p:txBody>
          <a:bodyPr/>
          <a:lstStyle/>
          <a:p>
            <a:r>
              <a:rPr lang="en-US" dirty="0" smtClean="0"/>
              <a:t>2013-09-03</a:t>
            </a:r>
            <a:r>
              <a:rPr lang="en-US" dirty="0"/>
              <a:t/>
            </a:r>
            <a:br>
              <a:rPr lang="en-US" dirty="0"/>
            </a:br>
            <a:r>
              <a:rPr lang="en-US" dirty="0"/>
              <a:t>Max Riegel</a:t>
            </a:r>
          </a:p>
          <a:p>
            <a:r>
              <a:rPr lang="en-US" dirty="0"/>
              <a:t>(OmniRAN SG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#2</a:t>
            </a:r>
            <a:br>
              <a:rPr lang="en-US" dirty="0" smtClean="0"/>
            </a:br>
            <a:endParaRPr lang="en-US" dirty="0"/>
          </a:p>
        </p:txBody>
      </p:sp>
      <p:sp>
        <p:nvSpPr>
          <p:cNvPr id="3" name="Content Placeholder 2"/>
          <p:cNvSpPr>
            <a:spLocks noGrp="1"/>
          </p:cNvSpPr>
          <p:nvPr>
            <p:ph idx="1"/>
          </p:nvPr>
        </p:nvSpPr>
        <p:spPr>
          <a:xfrm>
            <a:off x="457200" y="1143000"/>
            <a:ext cx="8229600" cy="5181600"/>
          </a:xfrm>
        </p:spPr>
        <p:txBody>
          <a:bodyPr>
            <a:normAutofit fontScale="70000" lnSpcReduction="20000"/>
          </a:bodyPr>
          <a:lstStyle/>
          <a:p>
            <a:pPr lvl="0"/>
            <a:r>
              <a:rPr lang="en-US" dirty="0" smtClean="0"/>
              <a:t>Approval of agenda:</a:t>
            </a:r>
          </a:p>
          <a:p>
            <a:pPr lvl="1"/>
            <a:r>
              <a:rPr lang="en-US" dirty="0" smtClean="0"/>
              <a:t> </a:t>
            </a:r>
          </a:p>
          <a:p>
            <a:r>
              <a:rPr lang="en-US" dirty="0" smtClean="0"/>
              <a:t>Approval of minutes:</a:t>
            </a:r>
          </a:p>
          <a:p>
            <a:pPr lvl="1"/>
            <a:r>
              <a:rPr lang="en-US" dirty="0"/>
              <a:t>Minutes of Geneva F2F session:</a:t>
            </a:r>
          </a:p>
          <a:p>
            <a:pPr lvl="2"/>
            <a:r>
              <a:rPr lang="en-US" dirty="0">
                <a:hlinkClick r:id="rId2"/>
              </a:rPr>
              <a:t>https://mentor.ieee.org/omniran/dcn/13/omniran-13-0061-00-ecsg-meeting-minutes-of-geneva-jul-2013-f2f-session.docx</a:t>
            </a:r>
            <a:endParaRPr lang="en-US" dirty="0"/>
          </a:p>
          <a:p>
            <a:pPr lvl="2"/>
            <a:r>
              <a:rPr lang="en-US" dirty="0"/>
              <a:t> </a:t>
            </a:r>
          </a:p>
          <a:p>
            <a:pPr lvl="1"/>
            <a:r>
              <a:rPr lang="en-US" dirty="0" smtClean="0"/>
              <a:t>Minutes of Aug 7</a:t>
            </a:r>
            <a:r>
              <a:rPr lang="en-US" baseline="30000" dirty="0" smtClean="0"/>
              <a:t>th</a:t>
            </a:r>
            <a:r>
              <a:rPr lang="en-US" dirty="0" smtClean="0"/>
              <a:t> conference call:</a:t>
            </a:r>
          </a:p>
          <a:p>
            <a:pPr lvl="2"/>
            <a:r>
              <a:rPr lang="en-US" dirty="0">
                <a:hlinkClick r:id="rId3"/>
              </a:rPr>
              <a:t>https://mentor.ieee.org/omniran/dcn/13/omniran-13-0062-00-ecsg-meeting-minutes-of-aug-7th-conference-call.docx</a:t>
            </a:r>
            <a:endParaRPr lang="en-US" dirty="0"/>
          </a:p>
          <a:p>
            <a:pPr lvl="2"/>
            <a:r>
              <a:rPr lang="en-US" dirty="0"/>
              <a:t> </a:t>
            </a:r>
          </a:p>
          <a:p>
            <a:r>
              <a:rPr lang="en-US" dirty="0" smtClean="0"/>
              <a:t>Reports:</a:t>
            </a:r>
          </a:p>
          <a:p>
            <a:pPr lvl="1"/>
            <a:r>
              <a:rPr lang="en-US" dirty="0"/>
              <a:t>IEEE 802 EC Geneva Jul 13 closing meeting decision</a:t>
            </a:r>
          </a:p>
          <a:p>
            <a:pPr lvl="2"/>
            <a:r>
              <a:rPr lang="en-US" dirty="0">
                <a:hlinkClick r:id="rId4"/>
              </a:rPr>
              <a:t>https://mentor.ieee.org/omniran/dcn/13/omniran-13-0057-00-ecsg-omniran-ec-closing-report.pptx</a:t>
            </a:r>
            <a:endParaRPr lang="en-US" dirty="0"/>
          </a:p>
          <a:p>
            <a:pPr lvl="2"/>
            <a:r>
              <a:rPr lang="en-US" dirty="0"/>
              <a:t>OmniRAN EC SG got extension for creation of PAR &amp; 5C proposal</a:t>
            </a:r>
          </a:p>
          <a:p>
            <a:pPr lvl="1"/>
            <a:r>
              <a:rPr lang="en-US" dirty="0"/>
              <a:t>OmniRAN meeting planing for delivery of PAR &amp; 5C proposal</a:t>
            </a:r>
          </a:p>
          <a:p>
            <a:pPr lvl="2"/>
            <a:r>
              <a:rPr lang="en-US" dirty="0"/>
              <a:t>See next slide</a:t>
            </a:r>
          </a:p>
        </p:txBody>
      </p:sp>
    </p:spTree>
    <p:extLst>
      <p:ext uri="{BB962C8B-B14F-4D97-AF65-F5344CB8AC3E}">
        <p14:creationId xmlns:p14="http://schemas.microsoft.com/office/powerpoint/2010/main" val="232598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OmniRAN Meetings until November 2013</a:t>
            </a:r>
            <a:br>
              <a:rPr lang="en-US" dirty="0" smtClean="0"/>
            </a:br>
            <a:r>
              <a:rPr lang="en-US" dirty="0"/>
              <a:t>as agreed in Aug 7</a:t>
            </a:r>
            <a:r>
              <a:rPr lang="en-US" baseline="30000" dirty="0"/>
              <a:t>th</a:t>
            </a:r>
            <a:r>
              <a:rPr lang="en-US" dirty="0"/>
              <a:t> conference call</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Wed, Sep 4</a:t>
            </a:r>
            <a:r>
              <a:rPr lang="en-US" baseline="30000" dirty="0" smtClean="0"/>
              <a:t>th</a:t>
            </a:r>
            <a:r>
              <a:rPr lang="en-US" dirty="0" smtClean="0"/>
              <a:t>, 2013, F2F Meeting York, UK</a:t>
            </a:r>
            <a:br>
              <a:rPr lang="en-US" dirty="0" smtClean="0"/>
            </a:br>
            <a:r>
              <a:rPr lang="en-US" dirty="0" smtClean="0"/>
              <a:t>w/ remote participation</a:t>
            </a:r>
          </a:p>
          <a:p>
            <a:r>
              <a:rPr lang="en-US" dirty="0" smtClean="0"/>
              <a:t>Tue, Sep 17</a:t>
            </a:r>
            <a:r>
              <a:rPr lang="en-US" baseline="30000" dirty="0" smtClean="0"/>
              <a:t>th</a:t>
            </a:r>
            <a:r>
              <a:rPr lang="en-US" dirty="0" smtClean="0"/>
              <a:t>, 730-930 am ET/1930-2130 Nanjing, F2F session w/ remote participation</a:t>
            </a:r>
          </a:p>
          <a:p>
            <a:r>
              <a:rPr lang="en-US" dirty="0" smtClean="0"/>
              <a:t>Fri, Sep 27</a:t>
            </a:r>
            <a:r>
              <a:rPr lang="en-US" baseline="30000" dirty="0" smtClean="0"/>
              <a:t>th</a:t>
            </a:r>
            <a:r>
              <a:rPr lang="en-US" dirty="0" smtClean="0"/>
              <a:t>, 2013, 09-11am ET: </a:t>
            </a:r>
            <a:r>
              <a:rPr lang="en-US" dirty="0" err="1" smtClean="0"/>
              <a:t>Confcall</a:t>
            </a:r>
            <a:endParaRPr lang="en-US" dirty="0" smtClean="0"/>
          </a:p>
          <a:p>
            <a:r>
              <a:rPr lang="en-US" dirty="0" smtClean="0"/>
              <a:t>Fri, Oct 4</a:t>
            </a:r>
            <a:r>
              <a:rPr lang="en-US" baseline="30000" dirty="0" smtClean="0"/>
              <a:t>th</a:t>
            </a:r>
            <a:r>
              <a:rPr lang="en-US" dirty="0" smtClean="0"/>
              <a:t>, 2013, 09-11am ET: </a:t>
            </a:r>
            <a:r>
              <a:rPr lang="en-US" dirty="0" err="1" smtClean="0"/>
              <a:t>Confcall</a:t>
            </a:r>
            <a:endParaRPr lang="en-US" dirty="0" smtClean="0"/>
          </a:p>
          <a:p>
            <a:r>
              <a:rPr lang="en-US" dirty="0" smtClean="0"/>
              <a:t>Thu, Oct 10</a:t>
            </a:r>
            <a:r>
              <a:rPr lang="en-US" baseline="30000" dirty="0" smtClean="0"/>
              <a:t>th</a:t>
            </a:r>
            <a:r>
              <a:rPr lang="en-US" dirty="0" smtClean="0"/>
              <a:t>, 2013, 09-11am ET: </a:t>
            </a:r>
            <a:r>
              <a:rPr lang="en-US" dirty="0" err="1" smtClean="0"/>
              <a:t>Confcall</a:t>
            </a:r>
            <a:endParaRPr lang="en-US" dirty="0" smtClean="0"/>
          </a:p>
          <a:p>
            <a:r>
              <a:rPr lang="en-US" dirty="0" smtClean="0">
                <a:solidFill>
                  <a:srgbClr val="FF0000"/>
                </a:solidFill>
              </a:rPr>
              <a:t>Fri, Oct 11</a:t>
            </a:r>
            <a:r>
              <a:rPr lang="en-US" baseline="30000" dirty="0" smtClean="0">
                <a:solidFill>
                  <a:srgbClr val="FF0000"/>
                </a:solidFill>
              </a:rPr>
              <a:t>th</a:t>
            </a:r>
            <a:r>
              <a:rPr lang="en-US" dirty="0" smtClean="0">
                <a:solidFill>
                  <a:srgbClr val="FF0000"/>
                </a:solidFill>
              </a:rPr>
              <a:t>, 2013, </a:t>
            </a:r>
            <a:r>
              <a:rPr lang="en-US" dirty="0" err="1" smtClean="0">
                <a:solidFill>
                  <a:srgbClr val="FF0000"/>
                </a:solidFill>
              </a:rPr>
              <a:t>CoB</a:t>
            </a:r>
            <a:r>
              <a:rPr lang="en-US" dirty="0" smtClean="0">
                <a:solidFill>
                  <a:srgbClr val="FF0000"/>
                </a:solidFill>
              </a:rPr>
              <a:t>: </a:t>
            </a:r>
            <a:br>
              <a:rPr lang="en-US" dirty="0" smtClean="0">
                <a:solidFill>
                  <a:srgbClr val="FF0000"/>
                </a:solidFill>
              </a:rPr>
            </a:br>
            <a:r>
              <a:rPr lang="en-US" dirty="0" smtClean="0">
                <a:solidFill>
                  <a:srgbClr val="FF0000"/>
                </a:solidFill>
              </a:rPr>
              <a:t>Submission deadline for PAR to EC list</a:t>
            </a:r>
          </a:p>
          <a:p>
            <a:r>
              <a:rPr lang="en-US" dirty="0" smtClean="0"/>
              <a:t>Mon, Nov 11</a:t>
            </a:r>
            <a:r>
              <a:rPr lang="en-US" baseline="30000" dirty="0" smtClean="0"/>
              <a:t>th</a:t>
            </a:r>
            <a:r>
              <a:rPr lang="en-US" dirty="0" smtClean="0"/>
              <a:t>, 0800-1000am CT: </a:t>
            </a:r>
            <a:br>
              <a:rPr lang="en-US" dirty="0" smtClean="0"/>
            </a:br>
            <a:r>
              <a:rPr lang="en-US" dirty="0" smtClean="0"/>
              <a:t>EC Opening Meeting Dallas F2F</a:t>
            </a:r>
          </a:p>
          <a:p>
            <a:endParaRPr lang="en-US" dirty="0"/>
          </a:p>
          <a:p>
            <a:pPr marL="0" indent="0">
              <a:buNone/>
            </a:pPr>
            <a:r>
              <a:rPr lang="en-US" dirty="0" smtClean="0"/>
              <a:t>Meeting announcements, agenda proposals and dial-in details for all meetings are published on OmniRAN web site.</a:t>
            </a:r>
          </a:p>
        </p:txBody>
      </p:sp>
    </p:spTree>
    <p:extLst>
      <p:ext uri="{BB962C8B-B14F-4D97-AF65-F5344CB8AC3E}">
        <p14:creationId xmlns:p14="http://schemas.microsoft.com/office/powerpoint/2010/main" val="2883660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#3</a:t>
            </a:r>
            <a:br>
              <a:rPr lang="en-US" dirty="0" smtClean="0"/>
            </a:br>
            <a:endParaRPr lang="en-US" dirty="0"/>
          </a:p>
        </p:txBody>
      </p:sp>
      <p:sp>
        <p:nvSpPr>
          <p:cNvPr id="3" name="Content Placeholder 2"/>
          <p:cNvSpPr>
            <a:spLocks noGrp="1"/>
          </p:cNvSpPr>
          <p:nvPr>
            <p:ph idx="1"/>
          </p:nvPr>
        </p:nvSpPr>
        <p:spPr>
          <a:xfrm>
            <a:off x="457200" y="914400"/>
            <a:ext cx="8229600" cy="5791200"/>
          </a:xfrm>
        </p:spPr>
        <p:txBody>
          <a:bodyPr>
            <a:normAutofit fontScale="77500" lnSpcReduction="20000"/>
          </a:bodyPr>
          <a:lstStyle/>
          <a:p>
            <a:r>
              <a:rPr lang="en-US"/>
              <a:t>Reports</a:t>
            </a:r>
          </a:p>
          <a:p>
            <a:pPr lvl="1"/>
            <a:r>
              <a:rPr lang="en-US"/>
              <a:t>Discussions with 802.1</a:t>
            </a:r>
          </a:p>
          <a:p>
            <a:pPr lvl="2"/>
            <a:r>
              <a:rPr lang="en-US">
                <a:hlinkClick r:id="rId2"/>
              </a:rPr>
              <a:t>https://mentor.ieee.org/omniran/dcn/13/omniran-13-0063-00-0000-ieee-802-gaps-network-detection-selection.pptx</a:t>
            </a:r>
            <a:endParaRPr lang="en-US"/>
          </a:p>
          <a:p>
            <a:pPr lvl="2"/>
            <a:r>
              <a:rPr lang="en-US">
                <a:hlinkClick r:id="rId3"/>
              </a:rPr>
              <a:t>https://mentor.ieee.org/omniran/dcn/13/omniran-13-0064-00-0000-ieee-802-gaps-point-to-point-links.pptx</a:t>
            </a:r>
            <a:endParaRPr lang="en-US"/>
          </a:p>
          <a:p>
            <a:pPr lvl="2"/>
            <a:r>
              <a:rPr lang="en-US"/>
              <a:t>Fruitful discussions on Sep 3</a:t>
            </a:r>
            <a:r>
              <a:rPr lang="en-US" baseline="30000"/>
              <a:t>rd</a:t>
            </a:r>
            <a:r>
              <a:rPr lang="en-US"/>
              <a:t> PM with 802.1 security group on both proposals</a:t>
            </a:r>
          </a:p>
          <a:p>
            <a:pPr lvl="2"/>
            <a:r>
              <a:rPr lang="en-US"/>
              <a:t>Plan to create more detailed functional description on ptp links by use of MACsec</a:t>
            </a:r>
          </a:p>
          <a:p>
            <a:pPr lvl="1"/>
            <a:r>
              <a:rPr lang="en-US"/>
              <a:t>Communication with IETF</a:t>
            </a:r>
          </a:p>
          <a:p>
            <a:pPr lvl="2"/>
            <a:r>
              <a:rPr lang="en-US"/>
              <a:t>Still pending, planned for mid September</a:t>
            </a:r>
          </a:p>
          <a:p>
            <a:pPr lvl="1"/>
            <a:r>
              <a:rPr lang="en-US"/>
              <a:t>Communication  with ONF</a:t>
            </a:r>
          </a:p>
          <a:p>
            <a:pPr lvl="2"/>
            <a:r>
              <a:rPr lang="en-US"/>
              <a:t>Approved communication to ONF to introduce OmniRAN SDN use case to </a:t>
            </a:r>
          </a:p>
          <a:p>
            <a:pPr lvl="2"/>
            <a:r>
              <a:rPr lang="en-US">
                <a:hlinkClick r:id="rId4"/>
              </a:rPr>
              <a:t>https://mentor.ieee.org/omniran/dcn/13/omniran-13-0060-00-ecsg-omniran-sdn-use-case-for-external-communication.pptx</a:t>
            </a:r>
            <a:endParaRPr lang="en-US"/>
          </a:p>
          <a:p>
            <a:pPr lvl="2"/>
            <a:r>
              <a:rPr lang="en-US"/>
              <a:t>Executive summary for formal submission created.</a:t>
            </a:r>
          </a:p>
          <a:p>
            <a:endParaRPr lang="en-US" dirty="0" smtClean="0"/>
          </a:p>
        </p:txBody>
      </p:sp>
    </p:spTree>
    <p:extLst>
      <p:ext uri="{BB962C8B-B14F-4D97-AF65-F5344CB8AC3E}">
        <p14:creationId xmlns:p14="http://schemas.microsoft.com/office/powerpoint/2010/main" val="4004004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#4</a:t>
            </a:r>
            <a:br>
              <a:rPr lang="en-US"/>
            </a:br>
            <a:endParaRPr lang="en-US"/>
          </a:p>
        </p:txBody>
      </p:sp>
      <p:sp>
        <p:nvSpPr>
          <p:cNvPr id="3" name="Content Placeholder 2"/>
          <p:cNvSpPr>
            <a:spLocks noGrp="1"/>
          </p:cNvSpPr>
          <p:nvPr>
            <p:ph idx="1"/>
          </p:nvPr>
        </p:nvSpPr>
        <p:spPr>
          <a:xfrm>
            <a:off x="457200" y="1143000"/>
            <a:ext cx="8229600" cy="4983163"/>
          </a:xfrm>
        </p:spPr>
        <p:txBody>
          <a:bodyPr>
            <a:normAutofit fontScale="85000" lnSpcReduction="20000"/>
          </a:bodyPr>
          <a:lstStyle/>
          <a:p>
            <a:r>
              <a:rPr lang="en-US"/>
              <a:t>Content of ‘Stage 2’ document</a:t>
            </a:r>
          </a:p>
          <a:p>
            <a:pPr lvl="1"/>
            <a:r>
              <a:rPr lang="en-US"/>
              <a:t>Legacy guidance</a:t>
            </a:r>
          </a:p>
          <a:p>
            <a:pPr lvl="2"/>
            <a:r>
              <a:rPr lang="en-US"/>
              <a:t>Overview by ETSI:</a:t>
            </a:r>
            <a:br>
              <a:rPr lang="en-US"/>
            </a:br>
            <a:r>
              <a:rPr lang="en-US">
                <a:hlinkClick r:id="rId2"/>
              </a:rPr>
              <a:t>http://docbox.etsi.org/MTS/MTS/10-PromotionalMaterial/MBS-20111118/protocolStandards/stagedApproach.htm</a:t>
            </a:r>
            <a:endParaRPr lang="en-US"/>
          </a:p>
          <a:p>
            <a:pPr lvl="2"/>
            <a:r>
              <a:rPr lang="en-US"/>
              <a:t>Introduction of staged approach for service network specification by ITU-T:</a:t>
            </a:r>
            <a:br>
              <a:rPr lang="en-US"/>
            </a:br>
            <a:r>
              <a:rPr lang="en-US">
                <a:hlinkClick r:id="rId3"/>
              </a:rPr>
              <a:t>http://www.itu.int/rec/T-REC-I.130-198811-I</a:t>
            </a:r>
            <a:endParaRPr lang="en-US"/>
          </a:p>
          <a:p>
            <a:pPr lvl="2"/>
            <a:r>
              <a:rPr lang="en-US"/>
              <a:t>Detailed description of Stage 2 by ITU-T:</a:t>
            </a:r>
            <a:r>
              <a:rPr lang="en-US">
                <a:hlinkClick r:id="rId4"/>
              </a:rPr>
              <a:t>http://www.itu.int/rec/T-REC-Q.65-200006-I/en</a:t>
            </a:r>
            <a:endParaRPr lang="en-US"/>
          </a:p>
          <a:p>
            <a:pPr lvl="1"/>
            <a:r>
              <a:rPr lang="en-US"/>
              <a:t>WiMAX NWG Stage 2</a:t>
            </a:r>
          </a:p>
          <a:p>
            <a:pPr lvl="1"/>
            <a:r>
              <a:rPr lang="en-US"/>
              <a:t>Example of Stage 2 specification build on generic requirements captured in tenets:</a:t>
            </a:r>
            <a:endParaRPr lang="en-US">
              <a:hlinkClick r:id="rId5"/>
            </a:endParaRPr>
          </a:p>
          <a:p>
            <a:pPr lvl="2"/>
            <a:r>
              <a:rPr lang="en-US">
                <a:hlinkClick r:id="rId5"/>
              </a:rPr>
              <a:t>http://resources.wimaxforum.org/sites/wimaxforum.org/files/technical_document/2010/12/WMF-T32-001-R016v01_Network-Stage2-Base.pdf</a:t>
            </a:r>
            <a:endParaRPr lang="en-US"/>
          </a:p>
        </p:txBody>
      </p:sp>
    </p:spTree>
    <p:extLst>
      <p:ext uri="{BB962C8B-B14F-4D97-AF65-F5344CB8AC3E}">
        <p14:creationId xmlns:p14="http://schemas.microsoft.com/office/powerpoint/2010/main" val="13428697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#5</a:t>
            </a:r>
          </a:p>
        </p:txBody>
      </p:sp>
      <p:sp>
        <p:nvSpPr>
          <p:cNvPr id="3" name="Content Placeholder 2"/>
          <p:cNvSpPr>
            <a:spLocks noGrp="1"/>
          </p:cNvSpPr>
          <p:nvPr>
            <p:ph idx="1"/>
          </p:nvPr>
        </p:nvSpPr>
        <p:spPr/>
        <p:txBody>
          <a:bodyPr>
            <a:normAutofit fontScale="55000" lnSpcReduction="20000"/>
          </a:bodyPr>
          <a:lstStyle/>
          <a:p>
            <a:r>
              <a:rPr lang="en-US"/>
              <a:t>Content of ‘Stage 2’ document, cont.</a:t>
            </a:r>
          </a:p>
          <a:p>
            <a:pPr lvl="1"/>
            <a:r>
              <a:rPr lang="en-US"/>
              <a:t>Network Reference Model</a:t>
            </a:r>
          </a:p>
          <a:p>
            <a:pPr lvl="2"/>
            <a:r>
              <a:rPr lang="en-US"/>
              <a:t>See first following slide</a:t>
            </a:r>
          </a:p>
          <a:p>
            <a:pPr lvl="1"/>
            <a:r>
              <a:rPr lang="en-US"/>
              <a:t>Functional Design</a:t>
            </a:r>
          </a:p>
          <a:p>
            <a:pPr lvl="2"/>
            <a:r>
              <a:rPr lang="en-US"/>
              <a:t>See second following slide</a:t>
            </a:r>
          </a:p>
          <a:p>
            <a:pPr lvl="1"/>
            <a:r>
              <a:rPr lang="en-US"/>
              <a:t>Initial draft ToC of IEEE 802 ‘Stage 2’</a:t>
            </a:r>
          </a:p>
          <a:p>
            <a:pPr marL="1314450" lvl="2" indent="-514350">
              <a:buFont typeface="+mj-lt"/>
              <a:buAutoNum type="arabicPeriod"/>
            </a:pPr>
            <a:r>
              <a:rPr lang="en-US"/>
              <a:t>Introduction and Scope</a:t>
            </a:r>
          </a:p>
          <a:p>
            <a:pPr marL="1314450" lvl="2" indent="-514350">
              <a:buFont typeface="+mj-lt"/>
              <a:buAutoNum type="arabicPeriod"/>
            </a:pPr>
            <a:r>
              <a:rPr lang="en-US"/>
              <a:t>Abbreviations/Acronyms, Definitions, and Conventions</a:t>
            </a:r>
          </a:p>
          <a:p>
            <a:pPr marL="1314450" lvl="2" indent="-514350">
              <a:buFont typeface="+mj-lt"/>
              <a:buAutoNum type="arabicPeriod"/>
            </a:pPr>
            <a:r>
              <a:rPr lang="en-US"/>
              <a:t>References</a:t>
            </a:r>
          </a:p>
          <a:p>
            <a:pPr marL="1314450" lvl="2" indent="-514350">
              <a:buFont typeface="+mj-lt"/>
              <a:buAutoNum type="arabicPeriod"/>
            </a:pPr>
            <a:r>
              <a:rPr lang="en-US"/>
              <a:t>Identifiers</a:t>
            </a:r>
          </a:p>
          <a:p>
            <a:pPr marL="1314450" lvl="2" indent="-514350">
              <a:buFont typeface="+mj-lt"/>
              <a:buAutoNum type="arabicPeriod"/>
            </a:pPr>
            <a:r>
              <a:rPr lang="en-US"/>
              <a:t>Tenets for IEEE 802 Access Network Systems Architecture</a:t>
            </a:r>
          </a:p>
          <a:p>
            <a:pPr marL="1314450" lvl="2" indent="-514350">
              <a:buFont typeface="+mj-lt"/>
              <a:buAutoNum type="arabicPeriod"/>
            </a:pPr>
            <a:r>
              <a:rPr lang="en-US"/>
              <a:t>Network Reference Model</a:t>
            </a:r>
          </a:p>
          <a:p>
            <a:pPr marL="1657350" lvl="3" indent="-514350"/>
            <a:r>
              <a:rPr lang="en-US"/>
              <a:t>Overview</a:t>
            </a:r>
          </a:p>
          <a:p>
            <a:pPr marL="1657350" lvl="3" indent="-514350"/>
            <a:r>
              <a:rPr lang="en-US"/>
              <a:t>Reference Points</a:t>
            </a:r>
          </a:p>
          <a:p>
            <a:pPr marL="1657350" lvl="3" indent="-514350"/>
            <a:r>
              <a:rPr lang="en-US"/>
              <a:t>Access Network to Core Internetworking Relationship</a:t>
            </a:r>
          </a:p>
          <a:p>
            <a:pPr marL="1314450" lvl="2" indent="-514350">
              <a:buFont typeface="+mj-lt"/>
              <a:buAutoNum type="arabicPeriod"/>
            </a:pPr>
            <a:r>
              <a:rPr lang="en-US"/>
              <a:t>Functional Design and Decomposition</a:t>
            </a:r>
          </a:p>
          <a:p>
            <a:pPr marL="1657350" lvl="3" indent="-514350"/>
            <a:r>
              <a:rPr lang="en-US"/>
              <a:t>Network Discovery and Selection</a:t>
            </a:r>
          </a:p>
          <a:p>
            <a:pPr marL="1657350" lvl="3" indent="-514350"/>
            <a:r>
              <a:rPr lang="en-US"/>
              <a:t>Authentication</a:t>
            </a:r>
          </a:p>
          <a:p>
            <a:pPr marL="1657350" lvl="3" indent="-514350"/>
            <a:r>
              <a:rPr lang="en-US"/>
              <a:t>Link establishment</a:t>
            </a:r>
          </a:p>
          <a:p>
            <a:pPr marL="1657350" lvl="3" indent="-514350"/>
            <a:r>
              <a:rPr lang="en-US"/>
              <a:t>QoS and policy control</a:t>
            </a:r>
          </a:p>
          <a:p>
            <a:pPr marL="1657350" lvl="3" indent="-514350"/>
            <a:r>
              <a:rPr lang="en-US"/>
              <a:t>Link mobility</a:t>
            </a:r>
          </a:p>
          <a:p>
            <a:pPr marL="1657350" lvl="3" indent="-514350"/>
            <a:r>
              <a:rPr lang="en-US"/>
              <a:t>Link teardown</a:t>
            </a:r>
          </a:p>
          <a:p>
            <a:pPr marL="1657350" lvl="3" indent="-514350"/>
            <a:r>
              <a:rPr lang="en-US"/>
              <a:t>Accounting</a:t>
            </a:r>
          </a:p>
          <a:p>
            <a:pPr marL="1657350" lvl="3" indent="-514350"/>
            <a:endParaRPr lang="en-US"/>
          </a:p>
        </p:txBody>
      </p:sp>
    </p:spTree>
    <p:extLst>
      <p:ext uri="{BB962C8B-B14F-4D97-AF65-F5344CB8AC3E}">
        <p14:creationId xmlns:p14="http://schemas.microsoft.com/office/powerpoint/2010/main" val="29812807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43000"/>
          </a:xfrm>
        </p:spPr>
        <p:txBody>
          <a:bodyPr/>
          <a:lstStyle/>
          <a:p>
            <a:r>
              <a:rPr lang="en-US" dirty="0" smtClean="0"/>
              <a:t>IEEE 802 Network Reference Model </a:t>
            </a:r>
            <a:br>
              <a:rPr lang="en-US" dirty="0" smtClean="0"/>
            </a:br>
            <a:r>
              <a:rPr lang="en-US" dirty="0" smtClean="0"/>
              <a:t>with Reference Points</a:t>
            </a:r>
            <a:endParaRPr lang="en-US" dirty="0"/>
          </a:p>
        </p:txBody>
      </p:sp>
      <p:grpSp>
        <p:nvGrpSpPr>
          <p:cNvPr id="3" name="Group 123"/>
          <p:cNvGrpSpPr/>
          <p:nvPr/>
        </p:nvGrpSpPr>
        <p:grpSpPr>
          <a:xfrm>
            <a:off x="2124075" y="1733550"/>
            <a:ext cx="1000125" cy="990600"/>
            <a:chOff x="7315200" y="3886200"/>
            <a:chExt cx="1000125" cy="990600"/>
          </a:xfrm>
        </p:grpSpPr>
        <p:sp>
          <p:nvSpPr>
            <p:cNvPr id="8" name="AutoShape 154"/>
            <p:cNvSpPr>
              <a:spLocks noChangeArrowheads="1"/>
            </p:cNvSpPr>
            <p:nvPr/>
          </p:nvSpPr>
          <p:spPr bwMode="auto">
            <a:xfrm>
              <a:off x="7315200" y="38862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5" name="Group 158"/>
            <p:cNvGrpSpPr>
              <a:grpSpLocks noChangeAspect="1"/>
            </p:cNvGrpSpPr>
            <p:nvPr/>
          </p:nvGrpSpPr>
          <p:grpSpPr bwMode="auto">
            <a:xfrm flipH="1">
              <a:off x="7696199" y="4259473"/>
              <a:ext cx="411161" cy="494972"/>
              <a:chOff x="5" y="2480"/>
              <a:chExt cx="237" cy="430"/>
            </a:xfrm>
          </p:grpSpPr>
          <p:grpSp>
            <p:nvGrpSpPr>
              <p:cNvPr id="9" name="Group 159"/>
              <p:cNvGrpSpPr>
                <a:grpSpLocks noChangeAspect="1"/>
              </p:cNvGrpSpPr>
              <p:nvPr/>
            </p:nvGrpSpPr>
            <p:grpSpPr bwMode="auto">
              <a:xfrm>
                <a:off x="5" y="2521"/>
                <a:ext cx="145" cy="389"/>
                <a:chOff x="5" y="2521"/>
                <a:chExt cx="145" cy="389"/>
              </a:xfrm>
            </p:grpSpPr>
            <p:grpSp>
              <p:nvGrpSpPr>
                <p:cNvPr id="11" name="Group 160"/>
                <p:cNvGrpSpPr>
                  <a:grpSpLocks noChangeAspect="1"/>
                </p:cNvGrpSpPr>
                <p:nvPr/>
              </p:nvGrpSpPr>
              <p:grpSpPr bwMode="auto">
                <a:xfrm>
                  <a:off x="7" y="2654"/>
                  <a:ext cx="143" cy="256"/>
                  <a:chOff x="7" y="2654"/>
                  <a:chExt cx="143" cy="256"/>
                </a:xfrm>
              </p:grpSpPr>
              <p:grpSp>
                <p:nvGrpSpPr>
                  <p:cNvPr id="12" name="Group 161"/>
                  <p:cNvGrpSpPr>
                    <a:grpSpLocks noChangeAspect="1"/>
                  </p:cNvGrpSpPr>
                  <p:nvPr/>
                </p:nvGrpSpPr>
                <p:grpSpPr bwMode="auto">
                  <a:xfrm>
                    <a:off x="7" y="2661"/>
                    <a:ext cx="93" cy="247"/>
                    <a:chOff x="7" y="2661"/>
                    <a:chExt cx="93" cy="247"/>
                  </a:xfrm>
                </p:grpSpPr>
                <p:sp>
                  <p:nvSpPr>
                    <p:cNvPr id="32"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3"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4"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5"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6"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7"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8"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25"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6"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7"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8"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9"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0"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1"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16" name="Group 176"/>
                <p:cNvGrpSpPr>
                  <a:grpSpLocks noChangeAspect="1"/>
                </p:cNvGrpSpPr>
                <p:nvPr/>
              </p:nvGrpSpPr>
              <p:grpSpPr bwMode="auto">
                <a:xfrm>
                  <a:off x="5" y="2533"/>
                  <a:ext cx="141" cy="374"/>
                  <a:chOff x="5" y="2533"/>
                  <a:chExt cx="141" cy="374"/>
                </a:xfrm>
              </p:grpSpPr>
              <p:sp>
                <p:nvSpPr>
                  <p:cNvPr id="19"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0"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1"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2"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3"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8"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13"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4"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5"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39" name="Rectangle 187"/>
            <p:cNvSpPr>
              <a:spLocks noChangeArrowheads="1"/>
            </p:cNvSpPr>
            <p:nvPr/>
          </p:nvSpPr>
          <p:spPr bwMode="auto">
            <a:xfrm>
              <a:off x="7373937" y="39624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grpSp>
      <p:grpSp>
        <p:nvGrpSpPr>
          <p:cNvPr id="17" name="Group 122"/>
          <p:cNvGrpSpPr/>
          <p:nvPr/>
        </p:nvGrpSpPr>
        <p:grpSpPr>
          <a:xfrm>
            <a:off x="3886200" y="1733550"/>
            <a:ext cx="990600" cy="990600"/>
            <a:chOff x="7315200" y="2819400"/>
            <a:chExt cx="990600" cy="990600"/>
          </a:xfrm>
        </p:grpSpPr>
        <p:sp>
          <p:nvSpPr>
            <p:cNvPr id="6"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pic>
          <p:nvPicPr>
            <p:cNvPr id="10" name="Picture 157"/>
            <p:cNvPicPr>
              <a:picLocks noChangeArrowheads="1"/>
            </p:cNvPicPr>
            <p:nvPr/>
          </p:nvPicPr>
          <p:blipFill>
            <a:blip r:embed="rId3"/>
            <a:srcRect/>
            <a:stretch>
              <a:fillRect/>
            </a:stretch>
          </p:blipFill>
          <p:spPr bwMode="auto">
            <a:xfrm>
              <a:off x="7648575" y="3509962"/>
              <a:ext cx="352425" cy="223838"/>
            </a:xfrm>
            <a:prstGeom prst="rect">
              <a:avLst/>
            </a:prstGeom>
            <a:noFill/>
            <a:ln w="12700">
              <a:noFill/>
              <a:miter lim="800000"/>
              <a:headEnd/>
              <a:tailEnd/>
            </a:ln>
            <a:effectLst/>
          </p:spPr>
        </p:pic>
        <p:sp>
          <p:nvSpPr>
            <p:cNvPr id="40"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Ctrl</a:t>
              </a:r>
              <a:endParaRPr lang="en-US" sz="1600" b="1" dirty="0">
                <a:latin typeface="Arial" pitchFamily="34" charset="0"/>
                <a:cs typeface="Arial" pitchFamily="34" charset="0"/>
              </a:endParaRPr>
            </a:p>
          </p:txBody>
        </p:sp>
        <p:grpSp>
          <p:nvGrpSpPr>
            <p:cNvPr id="24" name="Group 107"/>
            <p:cNvGrpSpPr/>
            <p:nvPr/>
          </p:nvGrpSpPr>
          <p:grpSpPr>
            <a:xfrm>
              <a:off x="7520910" y="3095706"/>
              <a:ext cx="532437" cy="381000"/>
              <a:chOff x="7481888" y="3079208"/>
              <a:chExt cx="595312" cy="425992"/>
            </a:xfrm>
          </p:grpSpPr>
          <p:sp>
            <p:nvSpPr>
              <p:cNvPr id="109"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110"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41" name="Group 122"/>
              <p:cNvGrpSpPr>
                <a:grpSpLocks/>
              </p:cNvGrpSpPr>
              <p:nvPr/>
            </p:nvGrpSpPr>
            <p:grpSpPr bwMode="auto">
              <a:xfrm>
                <a:off x="7848751" y="3079208"/>
                <a:ext cx="228449" cy="389708"/>
                <a:chOff x="4120" y="2308"/>
                <a:chExt cx="305" cy="415"/>
              </a:xfrm>
            </p:grpSpPr>
            <p:sp>
              <p:nvSpPr>
                <p:cNvPr id="112"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113"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114"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42" name="Group 126"/>
                <p:cNvGrpSpPr>
                  <a:grpSpLocks/>
                </p:cNvGrpSpPr>
                <p:nvPr/>
              </p:nvGrpSpPr>
              <p:grpSpPr bwMode="auto">
                <a:xfrm flipH="1">
                  <a:off x="4164" y="2500"/>
                  <a:ext cx="152" cy="109"/>
                  <a:chOff x="3216" y="2784"/>
                  <a:chExt cx="192" cy="144"/>
                </a:xfrm>
              </p:grpSpPr>
              <p:sp>
                <p:nvSpPr>
                  <p:cNvPr id="119"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120"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121"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122"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116"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117"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118"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grpSp>
      <p:grpSp>
        <p:nvGrpSpPr>
          <p:cNvPr id="44" name="Group 582"/>
          <p:cNvGrpSpPr/>
          <p:nvPr/>
        </p:nvGrpSpPr>
        <p:grpSpPr>
          <a:xfrm>
            <a:off x="5257800" y="1733550"/>
            <a:ext cx="990600" cy="990600"/>
            <a:chOff x="5257800" y="1733550"/>
            <a:chExt cx="990600" cy="990600"/>
          </a:xfrm>
        </p:grpSpPr>
        <p:sp>
          <p:nvSpPr>
            <p:cNvPr id="43" name="Rounded Rectangle 42"/>
            <p:cNvSpPr/>
            <p:nvPr/>
          </p:nvSpPr>
          <p:spPr bwMode="auto">
            <a:xfrm>
              <a:off x="5257800" y="1733550"/>
              <a:ext cx="990600" cy="990600"/>
            </a:xfrm>
            <a:prstGeom prst="roundRect">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a:ln>
                  <a:noFill/>
                </a:ln>
                <a:solidFill>
                  <a:schemeClr val="tx1"/>
                </a:solidFill>
                <a:effectLst/>
                <a:latin typeface="Times New Roman" charset="0"/>
              </a:endParaRPr>
            </a:p>
          </p:txBody>
        </p:sp>
        <p:grpSp>
          <p:nvGrpSpPr>
            <p:cNvPr id="45" name="Group 61"/>
            <p:cNvGrpSpPr/>
            <p:nvPr/>
          </p:nvGrpSpPr>
          <p:grpSpPr>
            <a:xfrm>
              <a:off x="5410201" y="1816606"/>
              <a:ext cx="609600" cy="450344"/>
              <a:chOff x="6324600" y="1828800"/>
              <a:chExt cx="917575" cy="677862"/>
            </a:xfrm>
          </p:grpSpPr>
          <p:grpSp>
            <p:nvGrpSpPr>
              <p:cNvPr id="46" name="Group 10"/>
              <p:cNvGrpSpPr>
                <a:grpSpLocks/>
              </p:cNvGrpSpPr>
              <p:nvPr/>
            </p:nvGrpSpPr>
            <p:grpSpPr bwMode="auto">
              <a:xfrm>
                <a:off x="6972300" y="1828800"/>
                <a:ext cx="269875" cy="460375"/>
                <a:chOff x="4120" y="2308"/>
                <a:chExt cx="305" cy="415"/>
              </a:xfrm>
            </p:grpSpPr>
            <p:sp>
              <p:nvSpPr>
                <p:cNvPr id="82" name="Freeform 11"/>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83" name="Rectangle 12"/>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84" name="Oval 13"/>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47" name="Group 14"/>
                <p:cNvGrpSpPr>
                  <a:grpSpLocks/>
                </p:cNvGrpSpPr>
                <p:nvPr/>
              </p:nvGrpSpPr>
              <p:grpSpPr bwMode="auto">
                <a:xfrm flipH="1">
                  <a:off x="4164" y="2500"/>
                  <a:ext cx="152" cy="109"/>
                  <a:chOff x="3216" y="2784"/>
                  <a:chExt cx="192" cy="144"/>
                </a:xfrm>
              </p:grpSpPr>
              <p:sp>
                <p:nvSpPr>
                  <p:cNvPr id="89" name="Line 15"/>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90" name="Line 16"/>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91" name="Line 17"/>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92" name="Line 18"/>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86" name="Freeform 19"/>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87" name="Oval 20"/>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88" name="Oval 21"/>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48" name="Group 22"/>
              <p:cNvGrpSpPr>
                <a:grpSpLocks/>
              </p:cNvGrpSpPr>
              <p:nvPr/>
            </p:nvGrpSpPr>
            <p:grpSpPr bwMode="auto">
              <a:xfrm>
                <a:off x="6756400" y="1901825"/>
                <a:ext cx="269875" cy="460375"/>
                <a:chOff x="4120" y="2308"/>
                <a:chExt cx="305" cy="415"/>
              </a:xfrm>
            </p:grpSpPr>
            <p:sp>
              <p:nvSpPr>
                <p:cNvPr id="71" name="Freeform 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72" name="Rectangle 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73" name="Oval 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52" name="Group 26"/>
                <p:cNvGrpSpPr>
                  <a:grpSpLocks/>
                </p:cNvGrpSpPr>
                <p:nvPr/>
              </p:nvGrpSpPr>
              <p:grpSpPr bwMode="auto">
                <a:xfrm flipH="1">
                  <a:off x="4164" y="2500"/>
                  <a:ext cx="152" cy="109"/>
                  <a:chOff x="3216" y="2784"/>
                  <a:chExt cx="192" cy="144"/>
                </a:xfrm>
              </p:grpSpPr>
              <p:sp>
                <p:nvSpPr>
                  <p:cNvPr id="78" name="Line 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79" name="Line 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80" name="Line 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81" name="Line 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75" name="Freeform 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76" name="Oval 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77" name="Oval 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63" name="Group 34"/>
              <p:cNvGrpSpPr>
                <a:grpSpLocks/>
              </p:cNvGrpSpPr>
              <p:nvPr/>
            </p:nvGrpSpPr>
            <p:grpSpPr bwMode="auto">
              <a:xfrm>
                <a:off x="6540500" y="1973262"/>
                <a:ext cx="269875" cy="460375"/>
                <a:chOff x="4120" y="2308"/>
                <a:chExt cx="305" cy="415"/>
              </a:xfrm>
            </p:grpSpPr>
            <p:sp>
              <p:nvSpPr>
                <p:cNvPr id="60" name="Freeform 35"/>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61" name="Rectangle 36"/>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62" name="Oval 37"/>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74" name="Group 38"/>
                <p:cNvGrpSpPr>
                  <a:grpSpLocks/>
                </p:cNvGrpSpPr>
                <p:nvPr/>
              </p:nvGrpSpPr>
              <p:grpSpPr bwMode="auto">
                <a:xfrm flipH="1">
                  <a:off x="4164" y="2500"/>
                  <a:ext cx="152" cy="109"/>
                  <a:chOff x="3216" y="2784"/>
                  <a:chExt cx="192" cy="144"/>
                </a:xfrm>
              </p:grpSpPr>
              <p:sp>
                <p:nvSpPr>
                  <p:cNvPr id="67" name="Line 39"/>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68" name="Line 40"/>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69" name="Line 41"/>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70" name="Line 42"/>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64" name="Freeform 43"/>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65" name="Oval 44"/>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66" name="Oval 45"/>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85" name="Group 618"/>
              <p:cNvGrpSpPr>
                <a:grpSpLocks/>
              </p:cNvGrpSpPr>
              <p:nvPr/>
            </p:nvGrpSpPr>
            <p:grpSpPr bwMode="auto">
              <a:xfrm>
                <a:off x="6324600" y="2046287"/>
                <a:ext cx="269875" cy="460375"/>
                <a:chOff x="4120" y="2308"/>
                <a:chExt cx="305" cy="415"/>
              </a:xfrm>
            </p:grpSpPr>
            <p:sp>
              <p:nvSpPr>
                <p:cNvPr id="49" name="Freeform 619"/>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50" name="Rectangle 620"/>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51" name="Oval 621"/>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93" name="Group 622"/>
                <p:cNvGrpSpPr>
                  <a:grpSpLocks/>
                </p:cNvGrpSpPr>
                <p:nvPr/>
              </p:nvGrpSpPr>
              <p:grpSpPr bwMode="auto">
                <a:xfrm flipH="1">
                  <a:off x="4164" y="2500"/>
                  <a:ext cx="152" cy="109"/>
                  <a:chOff x="3216" y="2784"/>
                  <a:chExt cx="192" cy="144"/>
                </a:xfrm>
              </p:grpSpPr>
              <p:sp>
                <p:nvSpPr>
                  <p:cNvPr id="56" name="Line 623"/>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57" name="Line 624"/>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58" name="Line 625"/>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59" name="Line 626"/>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53" name="Freeform 627"/>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54" name="Oval 628"/>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55" name="Oval 629"/>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graphicFrame>
          <p:nvGraphicFramePr>
            <p:cNvPr id="126" name="Object 15">
              <a:hlinkClick r:id="" action="ppaction://ole?verb=0"/>
            </p:cNvPr>
            <p:cNvGraphicFramePr>
              <a:graphicFrameLocks/>
            </p:cNvGraphicFramePr>
            <p:nvPr/>
          </p:nvGraphicFramePr>
          <p:xfrm>
            <a:off x="5341951" y="2253186"/>
            <a:ext cx="798445" cy="429931"/>
          </p:xfrm>
          <a:graphic>
            <a:graphicData uri="http://schemas.openxmlformats.org/presentationml/2006/ole">
              <mc:AlternateContent xmlns:mc="http://schemas.openxmlformats.org/markup-compatibility/2006">
                <mc:Choice xmlns:v="urn:schemas-microsoft-com:vml" Requires="v">
                  <p:oleObj spid="_x0000_s1025" name="Clip" r:id="rId4" imgW="5757415" imgH="3221332" progId="">
                    <p:embed/>
                  </p:oleObj>
                </mc:Choice>
                <mc:Fallback>
                  <p:oleObj name="Clip" r:id="rId4" imgW="5757415" imgH="3221332" progId="">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1951" y="2253186"/>
                          <a:ext cx="798445" cy="429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7" dir="2700000" algn="ctr" rotWithShape="0">
                                  <a:schemeClr val="bg2">
                                    <a:alpha val="74997"/>
                                  </a:schemeClr>
                                </a:outerShdw>
                              </a:effectLst>
                            </a14:hiddenEffects>
                          </a:ext>
                        </a:extLst>
                      </p:spPr>
                    </p:pic>
                  </p:oleObj>
                </mc:Fallback>
              </mc:AlternateContent>
            </a:graphicData>
          </a:graphic>
        </p:graphicFrame>
        <p:sp>
          <p:nvSpPr>
            <p:cNvPr id="127" name="Text Box 16"/>
            <p:cNvSpPr txBox="1">
              <a:spLocks noChangeArrowheads="1"/>
            </p:cNvSpPr>
            <p:nvPr/>
          </p:nvSpPr>
          <p:spPr bwMode="auto">
            <a:xfrm>
              <a:off x="5428250" y="2315396"/>
              <a:ext cx="637242" cy="253916"/>
            </a:xfrm>
            <a:prstGeom prst="rect">
              <a:avLst/>
            </a:prstGeom>
            <a:noFill/>
            <a:ln w="9525">
              <a:noFill/>
              <a:miter lim="800000"/>
              <a:headEnd/>
              <a:tailEnd/>
            </a:ln>
            <a:effectLst/>
          </p:spPr>
          <p:txBody>
            <a:bodyPr wrap="square">
              <a:spAutoFit/>
            </a:bodyPr>
            <a:lstStyle/>
            <a:p>
              <a:pPr eaLnBrk="0" hangingPunct="0">
                <a:lnSpc>
                  <a:spcPct val="100000"/>
                </a:lnSpc>
                <a:spcBef>
                  <a:spcPct val="0"/>
                </a:spcBef>
                <a:buFontTx/>
                <a:buNone/>
              </a:pPr>
              <a:r>
                <a:rPr lang="en-US" sz="1050" dirty="0" smtClean="0">
                  <a:latin typeface="Arial" pitchFamily="34" charset="0"/>
                  <a:ea typeface="ＭＳ Ｐゴシック" pitchFamily="34" charset="-128"/>
                  <a:cs typeface="Arial" pitchFamily="34" charset="0"/>
                </a:rPr>
                <a:t>Internet</a:t>
              </a:r>
              <a:endParaRPr lang="en-US" sz="1050" dirty="0">
                <a:latin typeface="Arial" pitchFamily="34" charset="0"/>
                <a:ea typeface="ＭＳ Ｐゴシック" pitchFamily="34" charset="-128"/>
                <a:cs typeface="Arial" pitchFamily="34" charset="0"/>
              </a:endParaRPr>
            </a:p>
          </p:txBody>
        </p:sp>
      </p:grpSp>
      <p:cxnSp>
        <p:nvCxnSpPr>
          <p:cNvPr id="130" name="Straight Connector 129"/>
          <p:cNvCxnSpPr>
            <a:stCxn id="7" idx="3"/>
            <a:endCxn id="8" idx="1"/>
          </p:cNvCxnSpPr>
          <p:nvPr/>
        </p:nvCxnSpPr>
        <p:spPr bwMode="auto">
          <a:xfrm>
            <a:off x="1371600" y="2284731"/>
            <a:ext cx="752475"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94" name="Group 95"/>
          <p:cNvGrpSpPr/>
          <p:nvPr/>
        </p:nvGrpSpPr>
        <p:grpSpPr>
          <a:xfrm>
            <a:off x="1524000" y="2209800"/>
            <a:ext cx="479618" cy="457200"/>
            <a:chOff x="1524000" y="2209800"/>
            <a:chExt cx="479618" cy="457200"/>
          </a:xfrm>
        </p:grpSpPr>
        <p:sp>
          <p:nvSpPr>
            <p:cNvPr id="131" name="Oval 130"/>
            <p:cNvSpPr/>
            <p:nvPr/>
          </p:nvSpPr>
          <p:spPr bwMode="auto">
            <a:xfrm>
              <a:off x="1676400" y="22098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33" name="TextBox 132"/>
            <p:cNvSpPr txBox="1"/>
            <p:nvPr/>
          </p:nvSpPr>
          <p:spPr>
            <a:xfrm>
              <a:off x="1524000" y="229766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R1</a:t>
              </a:r>
              <a:endParaRPr lang="en-US" sz="1800" b="1" dirty="0">
                <a:latin typeface="Arial" pitchFamily="34" charset="0"/>
                <a:cs typeface="Arial" pitchFamily="34" charset="0"/>
              </a:endParaRPr>
            </a:p>
          </p:txBody>
        </p:sp>
      </p:grpSp>
      <p:cxnSp>
        <p:nvCxnSpPr>
          <p:cNvPr id="136" name="Straight Connector 135"/>
          <p:cNvCxnSpPr>
            <a:stCxn id="8" idx="3"/>
            <a:endCxn id="6" idx="1"/>
          </p:cNvCxnSpPr>
          <p:nvPr/>
        </p:nvCxnSpPr>
        <p:spPr bwMode="auto">
          <a:xfrm>
            <a:off x="3124200" y="2228850"/>
            <a:ext cx="762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95" name="Group 40"/>
          <p:cNvGrpSpPr/>
          <p:nvPr/>
        </p:nvGrpSpPr>
        <p:grpSpPr>
          <a:xfrm>
            <a:off x="3276600" y="2156671"/>
            <a:ext cx="479618" cy="461425"/>
            <a:chOff x="3276600" y="2156671"/>
            <a:chExt cx="479618" cy="461425"/>
          </a:xfrm>
        </p:grpSpPr>
        <p:sp>
          <p:nvSpPr>
            <p:cNvPr id="137" name="Oval 136"/>
            <p:cNvSpPr/>
            <p:nvPr/>
          </p:nvSpPr>
          <p:spPr bwMode="auto">
            <a:xfrm>
              <a:off x="3429000" y="2156671"/>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38" name="TextBox 137"/>
            <p:cNvSpPr txBox="1"/>
            <p:nvPr/>
          </p:nvSpPr>
          <p:spPr>
            <a:xfrm>
              <a:off x="3276600" y="2248764"/>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grpSp>
      <p:cxnSp>
        <p:nvCxnSpPr>
          <p:cNvPr id="134" name="Straight Connector 133"/>
          <p:cNvCxnSpPr>
            <a:stCxn id="6" idx="3"/>
            <a:endCxn id="43" idx="1"/>
          </p:cNvCxnSpPr>
          <p:nvPr/>
        </p:nvCxnSpPr>
        <p:spPr bwMode="auto">
          <a:xfrm>
            <a:off x="4876800" y="2228850"/>
            <a:ext cx="381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96" name="Group 98"/>
          <p:cNvGrpSpPr/>
          <p:nvPr/>
        </p:nvGrpSpPr>
        <p:grpSpPr>
          <a:xfrm>
            <a:off x="2133600" y="2724150"/>
            <a:ext cx="571500" cy="400050"/>
            <a:chOff x="2133600" y="2724150"/>
            <a:chExt cx="571500" cy="400050"/>
          </a:xfrm>
        </p:grpSpPr>
        <p:cxnSp>
          <p:nvCxnSpPr>
            <p:cNvPr id="129" name="Straight Connector 128"/>
            <p:cNvCxnSpPr>
              <a:stCxn id="8" idx="2"/>
              <a:endCxn id="145" idx="0"/>
            </p:cNvCxnSpPr>
            <p:nvPr/>
          </p:nvCxnSpPr>
          <p:spPr bwMode="auto">
            <a:xfrm>
              <a:off x="2624138" y="2724150"/>
              <a:ext cx="9525" cy="40005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132" name="TextBox 131"/>
            <p:cNvSpPr txBox="1"/>
            <p:nvPr/>
          </p:nvSpPr>
          <p:spPr>
            <a:xfrm>
              <a:off x="2133600" y="2743200"/>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R4</a:t>
              </a:r>
              <a:endParaRPr lang="en-US" sz="1800" b="1" dirty="0">
                <a:latin typeface="Arial" pitchFamily="34" charset="0"/>
                <a:cs typeface="Arial" pitchFamily="34" charset="0"/>
              </a:endParaRPr>
            </a:p>
          </p:txBody>
        </p:sp>
        <p:sp>
          <p:nvSpPr>
            <p:cNvPr id="178" name="Oval 177"/>
            <p:cNvSpPr/>
            <p:nvPr/>
          </p:nvSpPr>
          <p:spPr bwMode="auto">
            <a:xfrm>
              <a:off x="2552700" y="28479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grpSp>
      <p:grpSp>
        <p:nvGrpSpPr>
          <p:cNvPr id="97" name="Group 581"/>
          <p:cNvGrpSpPr/>
          <p:nvPr/>
        </p:nvGrpSpPr>
        <p:grpSpPr>
          <a:xfrm>
            <a:off x="2124075" y="2724150"/>
            <a:ext cx="4124325" cy="2686050"/>
            <a:chOff x="2124075" y="2724150"/>
            <a:chExt cx="4124325" cy="2686050"/>
          </a:xfrm>
        </p:grpSpPr>
        <p:grpSp>
          <p:nvGrpSpPr>
            <p:cNvPr id="98" name="Group 179"/>
            <p:cNvGrpSpPr/>
            <p:nvPr/>
          </p:nvGrpSpPr>
          <p:grpSpPr>
            <a:xfrm>
              <a:off x="2124075" y="4419600"/>
              <a:ext cx="1000125" cy="990600"/>
              <a:chOff x="7315200" y="3886200"/>
              <a:chExt cx="1000125" cy="990600"/>
            </a:xfrm>
          </p:grpSpPr>
          <p:sp>
            <p:nvSpPr>
              <p:cNvPr id="181" name="AutoShape 154"/>
              <p:cNvSpPr>
                <a:spLocks noChangeArrowheads="1"/>
              </p:cNvSpPr>
              <p:nvPr/>
            </p:nvSpPr>
            <p:spPr bwMode="auto">
              <a:xfrm>
                <a:off x="7315200" y="38862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99" name="Group 158"/>
              <p:cNvGrpSpPr>
                <a:grpSpLocks noChangeAspect="1"/>
              </p:cNvGrpSpPr>
              <p:nvPr/>
            </p:nvGrpSpPr>
            <p:grpSpPr bwMode="auto">
              <a:xfrm flipH="1">
                <a:off x="7696199" y="4259473"/>
                <a:ext cx="411161" cy="494972"/>
                <a:chOff x="5" y="2480"/>
                <a:chExt cx="237" cy="430"/>
              </a:xfrm>
            </p:grpSpPr>
            <p:grpSp>
              <p:nvGrpSpPr>
                <p:cNvPr id="100" name="Group 159"/>
                <p:cNvGrpSpPr>
                  <a:grpSpLocks noChangeAspect="1"/>
                </p:cNvGrpSpPr>
                <p:nvPr/>
              </p:nvGrpSpPr>
              <p:grpSpPr bwMode="auto">
                <a:xfrm>
                  <a:off x="5" y="2521"/>
                  <a:ext cx="145" cy="389"/>
                  <a:chOff x="5" y="2521"/>
                  <a:chExt cx="145" cy="389"/>
                </a:xfrm>
              </p:grpSpPr>
              <p:grpSp>
                <p:nvGrpSpPr>
                  <p:cNvPr id="101" name="Group 160"/>
                  <p:cNvGrpSpPr>
                    <a:grpSpLocks noChangeAspect="1"/>
                  </p:cNvGrpSpPr>
                  <p:nvPr/>
                </p:nvGrpSpPr>
                <p:grpSpPr bwMode="auto">
                  <a:xfrm>
                    <a:off x="7" y="2654"/>
                    <a:ext cx="143" cy="256"/>
                    <a:chOff x="7" y="2654"/>
                    <a:chExt cx="143" cy="256"/>
                  </a:xfrm>
                </p:grpSpPr>
                <p:grpSp>
                  <p:nvGrpSpPr>
                    <p:cNvPr id="102" name="Group 161"/>
                    <p:cNvGrpSpPr>
                      <a:grpSpLocks noChangeAspect="1"/>
                    </p:cNvGrpSpPr>
                    <p:nvPr/>
                  </p:nvGrpSpPr>
                  <p:grpSpPr bwMode="auto">
                    <a:xfrm>
                      <a:off x="7" y="2661"/>
                      <a:ext cx="93" cy="247"/>
                      <a:chOff x="7" y="2661"/>
                      <a:chExt cx="93" cy="247"/>
                    </a:xfrm>
                  </p:grpSpPr>
                  <p:sp>
                    <p:nvSpPr>
                      <p:cNvPr id="206"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7"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8"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9"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10"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11"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12"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99"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0"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1"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2"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3"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4"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5"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103" name="Group 176"/>
                  <p:cNvGrpSpPr>
                    <a:grpSpLocks noChangeAspect="1"/>
                  </p:cNvGrpSpPr>
                  <p:nvPr/>
                </p:nvGrpSpPr>
                <p:grpSpPr bwMode="auto">
                  <a:xfrm>
                    <a:off x="5" y="2533"/>
                    <a:ext cx="141" cy="374"/>
                    <a:chOff x="5" y="2533"/>
                    <a:chExt cx="141" cy="374"/>
                  </a:xfrm>
                </p:grpSpPr>
                <p:sp>
                  <p:nvSpPr>
                    <p:cNvPr id="193"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94"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95"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96"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97"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92"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187"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88"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89"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85" name="Rectangle 187"/>
              <p:cNvSpPr>
                <a:spLocks noChangeArrowheads="1"/>
              </p:cNvSpPr>
              <p:nvPr/>
            </p:nvSpPr>
            <p:spPr bwMode="auto">
              <a:xfrm>
                <a:off x="7373937" y="39624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grpSp>
        <p:grpSp>
          <p:nvGrpSpPr>
            <p:cNvPr id="104" name="Group 212"/>
            <p:cNvGrpSpPr/>
            <p:nvPr/>
          </p:nvGrpSpPr>
          <p:grpSpPr>
            <a:xfrm>
              <a:off x="3886200" y="4419600"/>
              <a:ext cx="990600" cy="990600"/>
              <a:chOff x="7315200" y="2819400"/>
              <a:chExt cx="990600" cy="990600"/>
            </a:xfrm>
          </p:grpSpPr>
          <p:sp>
            <p:nvSpPr>
              <p:cNvPr id="214"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pic>
            <p:nvPicPr>
              <p:cNvPr id="215" name="Picture 157"/>
              <p:cNvPicPr>
                <a:picLocks noChangeArrowheads="1"/>
              </p:cNvPicPr>
              <p:nvPr/>
            </p:nvPicPr>
            <p:blipFill>
              <a:blip r:embed="rId3"/>
              <a:srcRect/>
              <a:stretch>
                <a:fillRect/>
              </a:stretch>
            </p:blipFill>
            <p:spPr bwMode="auto">
              <a:xfrm>
                <a:off x="7648575" y="3509962"/>
                <a:ext cx="352425" cy="223838"/>
              </a:xfrm>
              <a:prstGeom prst="rect">
                <a:avLst/>
              </a:prstGeom>
              <a:noFill/>
              <a:ln w="12700">
                <a:noFill/>
                <a:miter lim="800000"/>
                <a:headEnd/>
                <a:tailEnd/>
              </a:ln>
              <a:effectLst/>
            </p:spPr>
          </p:pic>
          <p:sp>
            <p:nvSpPr>
              <p:cNvPr id="216"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Ctrl</a:t>
                </a:r>
                <a:endParaRPr lang="en-US" sz="1600" b="1" dirty="0">
                  <a:latin typeface="Arial" pitchFamily="34" charset="0"/>
                  <a:cs typeface="Arial" pitchFamily="34" charset="0"/>
                </a:endParaRPr>
              </a:p>
            </p:txBody>
          </p:sp>
          <p:grpSp>
            <p:nvGrpSpPr>
              <p:cNvPr id="105" name="Group 216"/>
              <p:cNvGrpSpPr/>
              <p:nvPr/>
            </p:nvGrpSpPr>
            <p:grpSpPr>
              <a:xfrm>
                <a:off x="7520910" y="3095706"/>
                <a:ext cx="532437" cy="381000"/>
                <a:chOff x="7481888" y="3079208"/>
                <a:chExt cx="595312" cy="425992"/>
              </a:xfrm>
            </p:grpSpPr>
            <p:sp>
              <p:nvSpPr>
                <p:cNvPr id="218"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219"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106" name="Group 122"/>
                <p:cNvGrpSpPr>
                  <a:grpSpLocks/>
                </p:cNvGrpSpPr>
                <p:nvPr/>
              </p:nvGrpSpPr>
              <p:grpSpPr bwMode="auto">
                <a:xfrm>
                  <a:off x="7848751" y="3079208"/>
                  <a:ext cx="228449" cy="389708"/>
                  <a:chOff x="4120" y="2308"/>
                  <a:chExt cx="305" cy="415"/>
                </a:xfrm>
              </p:grpSpPr>
              <p:sp>
                <p:nvSpPr>
                  <p:cNvPr id="221"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222"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223"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107" name="Group 126"/>
                  <p:cNvGrpSpPr>
                    <a:grpSpLocks/>
                  </p:cNvGrpSpPr>
                  <p:nvPr/>
                </p:nvGrpSpPr>
                <p:grpSpPr bwMode="auto">
                  <a:xfrm flipH="1">
                    <a:off x="4164" y="2500"/>
                    <a:ext cx="152" cy="109"/>
                    <a:chOff x="3216" y="2784"/>
                    <a:chExt cx="192" cy="144"/>
                  </a:xfrm>
                </p:grpSpPr>
                <p:sp>
                  <p:nvSpPr>
                    <p:cNvPr id="228"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229"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230"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231"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225"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226"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227"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grpSp>
        <p:grpSp>
          <p:nvGrpSpPr>
            <p:cNvPr id="108" name="Group 579"/>
            <p:cNvGrpSpPr/>
            <p:nvPr/>
          </p:nvGrpSpPr>
          <p:grpSpPr>
            <a:xfrm>
              <a:off x="5257800" y="4419600"/>
              <a:ext cx="990600" cy="990600"/>
              <a:chOff x="5257800" y="4419600"/>
              <a:chExt cx="990600" cy="990600"/>
            </a:xfrm>
          </p:grpSpPr>
          <p:sp>
            <p:nvSpPr>
              <p:cNvPr id="233" name="Rounded Rectangle 232"/>
              <p:cNvSpPr/>
              <p:nvPr/>
            </p:nvSpPr>
            <p:spPr bwMode="auto">
              <a:xfrm>
                <a:off x="5257800" y="4419600"/>
                <a:ext cx="990600" cy="990600"/>
              </a:xfrm>
              <a:prstGeom prst="roundRect">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a:ln>
                    <a:noFill/>
                  </a:ln>
                  <a:solidFill>
                    <a:schemeClr val="tx1"/>
                  </a:solidFill>
                  <a:effectLst/>
                  <a:latin typeface="Times New Roman" charset="0"/>
                </a:endParaRPr>
              </a:p>
            </p:txBody>
          </p:sp>
          <p:grpSp>
            <p:nvGrpSpPr>
              <p:cNvPr id="111" name="Group 61"/>
              <p:cNvGrpSpPr/>
              <p:nvPr/>
            </p:nvGrpSpPr>
            <p:grpSpPr>
              <a:xfrm>
                <a:off x="5410201" y="4502656"/>
                <a:ext cx="609600" cy="450344"/>
                <a:chOff x="6324600" y="1828800"/>
                <a:chExt cx="917575" cy="677862"/>
              </a:xfrm>
            </p:grpSpPr>
            <p:grpSp>
              <p:nvGrpSpPr>
                <p:cNvPr id="115" name="Group 10"/>
                <p:cNvGrpSpPr>
                  <a:grpSpLocks/>
                </p:cNvGrpSpPr>
                <p:nvPr/>
              </p:nvGrpSpPr>
              <p:grpSpPr bwMode="auto">
                <a:xfrm>
                  <a:off x="6972300" y="1828800"/>
                  <a:ext cx="269875" cy="460375"/>
                  <a:chOff x="4120" y="2308"/>
                  <a:chExt cx="305" cy="415"/>
                </a:xfrm>
              </p:grpSpPr>
              <p:sp>
                <p:nvSpPr>
                  <p:cNvPr id="274" name="Freeform 11"/>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275" name="Rectangle 12"/>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276" name="Oval 13"/>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123" name="Group 14"/>
                  <p:cNvGrpSpPr>
                    <a:grpSpLocks/>
                  </p:cNvGrpSpPr>
                  <p:nvPr/>
                </p:nvGrpSpPr>
                <p:grpSpPr bwMode="auto">
                  <a:xfrm flipH="1">
                    <a:off x="4164" y="2500"/>
                    <a:ext cx="152" cy="109"/>
                    <a:chOff x="3216" y="2784"/>
                    <a:chExt cx="192" cy="144"/>
                  </a:xfrm>
                </p:grpSpPr>
                <p:sp>
                  <p:nvSpPr>
                    <p:cNvPr id="281" name="Line 15"/>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282" name="Line 16"/>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283" name="Line 17"/>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284" name="Line 18"/>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278" name="Freeform 19"/>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279" name="Oval 20"/>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280" name="Oval 21"/>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124" name="Group 22"/>
                <p:cNvGrpSpPr>
                  <a:grpSpLocks/>
                </p:cNvGrpSpPr>
                <p:nvPr/>
              </p:nvGrpSpPr>
              <p:grpSpPr bwMode="auto">
                <a:xfrm>
                  <a:off x="6756400" y="1901825"/>
                  <a:ext cx="269875" cy="460375"/>
                  <a:chOff x="4120" y="2308"/>
                  <a:chExt cx="305" cy="415"/>
                </a:xfrm>
              </p:grpSpPr>
              <p:sp>
                <p:nvSpPr>
                  <p:cNvPr id="263" name="Freeform 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264" name="Rectangle 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265" name="Oval 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125" name="Group 26"/>
                  <p:cNvGrpSpPr>
                    <a:grpSpLocks/>
                  </p:cNvGrpSpPr>
                  <p:nvPr/>
                </p:nvGrpSpPr>
                <p:grpSpPr bwMode="auto">
                  <a:xfrm flipH="1">
                    <a:off x="4164" y="2500"/>
                    <a:ext cx="152" cy="109"/>
                    <a:chOff x="3216" y="2784"/>
                    <a:chExt cx="192" cy="144"/>
                  </a:xfrm>
                </p:grpSpPr>
                <p:sp>
                  <p:nvSpPr>
                    <p:cNvPr id="270" name="Line 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271" name="Line 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272" name="Line 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273" name="Line 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267" name="Freeform 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268" name="Oval 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269" name="Oval 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128" name="Group 34"/>
                <p:cNvGrpSpPr>
                  <a:grpSpLocks/>
                </p:cNvGrpSpPr>
                <p:nvPr/>
              </p:nvGrpSpPr>
              <p:grpSpPr bwMode="auto">
                <a:xfrm>
                  <a:off x="6540500" y="1973262"/>
                  <a:ext cx="269875" cy="460375"/>
                  <a:chOff x="4120" y="2308"/>
                  <a:chExt cx="305" cy="415"/>
                </a:xfrm>
              </p:grpSpPr>
              <p:sp>
                <p:nvSpPr>
                  <p:cNvPr id="252" name="Freeform 35"/>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253" name="Rectangle 36"/>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254" name="Oval 37"/>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135" name="Group 38"/>
                  <p:cNvGrpSpPr>
                    <a:grpSpLocks/>
                  </p:cNvGrpSpPr>
                  <p:nvPr/>
                </p:nvGrpSpPr>
                <p:grpSpPr bwMode="auto">
                  <a:xfrm flipH="1">
                    <a:off x="4164" y="2500"/>
                    <a:ext cx="152" cy="109"/>
                    <a:chOff x="3216" y="2784"/>
                    <a:chExt cx="192" cy="144"/>
                  </a:xfrm>
                </p:grpSpPr>
                <p:sp>
                  <p:nvSpPr>
                    <p:cNvPr id="259" name="Line 39"/>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260" name="Line 40"/>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261" name="Line 41"/>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262" name="Line 42"/>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256" name="Freeform 43"/>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257" name="Oval 44"/>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258" name="Oval 45"/>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139" name="Group 618"/>
                <p:cNvGrpSpPr>
                  <a:grpSpLocks/>
                </p:cNvGrpSpPr>
                <p:nvPr/>
              </p:nvGrpSpPr>
              <p:grpSpPr bwMode="auto">
                <a:xfrm>
                  <a:off x="6324600" y="2046287"/>
                  <a:ext cx="269875" cy="460375"/>
                  <a:chOff x="4120" y="2308"/>
                  <a:chExt cx="305" cy="415"/>
                </a:xfrm>
              </p:grpSpPr>
              <p:sp>
                <p:nvSpPr>
                  <p:cNvPr id="241" name="Freeform 619"/>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242" name="Rectangle 620"/>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243" name="Oval 621"/>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140" name="Group 622"/>
                  <p:cNvGrpSpPr>
                    <a:grpSpLocks/>
                  </p:cNvGrpSpPr>
                  <p:nvPr/>
                </p:nvGrpSpPr>
                <p:grpSpPr bwMode="auto">
                  <a:xfrm flipH="1">
                    <a:off x="4164" y="2500"/>
                    <a:ext cx="152" cy="109"/>
                    <a:chOff x="3216" y="2784"/>
                    <a:chExt cx="192" cy="144"/>
                  </a:xfrm>
                </p:grpSpPr>
                <p:sp>
                  <p:nvSpPr>
                    <p:cNvPr id="248" name="Line 623"/>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249" name="Line 624"/>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250" name="Line 625"/>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251" name="Line 626"/>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245" name="Freeform 627"/>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246" name="Oval 628"/>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247" name="Oval 629"/>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graphicFrame>
            <p:nvGraphicFramePr>
              <p:cNvPr id="235" name="Object 15">
                <a:hlinkClick r:id="" action="ppaction://ole?verb=0"/>
              </p:cNvPr>
              <p:cNvGraphicFramePr>
                <a:graphicFrameLocks/>
              </p:cNvGraphicFramePr>
              <p:nvPr/>
            </p:nvGraphicFramePr>
            <p:xfrm>
              <a:off x="5341951" y="4939236"/>
              <a:ext cx="798445" cy="429931"/>
            </p:xfrm>
            <a:graphic>
              <a:graphicData uri="http://schemas.openxmlformats.org/presentationml/2006/ole">
                <mc:AlternateContent xmlns:mc="http://schemas.openxmlformats.org/markup-compatibility/2006">
                  <mc:Choice xmlns:v="urn:schemas-microsoft-com:vml" Requires="v">
                    <p:oleObj spid="_x0000_s1026" name="Clip" r:id="rId6" imgW="5757415" imgH="3221332" progId="">
                      <p:embed/>
                    </p:oleObj>
                  </mc:Choice>
                  <mc:Fallback>
                    <p:oleObj name="Clip" r:id="rId6" imgW="5757415" imgH="3221332" progId="">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1951" y="4939236"/>
                            <a:ext cx="798445" cy="429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7" dir="2700000" algn="ctr" rotWithShape="0">
                                    <a:schemeClr val="bg2">
                                      <a:alpha val="74997"/>
                                    </a:schemeClr>
                                  </a:outerShdw>
                                </a:effectLst>
                              </a14:hiddenEffects>
                            </a:ext>
                          </a:extLst>
                        </p:spPr>
                      </p:pic>
                    </p:oleObj>
                  </mc:Fallback>
                </mc:AlternateContent>
              </a:graphicData>
            </a:graphic>
          </p:graphicFrame>
          <p:sp>
            <p:nvSpPr>
              <p:cNvPr id="236" name="Text Box 16"/>
              <p:cNvSpPr txBox="1">
                <a:spLocks noChangeArrowheads="1"/>
              </p:cNvSpPr>
              <p:nvPr/>
            </p:nvSpPr>
            <p:spPr bwMode="auto">
              <a:xfrm>
                <a:off x="5428250" y="5001446"/>
                <a:ext cx="637242" cy="253916"/>
              </a:xfrm>
              <a:prstGeom prst="rect">
                <a:avLst/>
              </a:prstGeom>
              <a:noFill/>
              <a:ln w="9525">
                <a:noFill/>
                <a:miter lim="800000"/>
                <a:headEnd/>
                <a:tailEnd/>
              </a:ln>
              <a:effectLst/>
            </p:spPr>
            <p:txBody>
              <a:bodyPr wrap="square">
                <a:spAutoFit/>
              </a:bodyPr>
              <a:lstStyle/>
              <a:p>
                <a:pPr eaLnBrk="0" hangingPunct="0">
                  <a:lnSpc>
                    <a:spcPct val="100000"/>
                  </a:lnSpc>
                  <a:spcBef>
                    <a:spcPct val="0"/>
                  </a:spcBef>
                  <a:buFontTx/>
                  <a:buNone/>
                </a:pPr>
                <a:r>
                  <a:rPr lang="en-US" sz="1050" dirty="0" smtClean="0">
                    <a:latin typeface="Arial" pitchFamily="34" charset="0"/>
                    <a:ea typeface="ＭＳ Ｐゴシック" pitchFamily="34" charset="-128"/>
                    <a:cs typeface="Arial" pitchFamily="34" charset="0"/>
                  </a:rPr>
                  <a:t>Internet</a:t>
                </a:r>
                <a:endParaRPr lang="en-US" sz="1050" dirty="0">
                  <a:latin typeface="Arial" pitchFamily="34" charset="0"/>
                  <a:ea typeface="ＭＳ Ｐゴシック" pitchFamily="34" charset="-128"/>
                  <a:cs typeface="Arial" pitchFamily="34" charset="0"/>
                </a:endParaRPr>
              </a:p>
            </p:txBody>
          </p:sp>
        </p:grpSp>
        <p:cxnSp>
          <p:nvCxnSpPr>
            <p:cNvPr id="285" name="Straight Connector 284"/>
            <p:cNvCxnSpPr>
              <a:stCxn id="181" idx="3"/>
              <a:endCxn id="214" idx="1"/>
            </p:cNvCxnSpPr>
            <p:nvPr/>
          </p:nvCxnSpPr>
          <p:spPr bwMode="auto">
            <a:xfrm>
              <a:off x="3124200" y="4914900"/>
              <a:ext cx="762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286" name="Oval 285"/>
            <p:cNvSpPr/>
            <p:nvPr/>
          </p:nvSpPr>
          <p:spPr bwMode="auto">
            <a:xfrm>
              <a:off x="3429000" y="4849494"/>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87" name="TextBox 286"/>
            <p:cNvSpPr txBox="1"/>
            <p:nvPr/>
          </p:nvSpPr>
          <p:spPr>
            <a:xfrm>
              <a:off x="3276600" y="4544694"/>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cxnSp>
          <p:nvCxnSpPr>
            <p:cNvPr id="288" name="Straight Connector 287"/>
            <p:cNvCxnSpPr>
              <a:stCxn id="214" idx="3"/>
              <a:endCxn id="233" idx="1"/>
            </p:cNvCxnSpPr>
            <p:nvPr/>
          </p:nvCxnSpPr>
          <p:spPr bwMode="auto">
            <a:xfrm>
              <a:off x="4876800" y="4914900"/>
              <a:ext cx="381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289" name="Straight Connector 288"/>
            <p:cNvCxnSpPr>
              <a:stCxn id="6" idx="2"/>
              <a:endCxn id="214" idx="0"/>
            </p:cNvCxnSpPr>
            <p:nvPr/>
          </p:nvCxnSpPr>
          <p:spPr bwMode="auto">
            <a:xfrm>
              <a:off x="4381500" y="2724150"/>
              <a:ext cx="0" cy="169545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292" name="Oval 291"/>
            <p:cNvSpPr/>
            <p:nvPr/>
          </p:nvSpPr>
          <p:spPr bwMode="auto">
            <a:xfrm>
              <a:off x="4314611" y="383897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93" name="TextBox 292"/>
            <p:cNvSpPr txBox="1"/>
            <p:nvPr/>
          </p:nvSpPr>
          <p:spPr>
            <a:xfrm>
              <a:off x="3886200" y="3733800"/>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R5</a:t>
              </a:r>
              <a:endParaRPr lang="en-US" sz="1800" b="1" dirty="0">
                <a:latin typeface="Arial" pitchFamily="34" charset="0"/>
                <a:cs typeface="Arial" pitchFamily="34" charset="0"/>
              </a:endParaRPr>
            </a:p>
          </p:txBody>
        </p:sp>
      </p:grpSp>
      <p:grpSp>
        <p:nvGrpSpPr>
          <p:cNvPr id="141" name="Group 294"/>
          <p:cNvGrpSpPr/>
          <p:nvPr/>
        </p:nvGrpSpPr>
        <p:grpSpPr>
          <a:xfrm>
            <a:off x="381000" y="1733550"/>
            <a:ext cx="990600" cy="990600"/>
            <a:chOff x="381000" y="1962150"/>
            <a:chExt cx="990600" cy="990600"/>
          </a:xfrm>
        </p:grpSpPr>
        <p:sp>
          <p:nvSpPr>
            <p:cNvPr id="7" name="AutoShape 153"/>
            <p:cNvSpPr>
              <a:spLocks noChangeArrowheads="1"/>
            </p:cNvSpPr>
            <p:nvPr/>
          </p:nvSpPr>
          <p:spPr bwMode="auto">
            <a:xfrm>
              <a:off x="381000" y="1962150"/>
              <a:ext cx="990600" cy="990600"/>
            </a:xfrm>
            <a:prstGeom prst="flowChartAlternateProcess">
              <a:avLst/>
            </a:prstGeom>
            <a:solidFill>
              <a:srgbClr val="6DC0FF"/>
            </a:solidFill>
            <a:ln w="9525">
              <a:noFill/>
              <a:miter lim="800000"/>
              <a:headEnd/>
              <a:tailEnd/>
            </a:ln>
            <a:effectLst/>
          </p:spPr>
          <p:txBody>
            <a:bodyPr wrap="none" lIns="0" tIns="0" rIns="0" bIns="0" anchor="t" anchorCtr="1"/>
            <a:lstStyle/>
            <a:p>
              <a:r>
                <a:rPr lang="en-US" sz="1600" b="1" dirty="0" smtClean="0">
                  <a:latin typeface="Arial" pitchFamily="34" charset="0"/>
                  <a:cs typeface="Arial" pitchFamily="34" charset="0"/>
                </a:rPr>
                <a:t>Terminal</a:t>
              </a:r>
              <a:endParaRPr lang="en-US" sz="1600" b="1" dirty="0">
                <a:latin typeface="Arial" pitchFamily="34" charset="0"/>
                <a:cs typeface="Arial" pitchFamily="34" charset="0"/>
              </a:endParaRPr>
            </a:p>
          </p:txBody>
        </p:sp>
        <p:pic>
          <p:nvPicPr>
            <p:cNvPr id="294" name="Picture 293" descr="MC900439836.PNG"/>
            <p:cNvPicPr>
              <a:picLocks noChangeAspect="1"/>
            </p:cNvPicPr>
            <p:nvPr/>
          </p:nvPicPr>
          <p:blipFill>
            <a:blip r:embed="rId7"/>
            <a:stretch>
              <a:fillRect/>
            </a:stretch>
          </p:blipFill>
          <p:spPr>
            <a:xfrm>
              <a:off x="609600" y="2286000"/>
              <a:ext cx="533400" cy="533400"/>
            </a:xfrm>
            <a:prstGeom prst="rect">
              <a:avLst/>
            </a:prstGeom>
          </p:spPr>
        </p:pic>
      </p:grpSp>
      <p:grpSp>
        <p:nvGrpSpPr>
          <p:cNvPr id="142" name="Group 578"/>
          <p:cNvGrpSpPr/>
          <p:nvPr/>
        </p:nvGrpSpPr>
        <p:grpSpPr>
          <a:xfrm>
            <a:off x="304800" y="2362200"/>
            <a:ext cx="8353424" cy="4177844"/>
            <a:chOff x="304800" y="2362200"/>
            <a:chExt cx="8353424" cy="4177844"/>
          </a:xfrm>
        </p:grpSpPr>
        <p:cxnSp>
          <p:nvCxnSpPr>
            <p:cNvPr id="330" name="Straight Connector 329"/>
            <p:cNvCxnSpPr>
              <a:stCxn id="309" idx="0"/>
              <a:endCxn id="401" idx="0"/>
            </p:cNvCxnSpPr>
            <p:nvPr/>
          </p:nvCxnSpPr>
          <p:spPr bwMode="auto">
            <a:xfrm flipV="1">
              <a:off x="3556193" y="2362200"/>
              <a:ext cx="3554219" cy="484496"/>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31" name="Straight Connector 330"/>
            <p:cNvCxnSpPr>
              <a:stCxn id="309" idx="3"/>
              <a:endCxn id="401" idx="3"/>
            </p:cNvCxnSpPr>
            <p:nvPr/>
          </p:nvCxnSpPr>
          <p:spPr bwMode="auto">
            <a:xfrm>
              <a:off x="3502311" y="2976778"/>
              <a:ext cx="2513633" cy="2027702"/>
            </a:xfrm>
            <a:prstGeom prst="line">
              <a:avLst/>
            </a:prstGeom>
            <a:solidFill>
              <a:schemeClr val="accent1"/>
            </a:solidFill>
            <a:ln w="12700" cap="flat" cmpd="sng" algn="ctr">
              <a:solidFill>
                <a:schemeClr val="tx1"/>
              </a:solidFill>
              <a:prstDash val="dash"/>
              <a:round/>
              <a:headEnd type="none" w="sm" len="sm"/>
              <a:tailEnd type="none" w="sm" len="sm"/>
            </a:ln>
            <a:effectLst/>
          </p:spPr>
        </p:cxnSp>
        <p:grpSp>
          <p:nvGrpSpPr>
            <p:cNvPr id="146" name="Group 367"/>
            <p:cNvGrpSpPr/>
            <p:nvPr/>
          </p:nvGrpSpPr>
          <p:grpSpPr>
            <a:xfrm>
              <a:off x="5562600" y="2362200"/>
              <a:ext cx="3095624" cy="3095624"/>
              <a:chOff x="5715000" y="1628775"/>
              <a:chExt cx="3095624" cy="3095624"/>
            </a:xfrm>
          </p:grpSpPr>
          <p:sp>
            <p:nvSpPr>
              <p:cNvPr id="369" name="Oval 368"/>
              <p:cNvSpPr/>
              <p:nvPr/>
            </p:nvSpPr>
            <p:spPr bwMode="auto">
              <a:xfrm>
                <a:off x="5791200" y="1651994"/>
                <a:ext cx="2971800" cy="3030071"/>
              </a:xfrm>
              <a:prstGeom prst="ellips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370" name="Rectangle 369"/>
              <p:cNvSpPr/>
              <p:nvPr/>
            </p:nvSpPr>
            <p:spPr bwMode="auto">
              <a:xfrm>
                <a:off x="7642324" y="2045494"/>
                <a:ext cx="595312" cy="23217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charset="0"/>
                </a:endParaRPr>
              </a:p>
            </p:txBody>
          </p:sp>
          <p:sp>
            <p:nvSpPr>
              <p:cNvPr id="371" name="Rectangle 370"/>
              <p:cNvSpPr/>
              <p:nvPr/>
            </p:nvSpPr>
            <p:spPr bwMode="auto">
              <a:xfrm>
                <a:off x="8207870" y="2045494"/>
                <a:ext cx="59531" cy="226218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charset="0"/>
                </a:endParaRPr>
              </a:p>
            </p:txBody>
          </p:sp>
          <p:sp>
            <p:nvSpPr>
              <p:cNvPr id="372" name="Rectangle 371"/>
              <p:cNvSpPr/>
              <p:nvPr/>
            </p:nvSpPr>
            <p:spPr bwMode="auto">
              <a:xfrm>
                <a:off x="6332637" y="2045494"/>
                <a:ext cx="595312" cy="23217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charset="0"/>
                </a:endParaRPr>
              </a:p>
            </p:txBody>
          </p:sp>
          <p:sp>
            <p:nvSpPr>
              <p:cNvPr id="373" name="Rectangle 372"/>
              <p:cNvSpPr/>
              <p:nvPr/>
            </p:nvSpPr>
            <p:spPr bwMode="auto">
              <a:xfrm>
                <a:off x="6295430" y="2060376"/>
                <a:ext cx="59531" cy="226218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charset="0"/>
                </a:endParaRPr>
              </a:p>
            </p:txBody>
          </p:sp>
          <p:sp>
            <p:nvSpPr>
              <p:cNvPr id="374" name="Oval 26"/>
              <p:cNvSpPr>
                <a:spLocks noChangeArrowheads="1"/>
              </p:cNvSpPr>
              <p:nvPr/>
            </p:nvSpPr>
            <p:spPr bwMode="auto">
              <a:xfrm>
                <a:off x="7166074" y="2402681"/>
                <a:ext cx="230684" cy="1637109"/>
              </a:xfrm>
              <a:prstGeom prst="ellipse">
                <a:avLst/>
              </a:prstGeom>
              <a:noFill/>
              <a:ln w="9525">
                <a:solidFill>
                  <a:schemeClr val="tx1"/>
                </a:solidFill>
                <a:round/>
                <a:headEnd/>
                <a:tailEnd/>
              </a:ln>
              <a:effectLst/>
            </p:spPr>
            <p:txBody>
              <a:bodyPr wrap="none" anchor="ctr"/>
              <a:lstStyle/>
              <a:p>
                <a:endParaRPr lang="en-US" sz="1000"/>
              </a:p>
            </p:txBody>
          </p:sp>
          <p:sp>
            <p:nvSpPr>
              <p:cNvPr id="375" name="Text Box 27"/>
              <p:cNvSpPr txBox="1">
                <a:spLocks noChangeArrowheads="1"/>
              </p:cNvSpPr>
              <p:nvPr/>
            </p:nvSpPr>
            <p:spPr bwMode="auto">
              <a:xfrm>
                <a:off x="7106543" y="2164556"/>
                <a:ext cx="380232" cy="276999"/>
              </a:xfrm>
              <a:prstGeom prst="rect">
                <a:avLst/>
              </a:prstGeom>
              <a:noFill/>
              <a:ln w="9525">
                <a:noFill/>
                <a:miter lim="800000"/>
                <a:headEnd/>
                <a:tailEnd/>
              </a:ln>
              <a:effectLst/>
            </p:spPr>
            <p:txBody>
              <a:bodyPr wrap="none">
                <a:spAutoFit/>
              </a:bodyPr>
              <a:lstStyle/>
              <a:p>
                <a:pPr eaLnBrk="0" hangingPunct="0">
                  <a:lnSpc>
                    <a:spcPct val="100000"/>
                  </a:lnSpc>
                  <a:spcBef>
                    <a:spcPct val="0"/>
                  </a:spcBef>
                  <a:buFontTx/>
                  <a:buNone/>
                </a:pPr>
                <a:r>
                  <a:rPr lang="en-US" b="1" dirty="0">
                    <a:latin typeface="Arial" pitchFamily="34" charset="0"/>
                    <a:cs typeface="Arial" pitchFamily="34" charset="0"/>
                  </a:rPr>
                  <a:t>R3</a:t>
                </a:r>
              </a:p>
            </p:txBody>
          </p:sp>
          <p:sp>
            <p:nvSpPr>
              <p:cNvPr id="376" name="Rectangle 375"/>
              <p:cNvSpPr/>
              <p:nvPr/>
            </p:nvSpPr>
            <p:spPr bwMode="auto">
              <a:xfrm>
                <a:off x="6034980" y="2402681"/>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Authentication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77" name="Rectangle 376"/>
              <p:cNvSpPr/>
              <p:nvPr/>
            </p:nvSpPr>
            <p:spPr bwMode="auto">
              <a:xfrm>
                <a:off x="6034980" y="2640806"/>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Authorization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78" name="Rectangle 377"/>
              <p:cNvSpPr/>
              <p:nvPr/>
            </p:nvSpPr>
            <p:spPr bwMode="auto">
              <a:xfrm>
                <a:off x="6034980" y="2878931"/>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000" dirty="0" smtClean="0">
                    <a:latin typeface="Arial" pitchFamily="34" charset="0"/>
                    <a:cs typeface="Arial" pitchFamily="34" charset="0"/>
                  </a:rPr>
                  <a:t>Accounting</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79" name="Rectangle 378"/>
              <p:cNvSpPr/>
              <p:nvPr/>
            </p:nvSpPr>
            <p:spPr bwMode="auto">
              <a:xfrm>
                <a:off x="6034980" y="3117056"/>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Location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0" name="Rectangle 379"/>
              <p:cNvSpPr/>
              <p:nvPr/>
            </p:nvSpPr>
            <p:spPr bwMode="auto">
              <a:xfrm>
                <a:off x="6034980" y="3355181"/>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err="1" smtClean="0">
                    <a:ln>
                      <a:noFill/>
                    </a:ln>
                    <a:solidFill>
                      <a:schemeClr val="tx1"/>
                    </a:solidFill>
                    <a:effectLst/>
                    <a:latin typeface="Arial" pitchFamily="34" charset="0"/>
                    <a:cs typeface="Arial" pitchFamily="34" charset="0"/>
                  </a:rPr>
                  <a:t>CoA</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1" name="Rectangle 380"/>
              <p:cNvSpPr/>
              <p:nvPr/>
            </p:nvSpPr>
            <p:spPr bwMode="auto">
              <a:xfrm>
                <a:off x="6034980" y="3593306"/>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Mobility</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2" name="Rectangle 381"/>
              <p:cNvSpPr/>
              <p:nvPr/>
            </p:nvSpPr>
            <p:spPr bwMode="auto">
              <a:xfrm>
                <a:off x="6034980" y="3831431"/>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Encapsulation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3" name="Rectangle 382"/>
              <p:cNvSpPr/>
              <p:nvPr/>
            </p:nvSpPr>
            <p:spPr bwMode="auto">
              <a:xfrm>
                <a:off x="7701855" y="2402681"/>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Authentication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4" name="Rectangle 383"/>
              <p:cNvSpPr/>
              <p:nvPr/>
            </p:nvSpPr>
            <p:spPr bwMode="auto">
              <a:xfrm>
                <a:off x="7701855" y="2640806"/>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Authorization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5" name="Rectangle 384"/>
              <p:cNvSpPr/>
              <p:nvPr/>
            </p:nvSpPr>
            <p:spPr bwMode="auto">
              <a:xfrm>
                <a:off x="7701855" y="2878931"/>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000" dirty="0" smtClean="0">
                    <a:latin typeface="Arial" pitchFamily="34" charset="0"/>
                    <a:cs typeface="Arial" pitchFamily="34" charset="0"/>
                  </a:rPr>
                  <a:t>Accounting</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6" name="Rectangle 385"/>
              <p:cNvSpPr/>
              <p:nvPr/>
            </p:nvSpPr>
            <p:spPr bwMode="auto">
              <a:xfrm>
                <a:off x="7701855" y="3117056"/>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Location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7" name="Rectangle 386"/>
              <p:cNvSpPr/>
              <p:nvPr/>
            </p:nvSpPr>
            <p:spPr bwMode="auto">
              <a:xfrm>
                <a:off x="7701855" y="3355181"/>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err="1" smtClean="0">
                    <a:ln>
                      <a:noFill/>
                    </a:ln>
                    <a:solidFill>
                      <a:schemeClr val="tx1"/>
                    </a:solidFill>
                    <a:effectLst/>
                    <a:latin typeface="Arial" pitchFamily="34" charset="0"/>
                    <a:cs typeface="Arial" pitchFamily="34" charset="0"/>
                  </a:rPr>
                  <a:t>CoA</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8" name="Rectangle 387"/>
              <p:cNvSpPr/>
              <p:nvPr/>
            </p:nvSpPr>
            <p:spPr bwMode="auto">
              <a:xfrm>
                <a:off x="7701855" y="3593306"/>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Mobility</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9" name="Rectangle 388"/>
              <p:cNvSpPr/>
              <p:nvPr/>
            </p:nvSpPr>
            <p:spPr bwMode="auto">
              <a:xfrm>
                <a:off x="7701855" y="3831431"/>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Encapsulation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cxnSp>
            <p:nvCxnSpPr>
              <p:cNvPr id="390" name="Straight Arrow Connector 389"/>
              <p:cNvCxnSpPr>
                <a:stCxn id="376" idx="3"/>
                <a:endCxn id="383" idx="1"/>
              </p:cNvCxnSpPr>
              <p:nvPr/>
            </p:nvCxnSpPr>
            <p:spPr bwMode="auto">
              <a:xfrm>
                <a:off x="6868418" y="2491978"/>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1" name="Straight Arrow Connector 390"/>
              <p:cNvCxnSpPr>
                <a:stCxn id="377" idx="3"/>
                <a:endCxn id="384" idx="1"/>
              </p:cNvCxnSpPr>
              <p:nvPr/>
            </p:nvCxnSpPr>
            <p:spPr bwMode="auto">
              <a:xfrm>
                <a:off x="6868418" y="2730103"/>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2" name="Straight Arrow Connector 391"/>
              <p:cNvCxnSpPr>
                <a:stCxn id="378" idx="3"/>
                <a:endCxn id="385" idx="1"/>
              </p:cNvCxnSpPr>
              <p:nvPr/>
            </p:nvCxnSpPr>
            <p:spPr bwMode="auto">
              <a:xfrm>
                <a:off x="6868418" y="2968228"/>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3" name="Straight Arrow Connector 392"/>
              <p:cNvCxnSpPr>
                <a:stCxn id="379" idx="3"/>
                <a:endCxn id="386" idx="1"/>
              </p:cNvCxnSpPr>
              <p:nvPr/>
            </p:nvCxnSpPr>
            <p:spPr bwMode="auto">
              <a:xfrm>
                <a:off x="6868418" y="3206353"/>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4" name="Straight Arrow Connector 393"/>
              <p:cNvCxnSpPr>
                <a:stCxn id="380" idx="3"/>
                <a:endCxn id="387" idx="1"/>
              </p:cNvCxnSpPr>
              <p:nvPr/>
            </p:nvCxnSpPr>
            <p:spPr bwMode="auto">
              <a:xfrm>
                <a:off x="6868418" y="3444478"/>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5" name="Straight Arrow Connector 394"/>
              <p:cNvCxnSpPr>
                <a:stCxn id="381" idx="3"/>
                <a:endCxn id="388" idx="1"/>
              </p:cNvCxnSpPr>
              <p:nvPr/>
            </p:nvCxnSpPr>
            <p:spPr bwMode="auto">
              <a:xfrm>
                <a:off x="6868418" y="3682602"/>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6" name="Straight Arrow Connector 395"/>
              <p:cNvCxnSpPr>
                <a:stCxn id="382" idx="3"/>
                <a:endCxn id="389" idx="1"/>
              </p:cNvCxnSpPr>
              <p:nvPr/>
            </p:nvCxnSpPr>
            <p:spPr bwMode="auto">
              <a:xfrm>
                <a:off x="6868418" y="3920727"/>
                <a:ext cx="833437" cy="0"/>
              </a:xfrm>
              <a:prstGeom prst="straightConnector1">
                <a:avLst/>
              </a:prstGeom>
              <a:solidFill>
                <a:schemeClr val="accent1"/>
              </a:solidFill>
              <a:ln w="38100" cap="flat" cmpd="sng" algn="ctr">
                <a:solidFill>
                  <a:schemeClr val="tx1"/>
                </a:solidFill>
                <a:prstDash val="solid"/>
                <a:round/>
                <a:headEnd type="none" w="med" len="med"/>
                <a:tailEnd type="none" w="med" len="med"/>
              </a:ln>
              <a:effectLst/>
            </p:spPr>
          </p:cxnSp>
          <p:sp>
            <p:nvSpPr>
              <p:cNvPr id="397" name="TextBox 396"/>
              <p:cNvSpPr txBox="1"/>
              <p:nvPr/>
            </p:nvSpPr>
            <p:spPr>
              <a:xfrm>
                <a:off x="6890742" y="3719809"/>
                <a:ext cx="797013" cy="261610"/>
              </a:xfrm>
              <a:prstGeom prst="rect">
                <a:avLst/>
              </a:prstGeom>
              <a:noFill/>
            </p:spPr>
            <p:txBody>
              <a:bodyPr wrap="none" rtlCol="0">
                <a:spAutoFit/>
              </a:bodyPr>
              <a:lstStyle/>
              <a:p>
                <a:r>
                  <a:rPr lang="en-US" sz="1050" b="1" dirty="0" err="1" smtClean="0">
                    <a:latin typeface="Arial" pitchFamily="34" charset="0"/>
                    <a:cs typeface="Arial" pitchFamily="34" charset="0"/>
                  </a:rPr>
                  <a:t>DataPath</a:t>
                </a:r>
                <a:endParaRPr lang="en-US" sz="1050" b="1" dirty="0">
                  <a:latin typeface="Arial" pitchFamily="34" charset="0"/>
                  <a:cs typeface="Arial" pitchFamily="34" charset="0"/>
                </a:endParaRPr>
              </a:p>
            </p:txBody>
          </p:sp>
          <p:sp>
            <p:nvSpPr>
              <p:cNvPr id="398" name="Text Box 27"/>
              <p:cNvSpPr txBox="1">
                <a:spLocks noChangeArrowheads="1"/>
              </p:cNvSpPr>
              <p:nvPr/>
            </p:nvSpPr>
            <p:spPr bwMode="auto">
              <a:xfrm>
                <a:off x="6172200" y="2045494"/>
                <a:ext cx="811441" cy="307777"/>
              </a:xfrm>
              <a:prstGeom prst="rect">
                <a:avLst/>
              </a:prstGeom>
              <a:noFill/>
              <a:ln w="9525">
                <a:noFill/>
                <a:miter lim="800000"/>
                <a:headEnd/>
                <a:tailEnd/>
              </a:ln>
              <a:effectLst/>
            </p:spPr>
            <p:txBody>
              <a:bodyPr wrap="none">
                <a:spAutoFit/>
              </a:bodyPr>
              <a:lstStyle/>
              <a:p>
                <a:pPr eaLnBrk="0" hangingPunct="0">
                  <a:lnSpc>
                    <a:spcPct val="100000"/>
                  </a:lnSpc>
                  <a:spcBef>
                    <a:spcPct val="0"/>
                  </a:spcBef>
                  <a:buFontTx/>
                  <a:buNone/>
                </a:pPr>
                <a:r>
                  <a:rPr lang="en-US" sz="1400" b="1" dirty="0" smtClean="0">
                    <a:latin typeface="Arial" pitchFamily="34" charset="0"/>
                    <a:cs typeface="Arial" pitchFamily="34" charset="0"/>
                  </a:rPr>
                  <a:t>Access</a:t>
                </a:r>
                <a:endParaRPr lang="en-US" sz="1400" b="1" dirty="0">
                  <a:latin typeface="Arial" pitchFamily="34" charset="0"/>
                  <a:cs typeface="Arial" pitchFamily="34" charset="0"/>
                </a:endParaRPr>
              </a:p>
            </p:txBody>
          </p:sp>
          <p:sp>
            <p:nvSpPr>
              <p:cNvPr id="399" name="Text Box 27"/>
              <p:cNvSpPr txBox="1">
                <a:spLocks noChangeArrowheads="1"/>
              </p:cNvSpPr>
              <p:nvPr/>
            </p:nvSpPr>
            <p:spPr bwMode="auto">
              <a:xfrm>
                <a:off x="7642324" y="2045494"/>
                <a:ext cx="593432" cy="307777"/>
              </a:xfrm>
              <a:prstGeom prst="rect">
                <a:avLst/>
              </a:prstGeom>
              <a:noFill/>
              <a:ln w="9525">
                <a:noFill/>
                <a:miter lim="800000"/>
                <a:headEnd/>
                <a:tailEnd/>
              </a:ln>
              <a:effectLst/>
            </p:spPr>
            <p:txBody>
              <a:bodyPr wrap="none">
                <a:spAutoFit/>
              </a:bodyPr>
              <a:lstStyle/>
              <a:p>
                <a:pPr eaLnBrk="0" hangingPunct="0">
                  <a:lnSpc>
                    <a:spcPct val="100000"/>
                  </a:lnSpc>
                  <a:spcBef>
                    <a:spcPct val="0"/>
                  </a:spcBef>
                  <a:buFontTx/>
                  <a:buNone/>
                </a:pPr>
                <a:r>
                  <a:rPr lang="en-US" sz="1400" b="1" dirty="0" smtClean="0">
                    <a:latin typeface="Arial" pitchFamily="34" charset="0"/>
                    <a:cs typeface="Arial" pitchFamily="34" charset="0"/>
                  </a:rPr>
                  <a:t>Core</a:t>
                </a:r>
                <a:endParaRPr lang="en-US" sz="1400" b="1" dirty="0">
                  <a:latin typeface="Arial" pitchFamily="34" charset="0"/>
                  <a:cs typeface="Arial" pitchFamily="34" charset="0"/>
                </a:endParaRPr>
              </a:p>
            </p:txBody>
          </p:sp>
          <p:sp>
            <p:nvSpPr>
              <p:cNvPr id="400" name="Rectangle 399"/>
              <p:cNvSpPr/>
              <p:nvPr/>
            </p:nvSpPr>
            <p:spPr bwMode="auto">
              <a:xfrm>
                <a:off x="6927949" y="4069555"/>
                <a:ext cx="714375" cy="238125"/>
              </a:xfrm>
              <a:prstGeom prst="rect">
                <a:avLst/>
              </a:prstGeom>
              <a:solidFill>
                <a:schemeClr val="bg2"/>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Transport</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401" name="Donut 400"/>
              <p:cNvSpPr/>
              <p:nvPr/>
            </p:nvSpPr>
            <p:spPr bwMode="auto">
              <a:xfrm>
                <a:off x="5715000" y="1628775"/>
                <a:ext cx="3095624" cy="3095624"/>
              </a:xfrm>
              <a:prstGeom prst="donut">
                <a:avLst>
                  <a:gd name="adj" fmla="val 3120"/>
                </a:avLst>
              </a:prstGeom>
              <a:solidFill>
                <a:schemeClr val="tx1">
                  <a:lumMod val="65000"/>
                  <a:lumOff val="3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charset="0"/>
                </a:endParaRPr>
              </a:p>
            </p:txBody>
          </p:sp>
        </p:grpSp>
        <p:sp>
          <p:nvSpPr>
            <p:cNvPr id="578" name="TextBox 577"/>
            <p:cNvSpPr txBox="1"/>
            <p:nvPr/>
          </p:nvSpPr>
          <p:spPr>
            <a:xfrm>
              <a:off x="304800" y="5616714"/>
              <a:ext cx="7823295" cy="923330"/>
            </a:xfrm>
            <a:prstGeom prst="rect">
              <a:avLst/>
            </a:prstGeom>
            <a:noFill/>
          </p:spPr>
          <p:txBody>
            <a:bodyPr wrap="none" rtlCol="0">
              <a:spAutoFit/>
            </a:bodyPr>
            <a:lstStyle/>
            <a:p>
              <a:pPr marL="179388" indent="-179388">
                <a:buFont typeface="Arial" pitchFamily="34" charset="0"/>
                <a:buChar char="•"/>
              </a:pPr>
              <a:r>
                <a:rPr lang="en-US" sz="1800" dirty="0" smtClean="0">
                  <a:latin typeface="Arial" pitchFamily="34" charset="0"/>
                  <a:cs typeface="Arial" pitchFamily="34" charset="0"/>
                </a:rPr>
                <a:t>Reference Points represent a bundle of functions between peer entities</a:t>
              </a:r>
            </a:p>
            <a:p>
              <a:pPr marL="630238" lvl="1" indent="-173038">
                <a:buFontTx/>
                <a:buChar char="-"/>
              </a:pPr>
              <a:r>
                <a:rPr lang="en-US" sz="1800" dirty="0" smtClean="0">
                  <a:latin typeface="Arial" pitchFamily="34" charset="0"/>
                  <a:cs typeface="Arial" pitchFamily="34" charset="0"/>
                </a:rPr>
                <a:t>Similar to real network interfaces</a:t>
              </a:r>
            </a:p>
            <a:p>
              <a:pPr marL="173038" indent="-173038">
                <a:buFont typeface="Arial" pitchFamily="34" charset="0"/>
                <a:buChar char="•"/>
              </a:pPr>
              <a:r>
                <a:rPr lang="en-US" sz="1800" dirty="0" smtClean="0">
                  <a:latin typeface="Arial" pitchFamily="34" charset="0"/>
                  <a:cs typeface="Arial" pitchFamily="34" charset="0"/>
                </a:rPr>
                <a:t>Functions are extensible but based on IEEE 802 specific attributes</a:t>
              </a:r>
            </a:p>
          </p:txBody>
        </p:sp>
      </p:grpSp>
      <p:grpSp>
        <p:nvGrpSpPr>
          <p:cNvPr id="148" name="Group 4"/>
          <p:cNvGrpSpPr/>
          <p:nvPr/>
        </p:nvGrpSpPr>
        <p:grpSpPr>
          <a:xfrm>
            <a:off x="1371600" y="1676400"/>
            <a:ext cx="2514600" cy="457200"/>
            <a:chOff x="1371600" y="1676400"/>
            <a:chExt cx="2514600" cy="457200"/>
          </a:xfrm>
        </p:grpSpPr>
        <p:sp>
          <p:nvSpPr>
            <p:cNvPr id="143" name="Oval 142"/>
            <p:cNvSpPr/>
            <p:nvPr/>
          </p:nvSpPr>
          <p:spPr bwMode="auto">
            <a:xfrm>
              <a:off x="1666875" y="19812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44" name="TextBox 143"/>
            <p:cNvSpPr txBox="1"/>
            <p:nvPr/>
          </p:nvSpPr>
          <p:spPr>
            <a:xfrm>
              <a:off x="1514475" y="1676400"/>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R2</a:t>
              </a:r>
              <a:endParaRPr lang="en-US" sz="1800" b="1" dirty="0">
                <a:latin typeface="Arial" pitchFamily="34" charset="0"/>
                <a:cs typeface="Arial" pitchFamily="34" charset="0"/>
              </a:endParaRPr>
            </a:p>
          </p:txBody>
        </p:sp>
        <p:cxnSp>
          <p:nvCxnSpPr>
            <p:cNvPr id="4" name="Straight Connector 3"/>
            <p:cNvCxnSpPr/>
            <p:nvPr/>
          </p:nvCxnSpPr>
          <p:spPr bwMode="auto">
            <a:xfrm>
              <a:off x="1371600" y="2043694"/>
              <a:ext cx="2514600" cy="0"/>
            </a:xfrm>
            <a:prstGeom prst="line">
              <a:avLst/>
            </a:prstGeom>
            <a:solidFill>
              <a:schemeClr val="accent1"/>
            </a:solidFill>
            <a:ln w="12700" cap="flat" cmpd="sng" algn="ctr">
              <a:solidFill>
                <a:schemeClr val="tx1"/>
              </a:solidFill>
              <a:prstDash val="sysDash"/>
              <a:round/>
              <a:headEnd type="none" w="sm" len="sm"/>
              <a:tailEnd type="none" w="sm" len="sm"/>
            </a:ln>
            <a:effectLst/>
          </p:spPr>
        </p:cxnSp>
      </p:grpSp>
      <p:grpSp>
        <p:nvGrpSpPr>
          <p:cNvPr id="152" name="Group 99"/>
          <p:cNvGrpSpPr/>
          <p:nvPr/>
        </p:nvGrpSpPr>
        <p:grpSpPr>
          <a:xfrm>
            <a:off x="2133600" y="2394944"/>
            <a:ext cx="1762125" cy="1719856"/>
            <a:chOff x="2133600" y="2394944"/>
            <a:chExt cx="1762125" cy="1719856"/>
          </a:xfrm>
        </p:grpSpPr>
        <p:sp>
          <p:nvSpPr>
            <p:cNvPr id="309" name="Oval 308"/>
            <p:cNvSpPr/>
            <p:nvPr/>
          </p:nvSpPr>
          <p:spPr bwMode="auto">
            <a:xfrm>
              <a:off x="3479993" y="2846696"/>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grpSp>
          <p:nvGrpSpPr>
            <p:cNvPr id="153" name="Group 174"/>
            <p:cNvGrpSpPr/>
            <p:nvPr/>
          </p:nvGrpSpPr>
          <p:grpSpPr>
            <a:xfrm>
              <a:off x="2133600" y="3124200"/>
              <a:ext cx="1000125" cy="990600"/>
              <a:chOff x="2286000" y="3352800"/>
              <a:chExt cx="1000125" cy="990600"/>
            </a:xfrm>
          </p:grpSpPr>
          <p:sp>
            <p:nvSpPr>
              <p:cNvPr id="145" name="AutoShape 154"/>
              <p:cNvSpPr>
                <a:spLocks noChangeArrowheads="1"/>
              </p:cNvSpPr>
              <p:nvPr/>
            </p:nvSpPr>
            <p:spPr bwMode="auto">
              <a:xfrm>
                <a:off x="2286000" y="3352800"/>
                <a:ext cx="1000125" cy="990600"/>
              </a:xfrm>
              <a:prstGeom prst="flowChartAlternateProces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160" name="Group 158"/>
              <p:cNvGrpSpPr>
                <a:grpSpLocks noChangeAspect="1"/>
              </p:cNvGrpSpPr>
              <p:nvPr/>
            </p:nvGrpSpPr>
            <p:grpSpPr bwMode="auto">
              <a:xfrm flipH="1">
                <a:off x="2666999" y="3726073"/>
                <a:ext cx="411161" cy="494972"/>
                <a:chOff x="5" y="2480"/>
                <a:chExt cx="237" cy="430"/>
              </a:xfrm>
            </p:grpSpPr>
            <p:grpSp>
              <p:nvGrpSpPr>
                <p:cNvPr id="175" name="Group 159"/>
                <p:cNvGrpSpPr>
                  <a:grpSpLocks noChangeAspect="1"/>
                </p:cNvGrpSpPr>
                <p:nvPr/>
              </p:nvGrpSpPr>
              <p:grpSpPr bwMode="auto">
                <a:xfrm>
                  <a:off x="5" y="2521"/>
                  <a:ext cx="145" cy="389"/>
                  <a:chOff x="5" y="2521"/>
                  <a:chExt cx="145" cy="389"/>
                </a:xfrm>
              </p:grpSpPr>
              <p:grpSp>
                <p:nvGrpSpPr>
                  <p:cNvPr id="176" name="Group 160"/>
                  <p:cNvGrpSpPr>
                    <a:grpSpLocks noChangeAspect="1"/>
                  </p:cNvGrpSpPr>
                  <p:nvPr/>
                </p:nvGrpSpPr>
                <p:grpSpPr bwMode="auto">
                  <a:xfrm>
                    <a:off x="7" y="2654"/>
                    <a:ext cx="143" cy="256"/>
                    <a:chOff x="7" y="2654"/>
                    <a:chExt cx="143" cy="256"/>
                  </a:xfrm>
                </p:grpSpPr>
                <p:grpSp>
                  <p:nvGrpSpPr>
                    <p:cNvPr id="177" name="Group 161"/>
                    <p:cNvGrpSpPr>
                      <a:grpSpLocks noChangeAspect="1"/>
                    </p:cNvGrpSpPr>
                    <p:nvPr/>
                  </p:nvGrpSpPr>
                  <p:grpSpPr bwMode="auto">
                    <a:xfrm>
                      <a:off x="7" y="2661"/>
                      <a:ext cx="93" cy="247"/>
                      <a:chOff x="7" y="2661"/>
                      <a:chExt cx="93" cy="247"/>
                    </a:xfrm>
                  </p:grpSpPr>
                  <p:sp>
                    <p:nvSpPr>
                      <p:cNvPr id="168"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9"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0"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1"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2"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3"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4"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61"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2"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3"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4"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5"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6"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7"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179" name="Group 176"/>
                  <p:cNvGrpSpPr>
                    <a:grpSpLocks noChangeAspect="1"/>
                  </p:cNvGrpSpPr>
                  <p:nvPr/>
                </p:nvGrpSpPr>
                <p:grpSpPr bwMode="auto">
                  <a:xfrm>
                    <a:off x="5" y="2533"/>
                    <a:ext cx="141" cy="374"/>
                    <a:chOff x="5" y="2533"/>
                    <a:chExt cx="141" cy="374"/>
                  </a:xfrm>
                </p:grpSpPr>
                <p:sp>
                  <p:nvSpPr>
                    <p:cNvPr id="155"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56"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57"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58"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59"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54"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149"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50"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51"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47" name="Rectangle 187"/>
              <p:cNvSpPr>
                <a:spLocks noChangeArrowheads="1"/>
              </p:cNvSpPr>
              <p:nvPr/>
            </p:nvSpPr>
            <p:spPr bwMode="auto">
              <a:xfrm>
                <a:off x="2344737" y="34290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grpSp>
        <p:cxnSp>
          <p:nvCxnSpPr>
            <p:cNvPr id="306" name="Straight Connector 305"/>
            <p:cNvCxnSpPr>
              <a:stCxn id="145" idx="3"/>
            </p:cNvCxnSpPr>
            <p:nvPr/>
          </p:nvCxnSpPr>
          <p:spPr bwMode="auto">
            <a:xfrm flipV="1">
              <a:off x="3133725" y="2394944"/>
              <a:ext cx="762000" cy="122455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310" name="TextBox 309"/>
            <p:cNvSpPr txBox="1"/>
            <p:nvPr/>
          </p:nvSpPr>
          <p:spPr>
            <a:xfrm>
              <a:off x="3078033" y="274599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gr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97000" y="274638"/>
            <a:ext cx="8550000" cy="1143000"/>
          </a:xfrm>
        </p:spPr>
        <p:txBody>
          <a:bodyPr/>
          <a:lstStyle/>
          <a:p>
            <a:r>
              <a:rPr lang="en-US" dirty="0"/>
              <a:t>IEEE 802 Access Network Functions </a:t>
            </a:r>
          </a:p>
        </p:txBody>
      </p:sp>
      <p:pic>
        <p:nvPicPr>
          <p:cNvPr id="28" name="Picture 23" descr="x_big_image2"/>
          <p:cNvPicPr>
            <a:picLocks noChangeAspect="1" noChangeArrowheads="1"/>
          </p:cNvPicPr>
          <p:nvPr/>
        </p:nvPicPr>
        <p:blipFill>
          <a:blip r:embed="rId2">
            <a:lum bright="10000" contrast="40000"/>
          </a:blip>
          <a:srcRect/>
          <a:stretch>
            <a:fillRect/>
          </a:stretch>
        </p:blipFill>
        <p:spPr bwMode="auto">
          <a:xfrm>
            <a:off x="1968928" y="974150"/>
            <a:ext cx="548641" cy="584366"/>
          </a:xfrm>
          <a:prstGeom prst="rect">
            <a:avLst/>
          </a:prstGeom>
          <a:noFill/>
          <a:ln w="9525">
            <a:noFill/>
            <a:miter lim="800000"/>
            <a:headEnd/>
            <a:tailEnd/>
          </a:ln>
        </p:spPr>
      </p:pic>
      <p:grpSp>
        <p:nvGrpSpPr>
          <p:cNvPr id="29" name="Group 25"/>
          <p:cNvGrpSpPr>
            <a:grpSpLocks noChangeAspect="1"/>
          </p:cNvGrpSpPr>
          <p:nvPr/>
        </p:nvGrpSpPr>
        <p:grpSpPr bwMode="auto">
          <a:xfrm flipH="1">
            <a:off x="3606271" y="909000"/>
            <a:ext cx="498811" cy="600487"/>
            <a:chOff x="5" y="2480"/>
            <a:chExt cx="237" cy="430"/>
          </a:xfrm>
        </p:grpSpPr>
        <p:grpSp>
          <p:nvGrpSpPr>
            <p:cNvPr id="30" name="Group 26"/>
            <p:cNvGrpSpPr>
              <a:grpSpLocks noChangeAspect="1"/>
            </p:cNvGrpSpPr>
            <p:nvPr/>
          </p:nvGrpSpPr>
          <p:grpSpPr bwMode="auto">
            <a:xfrm>
              <a:off x="5" y="2521"/>
              <a:ext cx="145" cy="389"/>
              <a:chOff x="5" y="2521"/>
              <a:chExt cx="145" cy="389"/>
            </a:xfrm>
          </p:grpSpPr>
          <p:grpSp>
            <p:nvGrpSpPr>
              <p:cNvPr id="34" name="Group 27"/>
              <p:cNvGrpSpPr>
                <a:grpSpLocks noChangeAspect="1"/>
              </p:cNvGrpSpPr>
              <p:nvPr/>
            </p:nvGrpSpPr>
            <p:grpSpPr bwMode="auto">
              <a:xfrm>
                <a:off x="7" y="2654"/>
                <a:ext cx="143" cy="256"/>
                <a:chOff x="7" y="2654"/>
                <a:chExt cx="143" cy="256"/>
              </a:xfrm>
            </p:grpSpPr>
            <p:grpSp>
              <p:nvGrpSpPr>
                <p:cNvPr id="42" name="Group 28"/>
                <p:cNvGrpSpPr>
                  <a:grpSpLocks noChangeAspect="1"/>
                </p:cNvGrpSpPr>
                <p:nvPr/>
              </p:nvGrpSpPr>
              <p:grpSpPr bwMode="auto">
                <a:xfrm>
                  <a:off x="7" y="2661"/>
                  <a:ext cx="93" cy="247"/>
                  <a:chOff x="7" y="2661"/>
                  <a:chExt cx="93" cy="247"/>
                </a:xfrm>
              </p:grpSpPr>
              <p:sp>
                <p:nvSpPr>
                  <p:cNvPr id="50" name="Line 29"/>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dirty="0"/>
                  </a:p>
                </p:txBody>
              </p:sp>
              <p:sp>
                <p:nvSpPr>
                  <p:cNvPr id="51" name="Line 30"/>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dirty="0"/>
                  </a:p>
                </p:txBody>
              </p:sp>
              <p:sp>
                <p:nvSpPr>
                  <p:cNvPr id="52" name="Line 31"/>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dirty="0"/>
                  </a:p>
                </p:txBody>
              </p:sp>
              <p:sp>
                <p:nvSpPr>
                  <p:cNvPr id="53" name="Line 32"/>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dirty="0"/>
                  </a:p>
                </p:txBody>
              </p:sp>
              <p:sp>
                <p:nvSpPr>
                  <p:cNvPr id="54" name="Line 33"/>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dirty="0"/>
                  </a:p>
                </p:txBody>
              </p:sp>
              <p:sp>
                <p:nvSpPr>
                  <p:cNvPr id="55" name="Line 34"/>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dirty="0"/>
                  </a:p>
                </p:txBody>
              </p:sp>
              <p:sp>
                <p:nvSpPr>
                  <p:cNvPr id="56" name="Line 35"/>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dirty="0"/>
                  </a:p>
                </p:txBody>
              </p:sp>
            </p:grpSp>
            <p:sp>
              <p:nvSpPr>
                <p:cNvPr id="43" name="Line 36"/>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dirty="0"/>
                </a:p>
              </p:txBody>
            </p:sp>
            <p:sp>
              <p:nvSpPr>
                <p:cNvPr id="44" name="Line 37"/>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dirty="0"/>
                </a:p>
              </p:txBody>
            </p:sp>
            <p:sp>
              <p:nvSpPr>
                <p:cNvPr id="45" name="Line 38"/>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dirty="0"/>
                </a:p>
              </p:txBody>
            </p:sp>
            <p:sp>
              <p:nvSpPr>
                <p:cNvPr id="46" name="Line 39"/>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dirty="0"/>
                </a:p>
              </p:txBody>
            </p:sp>
            <p:sp>
              <p:nvSpPr>
                <p:cNvPr id="47" name="Line 40"/>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dirty="0"/>
                </a:p>
              </p:txBody>
            </p:sp>
            <p:sp>
              <p:nvSpPr>
                <p:cNvPr id="48" name="Line 41"/>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dirty="0"/>
                </a:p>
              </p:txBody>
            </p:sp>
            <p:sp>
              <p:nvSpPr>
                <p:cNvPr id="49" name="Line 42"/>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dirty="0"/>
                </a:p>
              </p:txBody>
            </p:sp>
          </p:grpSp>
          <p:grpSp>
            <p:nvGrpSpPr>
              <p:cNvPr id="35" name="Group 43"/>
              <p:cNvGrpSpPr>
                <a:grpSpLocks noChangeAspect="1"/>
              </p:cNvGrpSpPr>
              <p:nvPr/>
            </p:nvGrpSpPr>
            <p:grpSpPr bwMode="auto">
              <a:xfrm>
                <a:off x="5" y="2533"/>
                <a:ext cx="141" cy="374"/>
                <a:chOff x="5" y="2533"/>
                <a:chExt cx="141" cy="374"/>
              </a:xfrm>
            </p:grpSpPr>
            <p:sp>
              <p:nvSpPr>
                <p:cNvPr id="37" name="Line 44"/>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dirty="0"/>
                </a:p>
              </p:txBody>
            </p:sp>
            <p:sp>
              <p:nvSpPr>
                <p:cNvPr id="38" name="Line 45"/>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dirty="0"/>
                </a:p>
              </p:txBody>
            </p:sp>
            <p:sp>
              <p:nvSpPr>
                <p:cNvPr id="39" name="Line 46"/>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dirty="0"/>
                </a:p>
              </p:txBody>
            </p:sp>
            <p:sp>
              <p:nvSpPr>
                <p:cNvPr id="40" name="Line 47"/>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dirty="0"/>
                </a:p>
              </p:txBody>
            </p:sp>
            <p:sp>
              <p:nvSpPr>
                <p:cNvPr id="41" name="Line 48"/>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dirty="0"/>
                </a:p>
              </p:txBody>
            </p:sp>
          </p:grpSp>
          <p:sp>
            <p:nvSpPr>
              <p:cNvPr id="36" name="Oval 49"/>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dirty="0"/>
              </a:p>
            </p:txBody>
          </p:sp>
        </p:grpSp>
        <p:sp>
          <p:nvSpPr>
            <p:cNvPr id="31" name="Arc 50"/>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dirty="0"/>
            </a:p>
          </p:txBody>
        </p:sp>
        <p:sp>
          <p:nvSpPr>
            <p:cNvPr id="32" name="Arc 51"/>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dirty="0"/>
            </a:p>
          </p:txBody>
        </p:sp>
        <p:sp>
          <p:nvSpPr>
            <p:cNvPr id="33" name="Arc 52"/>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dirty="0"/>
            </a:p>
          </p:txBody>
        </p:sp>
      </p:grpSp>
      <p:grpSp>
        <p:nvGrpSpPr>
          <p:cNvPr id="57" name="Group 85"/>
          <p:cNvGrpSpPr>
            <a:grpSpLocks/>
          </p:cNvGrpSpPr>
          <p:nvPr/>
        </p:nvGrpSpPr>
        <p:grpSpPr bwMode="auto">
          <a:xfrm>
            <a:off x="8077325" y="928446"/>
            <a:ext cx="269875" cy="460375"/>
            <a:chOff x="4120" y="2308"/>
            <a:chExt cx="305" cy="415"/>
          </a:xfrm>
        </p:grpSpPr>
        <p:sp>
          <p:nvSpPr>
            <p:cNvPr id="58" name="Freeform 86"/>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59" name="Rectangle 87"/>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60" name="Oval 88"/>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61" name="Group 89"/>
            <p:cNvGrpSpPr>
              <a:grpSpLocks/>
            </p:cNvGrpSpPr>
            <p:nvPr/>
          </p:nvGrpSpPr>
          <p:grpSpPr bwMode="auto">
            <a:xfrm flipH="1">
              <a:off x="4164" y="2500"/>
              <a:ext cx="152" cy="109"/>
              <a:chOff x="3216" y="2784"/>
              <a:chExt cx="192" cy="144"/>
            </a:xfrm>
          </p:grpSpPr>
          <p:sp>
            <p:nvSpPr>
              <p:cNvPr id="65" name="Line 90"/>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66" name="Line 91"/>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67" name="Line 92"/>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68" name="Line 93"/>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62" name="Freeform 94"/>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63" name="Oval 95"/>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64" name="Oval 96"/>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grpSp>
        <p:nvGrpSpPr>
          <p:cNvPr id="69" name="Group 122"/>
          <p:cNvGrpSpPr>
            <a:grpSpLocks/>
          </p:cNvGrpSpPr>
          <p:nvPr/>
        </p:nvGrpSpPr>
        <p:grpSpPr bwMode="auto">
          <a:xfrm>
            <a:off x="6001743" y="928446"/>
            <a:ext cx="269875" cy="390062"/>
            <a:chOff x="4120" y="2308"/>
            <a:chExt cx="305" cy="415"/>
          </a:xfrm>
        </p:grpSpPr>
        <p:sp>
          <p:nvSpPr>
            <p:cNvPr id="70"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71"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72"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73" name="Group 126"/>
            <p:cNvGrpSpPr>
              <a:grpSpLocks/>
            </p:cNvGrpSpPr>
            <p:nvPr/>
          </p:nvGrpSpPr>
          <p:grpSpPr bwMode="auto">
            <a:xfrm flipH="1">
              <a:off x="4164" y="2500"/>
              <a:ext cx="152" cy="109"/>
              <a:chOff x="3216" y="2784"/>
              <a:chExt cx="192" cy="144"/>
            </a:xfrm>
          </p:grpSpPr>
          <p:sp>
            <p:nvSpPr>
              <p:cNvPr id="77"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78"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79"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80"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74"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75"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76"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sp>
        <p:nvSpPr>
          <p:cNvPr id="27" name="AutoShape 22"/>
          <p:cNvSpPr>
            <a:spLocks noChangeArrowheads="1"/>
          </p:cNvSpPr>
          <p:nvPr/>
        </p:nvSpPr>
        <p:spPr bwMode="auto">
          <a:xfrm>
            <a:off x="6181764" y="1146913"/>
            <a:ext cx="180020" cy="186578"/>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grpSp>
        <p:nvGrpSpPr>
          <p:cNvPr id="92" name="Group 122"/>
          <p:cNvGrpSpPr>
            <a:grpSpLocks/>
          </p:cNvGrpSpPr>
          <p:nvPr/>
        </p:nvGrpSpPr>
        <p:grpSpPr bwMode="auto">
          <a:xfrm>
            <a:off x="6682014" y="928446"/>
            <a:ext cx="269875" cy="390062"/>
            <a:chOff x="4120" y="2308"/>
            <a:chExt cx="305" cy="415"/>
          </a:xfrm>
        </p:grpSpPr>
        <p:sp>
          <p:nvSpPr>
            <p:cNvPr id="93"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94"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95"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96" name="Group 126"/>
            <p:cNvGrpSpPr>
              <a:grpSpLocks/>
            </p:cNvGrpSpPr>
            <p:nvPr/>
          </p:nvGrpSpPr>
          <p:grpSpPr bwMode="auto">
            <a:xfrm flipH="1">
              <a:off x="4164" y="2500"/>
              <a:ext cx="152" cy="109"/>
              <a:chOff x="3216" y="2784"/>
              <a:chExt cx="192" cy="144"/>
            </a:xfrm>
          </p:grpSpPr>
          <p:sp>
            <p:nvSpPr>
              <p:cNvPr id="100"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101"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102"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103"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97"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98"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99"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sp>
        <p:nvSpPr>
          <p:cNvPr id="104" name="AutoShape 22"/>
          <p:cNvSpPr>
            <a:spLocks noChangeArrowheads="1"/>
          </p:cNvSpPr>
          <p:nvPr/>
        </p:nvSpPr>
        <p:spPr bwMode="auto">
          <a:xfrm>
            <a:off x="6862035" y="1146913"/>
            <a:ext cx="180020" cy="186578"/>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sp>
        <p:nvSpPr>
          <p:cNvPr id="105" name="TextBox 104"/>
          <p:cNvSpPr txBox="1"/>
          <p:nvPr/>
        </p:nvSpPr>
        <p:spPr>
          <a:xfrm>
            <a:off x="5665712" y="1333491"/>
            <a:ext cx="1100031" cy="646331"/>
          </a:xfrm>
          <a:prstGeom prst="rect">
            <a:avLst/>
          </a:prstGeom>
          <a:solidFill>
            <a:schemeClr val="bg1"/>
          </a:solidFill>
        </p:spPr>
        <p:txBody>
          <a:bodyPr wrap="none" rtlCol="0">
            <a:spAutoFit/>
          </a:bodyPr>
          <a:lstStyle/>
          <a:p>
            <a:pPr algn="ctr"/>
            <a:r>
              <a:rPr lang="en-US">
                <a:latin typeface="+mn-lt"/>
              </a:rPr>
              <a:t>AAA</a:t>
            </a:r>
            <a:br>
              <a:rPr lang="en-US">
                <a:latin typeface="+mn-lt"/>
              </a:rPr>
            </a:br>
            <a:r>
              <a:rPr lang="en-US">
                <a:latin typeface="+mn-lt"/>
              </a:rPr>
              <a:t>Policy</a:t>
            </a:r>
          </a:p>
          <a:p>
            <a:pPr algn="ctr"/>
            <a:r>
              <a:rPr lang="en-US">
                <a:latin typeface="+mn-lt"/>
              </a:rPr>
              <a:t>Configuration</a:t>
            </a:r>
          </a:p>
        </p:txBody>
      </p:sp>
      <p:sp>
        <p:nvSpPr>
          <p:cNvPr id="106" name="TextBox 105"/>
          <p:cNvSpPr txBox="1"/>
          <p:nvPr/>
        </p:nvSpPr>
        <p:spPr>
          <a:xfrm>
            <a:off x="6547000" y="1333491"/>
            <a:ext cx="617928" cy="276999"/>
          </a:xfrm>
          <a:prstGeom prst="rect">
            <a:avLst/>
          </a:prstGeom>
          <a:noFill/>
        </p:spPr>
        <p:txBody>
          <a:bodyPr wrap="none" rtlCol="0">
            <a:spAutoFit/>
          </a:bodyPr>
          <a:lstStyle/>
          <a:p>
            <a:r>
              <a:rPr lang="en-US" dirty="0">
                <a:latin typeface="+mn-lt"/>
              </a:rPr>
              <a:t>DHCP</a:t>
            </a:r>
          </a:p>
        </p:txBody>
      </p:sp>
      <p:sp>
        <p:nvSpPr>
          <p:cNvPr id="107" name="TextBox 106"/>
          <p:cNvSpPr txBox="1"/>
          <p:nvPr/>
        </p:nvSpPr>
        <p:spPr>
          <a:xfrm>
            <a:off x="7717130" y="1333491"/>
            <a:ext cx="950325" cy="276999"/>
          </a:xfrm>
          <a:prstGeom prst="rect">
            <a:avLst/>
          </a:prstGeom>
          <a:noFill/>
        </p:spPr>
        <p:txBody>
          <a:bodyPr wrap="none" rtlCol="0">
            <a:spAutoFit/>
          </a:bodyPr>
          <a:lstStyle/>
          <a:p>
            <a:r>
              <a:rPr lang="en-US">
                <a:latin typeface="+mn-lt"/>
              </a:rPr>
              <a:t>Application</a:t>
            </a:r>
          </a:p>
        </p:txBody>
      </p:sp>
      <p:grpSp>
        <p:nvGrpSpPr>
          <p:cNvPr id="205" name="Group 122"/>
          <p:cNvGrpSpPr>
            <a:grpSpLocks/>
          </p:cNvGrpSpPr>
          <p:nvPr/>
        </p:nvGrpSpPr>
        <p:grpSpPr bwMode="auto">
          <a:xfrm>
            <a:off x="5256327" y="938011"/>
            <a:ext cx="269875" cy="390062"/>
            <a:chOff x="4120" y="2308"/>
            <a:chExt cx="305" cy="415"/>
          </a:xfrm>
        </p:grpSpPr>
        <p:sp>
          <p:nvSpPr>
            <p:cNvPr id="206"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207"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208"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209" name="Group 126"/>
            <p:cNvGrpSpPr>
              <a:grpSpLocks/>
            </p:cNvGrpSpPr>
            <p:nvPr/>
          </p:nvGrpSpPr>
          <p:grpSpPr bwMode="auto">
            <a:xfrm flipH="1">
              <a:off x="4164" y="2500"/>
              <a:ext cx="152" cy="109"/>
              <a:chOff x="3216" y="2784"/>
              <a:chExt cx="192" cy="144"/>
            </a:xfrm>
          </p:grpSpPr>
          <p:sp>
            <p:nvSpPr>
              <p:cNvPr id="213"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214"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215"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216"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210"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211"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212"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sp>
        <p:nvSpPr>
          <p:cNvPr id="217" name="AutoShape 22"/>
          <p:cNvSpPr>
            <a:spLocks noChangeArrowheads="1"/>
          </p:cNvSpPr>
          <p:nvPr/>
        </p:nvSpPr>
        <p:spPr bwMode="auto">
          <a:xfrm>
            <a:off x="5436348" y="1156478"/>
            <a:ext cx="180020" cy="186578"/>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sp>
        <p:nvSpPr>
          <p:cNvPr id="218" name="TextBox 217"/>
          <p:cNvSpPr txBox="1"/>
          <p:nvPr/>
        </p:nvSpPr>
        <p:spPr>
          <a:xfrm>
            <a:off x="5166317" y="1343056"/>
            <a:ext cx="620683" cy="276999"/>
          </a:xfrm>
          <a:prstGeom prst="rect">
            <a:avLst/>
          </a:prstGeom>
          <a:noFill/>
        </p:spPr>
        <p:txBody>
          <a:bodyPr wrap="none" rtlCol="0">
            <a:spAutoFit/>
          </a:bodyPr>
          <a:lstStyle/>
          <a:p>
            <a:r>
              <a:rPr lang="en-US" dirty="0" smtClean="0">
                <a:latin typeface="+mn-lt"/>
              </a:rPr>
              <a:t>ANQP</a:t>
            </a:r>
            <a:endParaRPr lang="en-US" dirty="0">
              <a:latin typeface="+mn-lt"/>
            </a:endParaRPr>
          </a:p>
        </p:txBody>
      </p:sp>
      <p:sp>
        <p:nvSpPr>
          <p:cNvPr id="243" name="TextBox 242"/>
          <p:cNvSpPr txBox="1"/>
          <p:nvPr/>
        </p:nvSpPr>
        <p:spPr>
          <a:xfrm>
            <a:off x="2322000" y="6174000"/>
            <a:ext cx="1575000" cy="338987"/>
          </a:xfrm>
          <a:prstGeom prst="rect">
            <a:avLst/>
          </a:prstGeom>
          <a:solidFill>
            <a:schemeClr val="accent1">
              <a:lumMod val="60000"/>
              <a:lumOff val="40000"/>
            </a:schemeClr>
          </a:solidFill>
        </p:spPr>
        <p:txBody>
          <a:bodyPr wrap="square" lIns="72000" tIns="0" rIns="0" bIns="0" rtlCol="0" anchor="ctr" anchorCtr="0">
            <a:noAutofit/>
          </a:bodyPr>
          <a:lstStyle/>
          <a:p>
            <a:pPr algn="ctr"/>
            <a:r>
              <a:rPr lang="en-US" b="1" dirty="0">
                <a:latin typeface="+mn-lt"/>
              </a:rPr>
              <a:t>Access Technology</a:t>
            </a:r>
          </a:p>
        </p:txBody>
      </p:sp>
      <p:sp>
        <p:nvSpPr>
          <p:cNvPr id="244" name="TextBox 243"/>
          <p:cNvSpPr txBox="1"/>
          <p:nvPr/>
        </p:nvSpPr>
        <p:spPr>
          <a:xfrm>
            <a:off x="4077000" y="6174000"/>
            <a:ext cx="2069999" cy="360000"/>
          </a:xfrm>
          <a:prstGeom prst="rect">
            <a:avLst/>
          </a:prstGeom>
          <a:solidFill>
            <a:schemeClr val="accent4">
              <a:lumMod val="60000"/>
              <a:lumOff val="40000"/>
            </a:schemeClr>
          </a:solidFill>
        </p:spPr>
        <p:txBody>
          <a:bodyPr wrap="square" lIns="72000" tIns="0" rIns="0" bIns="0" rtlCol="0" anchor="ctr" anchorCtr="0">
            <a:noAutofit/>
          </a:bodyPr>
          <a:lstStyle/>
          <a:p>
            <a:pPr algn="ctr"/>
            <a:r>
              <a:rPr lang="en-US" sz="1600" b="1" i="1" dirty="0">
                <a:latin typeface="+mn-lt"/>
              </a:rPr>
              <a:t>Control I/f</a:t>
            </a:r>
          </a:p>
        </p:txBody>
      </p:sp>
      <p:pic>
        <p:nvPicPr>
          <p:cNvPr id="153" name="Picture 372" descr="switch"/>
          <p:cNvPicPr>
            <a:picLocks noChangeAspect="1" noChangeArrowheads="1"/>
          </p:cNvPicPr>
          <p:nvPr/>
        </p:nvPicPr>
        <p:blipFill>
          <a:blip r:embed="rId3"/>
          <a:srcRect/>
          <a:stretch>
            <a:fillRect/>
          </a:stretch>
        </p:blipFill>
        <p:spPr bwMode="auto">
          <a:xfrm>
            <a:off x="4122000" y="1404000"/>
            <a:ext cx="292468" cy="146695"/>
          </a:xfrm>
          <a:prstGeom prst="rect">
            <a:avLst/>
          </a:prstGeom>
          <a:noFill/>
        </p:spPr>
      </p:pic>
      <p:sp>
        <p:nvSpPr>
          <p:cNvPr id="156" name="TextBox 155"/>
          <p:cNvSpPr txBox="1"/>
          <p:nvPr/>
        </p:nvSpPr>
        <p:spPr>
          <a:xfrm>
            <a:off x="3357000" y="1449000"/>
            <a:ext cx="1300632" cy="276999"/>
          </a:xfrm>
          <a:prstGeom prst="rect">
            <a:avLst/>
          </a:prstGeom>
          <a:noFill/>
        </p:spPr>
        <p:txBody>
          <a:bodyPr wrap="none" rtlCol="0">
            <a:spAutoFit/>
          </a:bodyPr>
          <a:lstStyle/>
          <a:p>
            <a:r>
              <a:rPr lang="en-US" dirty="0" smtClean="0">
                <a:latin typeface="+mn-lt"/>
              </a:rPr>
              <a:t>Access Network</a:t>
            </a:r>
            <a:endParaRPr lang="en-US" dirty="0">
              <a:latin typeface="+mn-lt"/>
            </a:endParaRPr>
          </a:p>
        </p:txBody>
      </p:sp>
      <p:sp>
        <p:nvSpPr>
          <p:cNvPr id="158" name="Rectangle 157"/>
          <p:cNvSpPr/>
          <p:nvPr/>
        </p:nvSpPr>
        <p:spPr bwMode="auto">
          <a:xfrm>
            <a:off x="3987001" y="2041625"/>
            <a:ext cx="1485099" cy="264317"/>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03" name="TextBox 202"/>
          <p:cNvSpPr txBox="1"/>
          <p:nvPr/>
        </p:nvSpPr>
        <p:spPr>
          <a:xfrm>
            <a:off x="259609" y="2041747"/>
            <a:ext cx="3727391" cy="239302"/>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Network Selection</a:t>
            </a:r>
            <a:endParaRPr lang="en-US" dirty="0">
              <a:latin typeface="+mn-lt"/>
            </a:endParaRPr>
          </a:p>
        </p:txBody>
      </p:sp>
      <p:sp>
        <p:nvSpPr>
          <p:cNvPr id="238" name="TextBox 237"/>
          <p:cNvSpPr txBox="1"/>
          <p:nvPr/>
        </p:nvSpPr>
        <p:spPr>
          <a:xfrm>
            <a:off x="256170" y="5850514"/>
            <a:ext cx="5630655" cy="181436"/>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Accounting</a:t>
            </a:r>
            <a:endParaRPr lang="en-US" dirty="0">
              <a:latin typeface="+mn-lt"/>
            </a:endParaRPr>
          </a:p>
        </p:txBody>
      </p:sp>
      <p:sp>
        <p:nvSpPr>
          <p:cNvPr id="241" name="TextBox 240"/>
          <p:cNvSpPr txBox="1"/>
          <p:nvPr/>
        </p:nvSpPr>
        <p:spPr>
          <a:xfrm>
            <a:off x="258423" y="5377185"/>
            <a:ext cx="3727391" cy="221063"/>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Disassociation</a:t>
            </a:r>
            <a:endParaRPr lang="en-US" dirty="0">
              <a:latin typeface="+mn-lt"/>
            </a:endParaRPr>
          </a:p>
        </p:txBody>
      </p:sp>
      <p:sp>
        <p:nvSpPr>
          <p:cNvPr id="242" name="TextBox 241"/>
          <p:cNvSpPr txBox="1"/>
          <p:nvPr/>
        </p:nvSpPr>
        <p:spPr>
          <a:xfrm>
            <a:off x="250679" y="3764243"/>
            <a:ext cx="6564503" cy="314193"/>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Host Configuration</a:t>
            </a:r>
            <a:endParaRPr lang="en-US" dirty="0">
              <a:latin typeface="+mn-lt"/>
            </a:endParaRPr>
          </a:p>
        </p:txBody>
      </p:sp>
      <p:sp>
        <p:nvSpPr>
          <p:cNvPr id="240" name="TextBox 239"/>
          <p:cNvSpPr txBox="1"/>
          <p:nvPr/>
        </p:nvSpPr>
        <p:spPr>
          <a:xfrm>
            <a:off x="261192" y="4870383"/>
            <a:ext cx="7910808" cy="236499"/>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Application</a:t>
            </a:r>
            <a:endParaRPr lang="en-US" dirty="0">
              <a:latin typeface="+mn-lt"/>
            </a:endParaRPr>
          </a:p>
        </p:txBody>
      </p:sp>
      <p:sp>
        <p:nvSpPr>
          <p:cNvPr id="239" name="TextBox 238"/>
          <p:cNvSpPr txBox="1"/>
          <p:nvPr/>
        </p:nvSpPr>
        <p:spPr>
          <a:xfrm>
            <a:off x="247933" y="4417069"/>
            <a:ext cx="5630655" cy="190534"/>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Policy Control</a:t>
            </a:r>
            <a:endParaRPr lang="en-US" dirty="0">
              <a:latin typeface="+mn-lt"/>
            </a:endParaRPr>
          </a:p>
        </p:txBody>
      </p:sp>
      <p:sp>
        <p:nvSpPr>
          <p:cNvPr id="237" name="TextBox 236"/>
          <p:cNvSpPr txBox="1"/>
          <p:nvPr/>
        </p:nvSpPr>
        <p:spPr>
          <a:xfrm>
            <a:off x="257413" y="4133116"/>
            <a:ext cx="7910808" cy="245436"/>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Application</a:t>
            </a:r>
            <a:endParaRPr lang="en-US" dirty="0">
              <a:latin typeface="+mn-lt"/>
            </a:endParaRPr>
          </a:p>
        </p:txBody>
      </p:sp>
      <p:sp>
        <p:nvSpPr>
          <p:cNvPr id="236" name="TextBox 235"/>
          <p:cNvSpPr txBox="1"/>
          <p:nvPr/>
        </p:nvSpPr>
        <p:spPr>
          <a:xfrm>
            <a:off x="252000" y="5156443"/>
            <a:ext cx="6564503" cy="180575"/>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Host </a:t>
            </a:r>
            <a:r>
              <a:rPr lang="en-US" dirty="0" err="1">
                <a:latin typeface="+mn-lt"/>
              </a:rPr>
              <a:t>C</a:t>
            </a:r>
            <a:r>
              <a:rPr lang="en-US" dirty="0" err="1" smtClean="0">
                <a:latin typeface="+mn-lt"/>
              </a:rPr>
              <a:t>onfig</a:t>
            </a:r>
            <a:r>
              <a:rPr lang="en-US" dirty="0" smtClean="0">
                <a:latin typeface="+mn-lt"/>
              </a:rPr>
              <a:t> Release</a:t>
            </a:r>
            <a:endParaRPr lang="en-US" dirty="0">
              <a:latin typeface="+mn-lt"/>
            </a:endParaRPr>
          </a:p>
        </p:txBody>
      </p:sp>
      <p:sp>
        <p:nvSpPr>
          <p:cNvPr id="235" name="TextBox 234"/>
          <p:cNvSpPr txBox="1"/>
          <p:nvPr/>
        </p:nvSpPr>
        <p:spPr>
          <a:xfrm>
            <a:off x="247933" y="3525440"/>
            <a:ext cx="5630655" cy="181436"/>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Accounting</a:t>
            </a:r>
            <a:endParaRPr lang="en-US" dirty="0">
              <a:latin typeface="+mn-lt"/>
            </a:endParaRPr>
          </a:p>
        </p:txBody>
      </p:sp>
      <p:sp>
        <p:nvSpPr>
          <p:cNvPr id="232" name="TextBox 231"/>
          <p:cNvSpPr txBox="1"/>
          <p:nvPr/>
        </p:nvSpPr>
        <p:spPr>
          <a:xfrm>
            <a:off x="255830" y="2666100"/>
            <a:ext cx="3727391" cy="575215"/>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Authentication</a:t>
            </a:r>
          </a:p>
          <a:p>
            <a:r>
              <a:rPr lang="en-US" dirty="0" smtClean="0">
                <a:latin typeface="+mn-lt"/>
              </a:rPr>
              <a:t>Authorization</a:t>
            </a:r>
            <a:endParaRPr lang="en-US" dirty="0">
              <a:latin typeface="+mn-lt"/>
            </a:endParaRPr>
          </a:p>
        </p:txBody>
      </p:sp>
      <p:sp>
        <p:nvSpPr>
          <p:cNvPr id="231" name="TextBox 230"/>
          <p:cNvSpPr txBox="1"/>
          <p:nvPr/>
        </p:nvSpPr>
        <p:spPr>
          <a:xfrm>
            <a:off x="258283" y="2326302"/>
            <a:ext cx="3727391" cy="281775"/>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Association</a:t>
            </a:r>
            <a:endParaRPr lang="en-US" dirty="0">
              <a:latin typeface="+mn-lt"/>
            </a:endParaRPr>
          </a:p>
        </p:txBody>
      </p:sp>
      <p:sp>
        <p:nvSpPr>
          <p:cNvPr id="13" name="TextBox 12"/>
          <p:cNvSpPr txBox="1"/>
          <p:nvPr/>
        </p:nvSpPr>
        <p:spPr>
          <a:xfrm>
            <a:off x="255360" y="1668116"/>
            <a:ext cx="3734294" cy="326632"/>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Scanning</a:t>
            </a:r>
            <a:endParaRPr lang="en-US" dirty="0">
              <a:latin typeface="+mn-lt"/>
            </a:endParaRPr>
          </a:p>
        </p:txBody>
      </p:sp>
      <p:sp>
        <p:nvSpPr>
          <p:cNvPr id="171" name="Rectangle 170"/>
          <p:cNvSpPr/>
          <p:nvPr/>
        </p:nvSpPr>
        <p:spPr bwMode="auto">
          <a:xfrm>
            <a:off x="2277000" y="1664193"/>
            <a:ext cx="1710000" cy="339798"/>
          </a:xfrm>
          <a:prstGeom prst="rect">
            <a:avLst/>
          </a:prstGeom>
          <a:solidFill>
            <a:schemeClr val="accent1">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2" name="Rectangle 171"/>
          <p:cNvSpPr/>
          <p:nvPr/>
        </p:nvSpPr>
        <p:spPr bwMode="auto">
          <a:xfrm>
            <a:off x="2277000" y="2343789"/>
            <a:ext cx="1710000" cy="264287"/>
          </a:xfrm>
          <a:prstGeom prst="rect">
            <a:avLst/>
          </a:prstGeom>
          <a:solidFill>
            <a:schemeClr val="accent1">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3" name="Rectangle 172"/>
          <p:cNvSpPr/>
          <p:nvPr/>
        </p:nvSpPr>
        <p:spPr bwMode="auto">
          <a:xfrm>
            <a:off x="2277000" y="2683587"/>
            <a:ext cx="1710000" cy="566330"/>
          </a:xfrm>
          <a:prstGeom prst="rect">
            <a:avLst/>
          </a:prstGeom>
          <a:solidFill>
            <a:schemeClr val="accent1">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4" name="Rectangle 173"/>
          <p:cNvSpPr/>
          <p:nvPr/>
        </p:nvSpPr>
        <p:spPr bwMode="auto">
          <a:xfrm>
            <a:off x="2277000" y="5361202"/>
            <a:ext cx="1710000" cy="226532"/>
          </a:xfrm>
          <a:prstGeom prst="rect">
            <a:avLst/>
          </a:prstGeom>
          <a:solidFill>
            <a:schemeClr val="accent1">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5" name="Rectangle 174"/>
          <p:cNvSpPr/>
          <p:nvPr/>
        </p:nvSpPr>
        <p:spPr bwMode="auto">
          <a:xfrm>
            <a:off x="3987000" y="3512698"/>
            <a:ext cx="2202347" cy="188776"/>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6" name="Rectangle 175"/>
          <p:cNvSpPr/>
          <p:nvPr/>
        </p:nvSpPr>
        <p:spPr bwMode="auto">
          <a:xfrm>
            <a:off x="3987000" y="4418826"/>
            <a:ext cx="2202347" cy="188777"/>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7" name="Rectangle 176"/>
          <p:cNvSpPr/>
          <p:nvPr/>
        </p:nvSpPr>
        <p:spPr bwMode="auto">
          <a:xfrm>
            <a:off x="3987000" y="5850514"/>
            <a:ext cx="2202347" cy="188776"/>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0" name="Rectangle 169"/>
          <p:cNvSpPr/>
          <p:nvPr/>
        </p:nvSpPr>
        <p:spPr bwMode="auto">
          <a:xfrm>
            <a:off x="2277000" y="2041747"/>
            <a:ext cx="1710000" cy="263422"/>
          </a:xfrm>
          <a:prstGeom prst="rect">
            <a:avLst/>
          </a:prstGeom>
          <a:solidFill>
            <a:schemeClr val="tx2">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33" name="Rectangle 232"/>
          <p:cNvSpPr/>
          <p:nvPr/>
        </p:nvSpPr>
        <p:spPr bwMode="auto">
          <a:xfrm>
            <a:off x="3989653" y="2843039"/>
            <a:ext cx="2202347" cy="382293"/>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cxnSp>
        <p:nvCxnSpPr>
          <p:cNvPr id="10" name="Straight Arrow Connector 9"/>
          <p:cNvCxnSpPr/>
          <p:nvPr/>
        </p:nvCxnSpPr>
        <p:spPr bwMode="auto">
          <a:xfrm flipH="1">
            <a:off x="2277001" y="1679728"/>
            <a:ext cx="1709166" cy="3871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 name="Straight Arrow Connector 10"/>
          <p:cNvCxnSpPr/>
          <p:nvPr/>
        </p:nvCxnSpPr>
        <p:spPr bwMode="auto">
          <a:xfrm flipH="1" flipV="1">
            <a:off x="2283431" y="2710344"/>
            <a:ext cx="1710000" cy="28253"/>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2" name="Straight Arrow Connector 11"/>
          <p:cNvCxnSpPr/>
          <p:nvPr/>
        </p:nvCxnSpPr>
        <p:spPr bwMode="auto">
          <a:xfrm flipH="1">
            <a:off x="2276584" y="2784636"/>
            <a:ext cx="1702932" cy="1479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 name="Straight Arrow Connector 14"/>
          <p:cNvCxnSpPr/>
          <p:nvPr/>
        </p:nvCxnSpPr>
        <p:spPr bwMode="auto">
          <a:xfrm flipH="1" flipV="1">
            <a:off x="2276584" y="3058768"/>
            <a:ext cx="1716848" cy="2791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6" name="Straight Arrow Connector 15"/>
          <p:cNvCxnSpPr/>
          <p:nvPr/>
        </p:nvCxnSpPr>
        <p:spPr bwMode="auto">
          <a:xfrm flipH="1">
            <a:off x="2276584" y="2977033"/>
            <a:ext cx="1712742" cy="4398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8" name="Straight Arrow Connector 17"/>
          <p:cNvCxnSpPr/>
          <p:nvPr/>
        </p:nvCxnSpPr>
        <p:spPr bwMode="auto">
          <a:xfrm flipH="1" flipV="1">
            <a:off x="3985947" y="2887276"/>
            <a:ext cx="2206053" cy="22843"/>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20" name="Straight Arrow Connector 19"/>
          <p:cNvCxnSpPr/>
          <p:nvPr/>
        </p:nvCxnSpPr>
        <p:spPr bwMode="auto">
          <a:xfrm flipH="1">
            <a:off x="3979516" y="2947875"/>
            <a:ext cx="2212484" cy="2915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1" name="Straight Arrow Connector 20"/>
          <p:cNvCxnSpPr/>
          <p:nvPr/>
        </p:nvCxnSpPr>
        <p:spPr bwMode="auto">
          <a:xfrm flipH="1" flipV="1">
            <a:off x="2283430" y="3803539"/>
            <a:ext cx="4538389" cy="1611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23" name="Straight Arrow Connector 22"/>
          <p:cNvCxnSpPr/>
          <p:nvPr/>
        </p:nvCxnSpPr>
        <p:spPr bwMode="auto">
          <a:xfrm flipH="1">
            <a:off x="2270152" y="3860699"/>
            <a:ext cx="4551848" cy="2648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4" name="Straight Arrow Connector 23"/>
          <p:cNvCxnSpPr/>
          <p:nvPr/>
        </p:nvCxnSpPr>
        <p:spPr bwMode="auto">
          <a:xfrm flipH="1" flipV="1">
            <a:off x="2277001" y="4192563"/>
            <a:ext cx="5892347" cy="37755"/>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25" name="Straight Arrow Connector 24"/>
          <p:cNvCxnSpPr/>
          <p:nvPr/>
        </p:nvCxnSpPr>
        <p:spPr bwMode="auto">
          <a:xfrm flipH="1">
            <a:off x="2270152" y="4268074"/>
            <a:ext cx="5899196" cy="5579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08" name="Straight Arrow Connector 107"/>
          <p:cNvCxnSpPr/>
          <p:nvPr/>
        </p:nvCxnSpPr>
        <p:spPr bwMode="auto">
          <a:xfrm flipH="1">
            <a:off x="2279616" y="1752732"/>
            <a:ext cx="1706551" cy="2984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09" name="Straight Arrow Connector 108"/>
          <p:cNvCxnSpPr/>
          <p:nvPr/>
        </p:nvCxnSpPr>
        <p:spPr bwMode="auto">
          <a:xfrm flipH="1" flipV="1">
            <a:off x="2277000" y="1831706"/>
            <a:ext cx="1702515" cy="37755"/>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10" name="Straight Arrow Connector 109"/>
          <p:cNvCxnSpPr/>
          <p:nvPr/>
        </p:nvCxnSpPr>
        <p:spPr bwMode="auto">
          <a:xfrm flipH="1">
            <a:off x="2277001" y="1908592"/>
            <a:ext cx="1716430" cy="4102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1" name="Straight Arrow Connector 110"/>
          <p:cNvCxnSpPr/>
          <p:nvPr/>
        </p:nvCxnSpPr>
        <p:spPr bwMode="auto">
          <a:xfrm flipH="1" flipV="1">
            <a:off x="2283430" y="2077233"/>
            <a:ext cx="1702515" cy="37755"/>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12" name="Straight Arrow Connector 111"/>
          <p:cNvCxnSpPr/>
          <p:nvPr/>
        </p:nvCxnSpPr>
        <p:spPr bwMode="auto">
          <a:xfrm flipH="1">
            <a:off x="2283431" y="2211266"/>
            <a:ext cx="1716430" cy="4102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3" name="Straight Arrow Connector 112"/>
          <p:cNvCxnSpPr/>
          <p:nvPr/>
        </p:nvCxnSpPr>
        <p:spPr bwMode="auto">
          <a:xfrm flipH="1" flipV="1">
            <a:off x="2270152" y="2368632"/>
            <a:ext cx="1702515" cy="37755"/>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14" name="Straight Arrow Connector 113"/>
          <p:cNvCxnSpPr/>
          <p:nvPr/>
        </p:nvCxnSpPr>
        <p:spPr bwMode="auto">
          <a:xfrm flipH="1">
            <a:off x="2270153" y="2445518"/>
            <a:ext cx="1716430" cy="4102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5" name="Straight Arrow Connector 114"/>
          <p:cNvCxnSpPr/>
          <p:nvPr/>
        </p:nvCxnSpPr>
        <p:spPr bwMode="auto">
          <a:xfrm flipH="1" flipV="1">
            <a:off x="2277000" y="2527793"/>
            <a:ext cx="1702515" cy="37755"/>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16" name="Straight Arrow Connector 115"/>
          <p:cNvCxnSpPr/>
          <p:nvPr/>
        </p:nvCxnSpPr>
        <p:spPr bwMode="auto">
          <a:xfrm flipH="1" flipV="1">
            <a:off x="2276584" y="2859022"/>
            <a:ext cx="1710000" cy="28253"/>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24" name="Straight Arrow Connector 123"/>
          <p:cNvCxnSpPr/>
          <p:nvPr/>
        </p:nvCxnSpPr>
        <p:spPr bwMode="auto">
          <a:xfrm flipH="1" flipV="1">
            <a:off x="3999850" y="3095176"/>
            <a:ext cx="2192150" cy="372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25" name="Straight Arrow Connector 124"/>
          <p:cNvCxnSpPr/>
          <p:nvPr/>
        </p:nvCxnSpPr>
        <p:spPr bwMode="auto">
          <a:xfrm flipH="1">
            <a:off x="3978855" y="3136651"/>
            <a:ext cx="2213145" cy="3037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27" name="Straight Arrow Connector 126"/>
          <p:cNvCxnSpPr/>
          <p:nvPr/>
        </p:nvCxnSpPr>
        <p:spPr bwMode="auto">
          <a:xfrm flipH="1">
            <a:off x="2270152" y="3167437"/>
            <a:ext cx="1708702" cy="732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7" name="Straight Arrow Connector 136"/>
          <p:cNvCxnSpPr/>
          <p:nvPr/>
        </p:nvCxnSpPr>
        <p:spPr bwMode="auto">
          <a:xfrm flipH="1" flipV="1">
            <a:off x="2283430" y="3932435"/>
            <a:ext cx="4538389" cy="1611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38" name="Straight Arrow Connector 137"/>
          <p:cNvCxnSpPr/>
          <p:nvPr/>
        </p:nvCxnSpPr>
        <p:spPr bwMode="auto">
          <a:xfrm flipH="1">
            <a:off x="2276584" y="3998808"/>
            <a:ext cx="4551848" cy="2648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9" name="Straight Arrow Connector 138"/>
          <p:cNvCxnSpPr/>
          <p:nvPr/>
        </p:nvCxnSpPr>
        <p:spPr bwMode="auto">
          <a:xfrm flipH="1" flipV="1">
            <a:off x="3986152" y="3583073"/>
            <a:ext cx="2205848" cy="513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40" name="Straight Arrow Connector 139"/>
          <p:cNvCxnSpPr/>
          <p:nvPr/>
        </p:nvCxnSpPr>
        <p:spPr bwMode="auto">
          <a:xfrm flipH="1">
            <a:off x="3979721" y="3625964"/>
            <a:ext cx="2212279" cy="4686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5" name="Straight Arrow Connector 144"/>
          <p:cNvCxnSpPr/>
          <p:nvPr/>
        </p:nvCxnSpPr>
        <p:spPr bwMode="auto">
          <a:xfrm flipH="1" flipV="1">
            <a:off x="3976814" y="4538481"/>
            <a:ext cx="2215186" cy="3136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46" name="Straight Arrow Connector 145"/>
          <p:cNvCxnSpPr/>
          <p:nvPr/>
        </p:nvCxnSpPr>
        <p:spPr bwMode="auto">
          <a:xfrm flipH="1">
            <a:off x="3970384" y="4456581"/>
            <a:ext cx="2221616" cy="3974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7" name="Straight Arrow Connector 146"/>
          <p:cNvCxnSpPr/>
          <p:nvPr/>
        </p:nvCxnSpPr>
        <p:spPr bwMode="auto">
          <a:xfrm flipH="1" flipV="1">
            <a:off x="2283433" y="4906078"/>
            <a:ext cx="5892347" cy="37755"/>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48" name="Straight Arrow Connector 147"/>
          <p:cNvCxnSpPr/>
          <p:nvPr/>
        </p:nvCxnSpPr>
        <p:spPr bwMode="auto">
          <a:xfrm flipH="1">
            <a:off x="2276584" y="4981589"/>
            <a:ext cx="5899196" cy="5579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9" name="Straight Arrow Connector 148"/>
          <p:cNvCxnSpPr/>
          <p:nvPr/>
        </p:nvCxnSpPr>
        <p:spPr bwMode="auto">
          <a:xfrm flipH="1" flipV="1">
            <a:off x="3987535" y="5901585"/>
            <a:ext cx="2204465" cy="24439"/>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50" name="Straight Arrow Connector 149"/>
          <p:cNvCxnSpPr/>
          <p:nvPr/>
        </p:nvCxnSpPr>
        <p:spPr bwMode="auto">
          <a:xfrm flipH="1">
            <a:off x="3981104" y="5963780"/>
            <a:ext cx="2210896" cy="2756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1" name="Straight Arrow Connector 150"/>
          <p:cNvCxnSpPr/>
          <p:nvPr/>
        </p:nvCxnSpPr>
        <p:spPr bwMode="auto">
          <a:xfrm flipH="1" flipV="1">
            <a:off x="2270570" y="5420729"/>
            <a:ext cx="1719083" cy="39129"/>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52" name="Straight Arrow Connector 151"/>
          <p:cNvCxnSpPr/>
          <p:nvPr/>
        </p:nvCxnSpPr>
        <p:spPr bwMode="auto">
          <a:xfrm flipH="1">
            <a:off x="2270570" y="5497615"/>
            <a:ext cx="1716430" cy="4102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4" name="Straight Arrow Connector 153"/>
          <p:cNvCxnSpPr/>
          <p:nvPr/>
        </p:nvCxnSpPr>
        <p:spPr bwMode="auto">
          <a:xfrm flipH="1" flipV="1">
            <a:off x="2261774" y="5210181"/>
            <a:ext cx="4538389" cy="1611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55" name="Straight Arrow Connector 154"/>
          <p:cNvCxnSpPr/>
          <p:nvPr/>
        </p:nvCxnSpPr>
        <p:spPr bwMode="auto">
          <a:xfrm flipH="1">
            <a:off x="2254928" y="5276554"/>
            <a:ext cx="4551848" cy="2648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20" name="Straight Arrow Connector 219"/>
          <p:cNvCxnSpPr/>
          <p:nvPr/>
        </p:nvCxnSpPr>
        <p:spPr bwMode="auto">
          <a:xfrm flipH="1" flipV="1">
            <a:off x="3985118" y="2114990"/>
            <a:ext cx="1486882" cy="40022"/>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227" name="Straight Arrow Connector 226"/>
          <p:cNvCxnSpPr/>
          <p:nvPr/>
        </p:nvCxnSpPr>
        <p:spPr bwMode="auto">
          <a:xfrm flipH="1">
            <a:off x="3992489" y="2192768"/>
            <a:ext cx="1479511" cy="21772"/>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61" name="TextBox 160"/>
          <p:cNvSpPr txBox="1"/>
          <p:nvPr/>
        </p:nvSpPr>
        <p:spPr>
          <a:xfrm>
            <a:off x="251520" y="3292569"/>
            <a:ext cx="5630655" cy="181436"/>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a:latin typeface="+mn-lt"/>
              </a:rPr>
              <a:t>Link Establishment</a:t>
            </a:r>
          </a:p>
        </p:txBody>
      </p:sp>
      <p:sp>
        <p:nvSpPr>
          <p:cNvPr id="162" name="Rectangle 161"/>
          <p:cNvSpPr/>
          <p:nvPr/>
        </p:nvSpPr>
        <p:spPr bwMode="auto">
          <a:xfrm>
            <a:off x="3990587" y="3279827"/>
            <a:ext cx="2202347" cy="188776"/>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cxnSp>
        <p:nvCxnSpPr>
          <p:cNvPr id="163" name="Straight Arrow Connector 162"/>
          <p:cNvCxnSpPr/>
          <p:nvPr/>
        </p:nvCxnSpPr>
        <p:spPr bwMode="auto">
          <a:xfrm flipH="1" flipV="1">
            <a:off x="3989739" y="3350202"/>
            <a:ext cx="2205848" cy="513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64" name="Straight Arrow Connector 163"/>
          <p:cNvCxnSpPr/>
          <p:nvPr/>
        </p:nvCxnSpPr>
        <p:spPr bwMode="auto">
          <a:xfrm flipH="1">
            <a:off x="3983308" y="3384805"/>
            <a:ext cx="2212279" cy="4686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65" name="TextBox 164"/>
          <p:cNvSpPr txBox="1"/>
          <p:nvPr/>
        </p:nvSpPr>
        <p:spPr>
          <a:xfrm>
            <a:off x="251520" y="4651185"/>
            <a:ext cx="5630655" cy="181436"/>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a:latin typeface="+mn-lt"/>
              </a:rPr>
              <a:t>Link Mobility</a:t>
            </a:r>
          </a:p>
        </p:txBody>
      </p:sp>
      <p:sp>
        <p:nvSpPr>
          <p:cNvPr id="166" name="Rectangle 165"/>
          <p:cNvSpPr/>
          <p:nvPr/>
        </p:nvSpPr>
        <p:spPr bwMode="auto">
          <a:xfrm>
            <a:off x="3990587" y="4638443"/>
            <a:ext cx="2202347" cy="188776"/>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cxnSp>
        <p:nvCxnSpPr>
          <p:cNvPr id="167" name="Straight Arrow Connector 166"/>
          <p:cNvCxnSpPr/>
          <p:nvPr/>
        </p:nvCxnSpPr>
        <p:spPr bwMode="auto">
          <a:xfrm flipH="1" flipV="1">
            <a:off x="3989739" y="4708818"/>
            <a:ext cx="2205848" cy="513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68" name="Straight Arrow Connector 167"/>
          <p:cNvCxnSpPr/>
          <p:nvPr/>
        </p:nvCxnSpPr>
        <p:spPr bwMode="auto">
          <a:xfrm flipH="1">
            <a:off x="3983308" y="4743421"/>
            <a:ext cx="2212279" cy="4686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78" name="TextBox 177"/>
          <p:cNvSpPr txBox="1"/>
          <p:nvPr/>
        </p:nvSpPr>
        <p:spPr>
          <a:xfrm>
            <a:off x="251520" y="5632828"/>
            <a:ext cx="5630655" cy="181436"/>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a:latin typeface="+mn-lt"/>
              </a:rPr>
              <a:t>Link Teardown</a:t>
            </a:r>
          </a:p>
        </p:txBody>
      </p:sp>
      <p:sp>
        <p:nvSpPr>
          <p:cNvPr id="179" name="Rectangle 178"/>
          <p:cNvSpPr/>
          <p:nvPr/>
        </p:nvSpPr>
        <p:spPr bwMode="auto">
          <a:xfrm>
            <a:off x="3990587" y="5620086"/>
            <a:ext cx="2202347" cy="188776"/>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cxnSp>
        <p:nvCxnSpPr>
          <p:cNvPr id="180" name="Straight Arrow Connector 179"/>
          <p:cNvCxnSpPr/>
          <p:nvPr/>
        </p:nvCxnSpPr>
        <p:spPr bwMode="auto">
          <a:xfrm flipH="1" flipV="1">
            <a:off x="3989739" y="5690461"/>
            <a:ext cx="2205848" cy="513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81" name="Straight Arrow Connector 180"/>
          <p:cNvCxnSpPr/>
          <p:nvPr/>
        </p:nvCxnSpPr>
        <p:spPr bwMode="auto">
          <a:xfrm flipH="1">
            <a:off x="3983308" y="5725064"/>
            <a:ext cx="2212279" cy="4686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 name="Straight Connector 4"/>
          <p:cNvCxnSpPr/>
          <p:nvPr/>
        </p:nvCxnSpPr>
        <p:spPr bwMode="auto">
          <a:xfrm>
            <a:off x="2277000" y="1603521"/>
            <a:ext cx="0" cy="4480479"/>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6" name="Straight Connector 5"/>
          <p:cNvCxnSpPr/>
          <p:nvPr/>
        </p:nvCxnSpPr>
        <p:spPr bwMode="auto">
          <a:xfrm>
            <a:off x="3987000" y="1603521"/>
            <a:ext cx="0" cy="4480479"/>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7" name="Straight Connector 6"/>
          <p:cNvCxnSpPr/>
          <p:nvPr/>
        </p:nvCxnSpPr>
        <p:spPr bwMode="auto">
          <a:xfrm>
            <a:off x="6186838" y="1603521"/>
            <a:ext cx="0" cy="4480479"/>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8" name="Straight Connector 7"/>
          <p:cNvCxnSpPr/>
          <p:nvPr/>
        </p:nvCxnSpPr>
        <p:spPr bwMode="auto">
          <a:xfrm>
            <a:off x="6821818" y="1603521"/>
            <a:ext cx="0" cy="4480479"/>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9" name="Straight Connector 8"/>
          <p:cNvCxnSpPr/>
          <p:nvPr/>
        </p:nvCxnSpPr>
        <p:spPr bwMode="auto">
          <a:xfrm>
            <a:off x="8172000" y="1603521"/>
            <a:ext cx="0" cy="4480479"/>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204" name="Straight Connector 203"/>
          <p:cNvCxnSpPr/>
          <p:nvPr/>
        </p:nvCxnSpPr>
        <p:spPr bwMode="auto">
          <a:xfrm>
            <a:off x="5484615" y="1613086"/>
            <a:ext cx="0" cy="628640"/>
          </a:xfrm>
          <a:prstGeom prst="line">
            <a:avLst/>
          </a:prstGeom>
          <a:solidFill>
            <a:schemeClr val="accent1"/>
          </a:solidFill>
          <a:ln w="28575"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103796668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Business #6</a:t>
            </a:r>
            <a:endParaRPr lang="en-US" dirty="0"/>
          </a:p>
        </p:txBody>
      </p:sp>
      <p:sp>
        <p:nvSpPr>
          <p:cNvPr id="3" name="Content Placeholder 2"/>
          <p:cNvSpPr>
            <a:spLocks noGrp="1"/>
          </p:cNvSpPr>
          <p:nvPr>
            <p:ph idx="1"/>
          </p:nvPr>
        </p:nvSpPr>
        <p:spPr>
          <a:xfrm>
            <a:off x="457200" y="990600"/>
            <a:ext cx="8229600" cy="5486400"/>
          </a:xfrm>
        </p:spPr>
        <p:txBody>
          <a:bodyPr>
            <a:normAutofit lnSpcReduction="10000"/>
          </a:bodyPr>
          <a:lstStyle/>
          <a:p>
            <a:pPr marL="457200" lvl="1" indent="0">
              <a:buNone/>
            </a:pPr>
            <a:endParaRPr lang="en-US" dirty="0" smtClean="0"/>
          </a:p>
          <a:p>
            <a:r>
              <a:rPr lang="en-US" dirty="0" smtClean="0"/>
              <a:t>PAR and 5C texting</a:t>
            </a:r>
          </a:p>
          <a:p>
            <a:pPr lvl="1"/>
            <a:r>
              <a:rPr lang="en-US" dirty="0"/>
              <a:t>Initial template:</a:t>
            </a:r>
            <a:endParaRPr lang="en-US" dirty="0" smtClean="0"/>
          </a:p>
          <a:p>
            <a:pPr lvl="2"/>
            <a:r>
              <a:rPr lang="en-US" dirty="0" smtClean="0">
                <a:hlinkClick r:id="rId2"/>
              </a:rPr>
              <a:t>https://mentor.ieee.org/omniran/dcn/13/omniran-13-0005-00-0000-par-5c-table-of-content.docx</a:t>
            </a:r>
            <a:endParaRPr lang="en-US" dirty="0" smtClean="0"/>
          </a:p>
          <a:p>
            <a:pPr lvl="1"/>
            <a:r>
              <a:rPr lang="en-US" dirty="0"/>
              <a:t> </a:t>
            </a:r>
            <a:endParaRPr lang="en-US" dirty="0" smtClean="0"/>
          </a:p>
          <a:p>
            <a:r>
              <a:rPr lang="en-US" dirty="0" smtClean="0"/>
              <a:t>AOB</a:t>
            </a:r>
          </a:p>
          <a:p>
            <a:pPr lvl="1"/>
            <a:r>
              <a:rPr lang="en-US" dirty="0" smtClean="0"/>
              <a:t> </a:t>
            </a:r>
          </a:p>
          <a:p>
            <a:r>
              <a:rPr lang="en-US" dirty="0" smtClean="0"/>
              <a:t>Adjourn</a:t>
            </a:r>
          </a:p>
          <a:p>
            <a:pPr lvl="1"/>
            <a:r>
              <a:rPr lang="en-US" dirty="0" smtClean="0"/>
              <a:t> </a:t>
            </a:r>
          </a:p>
          <a:p>
            <a:pPr lvl="0">
              <a:buNone/>
            </a:pPr>
            <a:endParaRPr lang="en-US" dirty="0" smtClean="0"/>
          </a:p>
        </p:txBody>
      </p:sp>
    </p:spTree>
    <p:extLst>
      <p:ext uri="{BB962C8B-B14F-4D97-AF65-F5344CB8AC3E}">
        <p14:creationId xmlns:p14="http://schemas.microsoft.com/office/powerpoint/2010/main" val="3935242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Meeting</a:t>
            </a:r>
          </a:p>
        </p:txBody>
      </p:sp>
      <p:sp>
        <p:nvSpPr>
          <p:cNvPr id="3078" name="Rectangle 3"/>
          <p:cNvSpPr>
            <a:spLocks noGrp="1" noChangeArrowheads="1"/>
          </p:cNvSpPr>
          <p:nvPr>
            <p:ph type="body" idx="1"/>
          </p:nvPr>
        </p:nvSpPr>
        <p:spPr>
          <a:xfrm>
            <a:off x="457200" y="1600200"/>
            <a:ext cx="8229600" cy="4800600"/>
          </a:xfrm>
        </p:spPr>
        <p:txBody>
          <a:bodyPr>
            <a:normAutofit fontScale="70000" lnSpcReduction="20000"/>
          </a:bodyPr>
          <a:lstStyle/>
          <a:p>
            <a:r>
              <a:rPr lang="en-GB" dirty="0"/>
              <a:t>Wednesday, </a:t>
            </a:r>
            <a:r>
              <a:rPr lang="en-GB" dirty="0"/>
              <a:t>Sept </a:t>
            </a:r>
            <a:r>
              <a:rPr lang="en-GB" dirty="0" smtClean="0"/>
              <a:t>4</a:t>
            </a:r>
            <a:r>
              <a:rPr lang="en-GB" baseline="30000" dirty="0" smtClean="0"/>
              <a:t>th</a:t>
            </a:r>
            <a:r>
              <a:rPr lang="en-GB" dirty="0"/>
              <a:t>, </a:t>
            </a:r>
            <a:r>
              <a:rPr lang="en-GB" dirty="0" smtClean="0"/>
              <a:t>		13:00 </a:t>
            </a:r>
            <a:r>
              <a:rPr lang="en-GB" dirty="0"/>
              <a:t>– </a:t>
            </a:r>
            <a:r>
              <a:rPr lang="en-GB" dirty="0" smtClean="0"/>
              <a:t>17:30</a:t>
            </a:r>
          </a:p>
          <a:p>
            <a:endParaRPr lang="en-GB" dirty="0"/>
          </a:p>
          <a:p>
            <a:pPr marL="0" indent="0">
              <a:buNone/>
            </a:pPr>
            <a:r>
              <a:rPr lang="en-GB" dirty="0"/>
              <a:t>Meeting Room:</a:t>
            </a:r>
          </a:p>
          <a:p>
            <a:r>
              <a:rPr lang="en-GB" dirty="0"/>
              <a:t>York, Race Course, Box 9</a:t>
            </a:r>
          </a:p>
          <a:p>
            <a:endParaRPr lang="en-GB" dirty="0"/>
          </a:p>
          <a:p>
            <a:pPr marL="0" indent="0">
              <a:buNone/>
            </a:pPr>
            <a:r>
              <a:rPr lang="en-GB" dirty="0"/>
              <a:t>Conference Call:</a:t>
            </a:r>
            <a:endParaRPr lang="en-GB" dirty="0"/>
          </a:p>
          <a:p>
            <a:pPr lvl="1"/>
            <a:r>
              <a:rPr lang="en-US" dirty="0"/>
              <a:t>Call-in number: 1-(972) 445 9673  (US)</a:t>
            </a:r>
          </a:p>
          <a:p>
            <a:pPr lvl="1"/>
            <a:r>
              <a:rPr lang="en-US" dirty="0"/>
              <a:t>Global numbers: </a:t>
            </a:r>
            <a:r>
              <a:rPr lang="en-US" u="sng" dirty="0">
                <a:hlinkClick r:id="rId3"/>
              </a:rPr>
              <a:t>https://www.nsn.com/nvc</a:t>
            </a:r>
            <a:endParaRPr lang="en-US" dirty="0"/>
          </a:p>
          <a:p>
            <a:pPr lvl="1"/>
            <a:r>
              <a:rPr lang="en-US" dirty="0"/>
              <a:t>Conference Code: </a:t>
            </a:r>
            <a:r>
              <a:rPr lang="en-US" b="1" dirty="0"/>
              <a:t>433 819 2102 </a:t>
            </a:r>
            <a:r>
              <a:rPr lang="en-US" dirty="0"/>
              <a:t>#</a:t>
            </a:r>
          </a:p>
          <a:p>
            <a:r>
              <a:rPr lang="en-US" dirty="0" err="1"/>
              <a:t>WebEX</a:t>
            </a:r>
            <a:endParaRPr lang="en-US" dirty="0"/>
          </a:p>
          <a:p>
            <a:pPr lvl="1"/>
            <a:r>
              <a:rPr lang="en-US"/>
              <a:t>Meeting Number: 706 809 118</a:t>
            </a:r>
          </a:p>
          <a:p>
            <a:pPr lvl="1"/>
            <a:r>
              <a:rPr lang="en-US"/>
              <a:t>Meeting Password: omniRAN</a:t>
            </a:r>
          </a:p>
          <a:p>
            <a:pPr lvl="1"/>
            <a:r>
              <a:rPr lang="en-GB" dirty="0"/>
              <a:t>Connect to WebEX: </a:t>
            </a:r>
            <a:r>
              <a:rPr lang="en-US" u="sng">
                <a:hlinkClick r:id="rId4"/>
              </a:rPr>
              <a:t>https://nsn.webex.com/nsn/j.php?J=706809118&amp;PW=NMmRhMTg0ZDZk</a:t>
            </a:r>
            <a:endParaRPr lang="en-GB"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t>Guidelines for IEEE-SA Meetings</a:t>
            </a:r>
          </a:p>
        </p:txBody>
      </p:sp>
      <p:sp>
        <p:nvSpPr>
          <p:cNvPr id="3" name="Content Placeholder 2"/>
          <p:cNvSpPr>
            <a:spLocks noGrp="1"/>
          </p:cNvSpPr>
          <p:nvPr>
            <p:ph idx="1"/>
          </p:nvPr>
        </p:nvSpPr>
        <p:spPr>
          <a:xfrm>
            <a:off x="457200" y="1371600"/>
            <a:ext cx="8229600" cy="5181600"/>
          </a:xfrm>
        </p:spPr>
        <p:txBody>
          <a:bodyPr>
            <a:normAutofit/>
          </a:bodyPr>
          <a:lstStyle/>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the interpretation, validity, or essentiality of patents/patent claims. </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specific license rates, terms, or conditions.</a:t>
            </a:r>
          </a:p>
          <a:p>
            <a:pPr marL="630238" lvl="1">
              <a:lnSpc>
                <a:spcPct val="80000"/>
              </a:lnSpc>
              <a:spcAft>
                <a:spcPct val="40000"/>
              </a:spcAft>
              <a:buClr>
                <a:srgbClr val="CC3300"/>
              </a:buClr>
              <a:buSzPct val="50000"/>
              <a:buFont typeface="Wingdings" pitchFamily="2" charset="2"/>
              <a:buChar char="q"/>
            </a:pPr>
            <a:r>
              <a:rPr lang="en-US" sz="1300" dirty="0">
                <a:solidFill>
                  <a:srgbClr val="000099"/>
                </a:solidFill>
                <a:latin typeface="Arial"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Wingdings" pitchFamily="2" charset="2"/>
              <a:buChar char="q"/>
            </a:pPr>
            <a:r>
              <a:rPr lang="en-GB" sz="1300" dirty="0">
                <a:solidFill>
                  <a:srgbClr val="000099"/>
                </a:solidFill>
                <a:latin typeface="Arial" charset="0"/>
              </a:rPr>
              <a:t>Technical considerations remain primary focus</a:t>
            </a:r>
            <a:endParaRPr lang="en-US" sz="1300" dirty="0">
              <a:solidFill>
                <a:srgbClr val="000099"/>
              </a:solidFill>
              <a:latin typeface="Arial" charset="0"/>
            </a:endParaRP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or engage in the fixing of product prices, allocation of customers, or division of sales markets.</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the status or substance of ongoing or threatened litigation.</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be silent if inappropriate topics are discussed… do formally object.</a:t>
            </a:r>
          </a:p>
          <a:p>
            <a:pPr marL="230188" indent="-230188" algn="ctr">
              <a:lnSpc>
                <a:spcPct val="80000"/>
              </a:lnSpc>
              <a:buClr>
                <a:srgbClr val="CC3300"/>
              </a:buClr>
              <a:buSzPct val="50000"/>
              <a:buNone/>
            </a:pPr>
            <a:r>
              <a:rPr lang="en-US" sz="1000" b="1" dirty="0">
                <a:solidFill>
                  <a:srgbClr val="000099"/>
                </a:solidFill>
                <a:latin typeface="Arial" charset="0"/>
              </a:rPr>
              <a:t>---------------------------------------------------------------   </a:t>
            </a:r>
          </a:p>
          <a:p>
            <a:pPr marL="230188" indent="-230188" algn="ctr">
              <a:lnSpc>
                <a:spcPct val="80000"/>
              </a:lnSpc>
              <a:buClr>
                <a:srgbClr val="CC3300"/>
              </a:buClr>
              <a:buSzPct val="50000"/>
              <a:buNone/>
            </a:pPr>
            <a:r>
              <a:rPr lang="en-US" sz="1200" b="1" dirty="0">
                <a:solidFill>
                  <a:srgbClr val="000099"/>
                </a:solidFill>
                <a:latin typeface="Arial" charset="0"/>
              </a:rPr>
              <a:t>If you have questions, contact the IEEE-SA Standards Board Patent Committee Administrator at patcom@ieee.org or visit http://standards.ieee.org/about/sasb/patcom/index.html </a:t>
            </a:r>
            <a:br>
              <a:rPr lang="en-US" sz="1200" b="1" dirty="0">
                <a:solidFill>
                  <a:srgbClr val="000099"/>
                </a:solidFill>
                <a:latin typeface="Arial" charset="0"/>
              </a:rPr>
            </a:br>
            <a:endParaRPr lang="en-US" sz="1200" b="1" dirty="0">
              <a:solidFill>
                <a:srgbClr val="000099"/>
              </a:solidFill>
              <a:latin typeface="Arial" charset="0"/>
            </a:endParaRPr>
          </a:p>
          <a:p>
            <a:pPr marL="230188" indent="-230188" algn="ctr">
              <a:lnSpc>
                <a:spcPct val="80000"/>
              </a:lnSpc>
              <a:buClr>
                <a:srgbClr val="CC3300"/>
              </a:buClr>
              <a:buSzPct val="5000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a:p>
            <a:pPr marL="230188" indent="-230188" algn="ctr">
              <a:lnSpc>
                <a:spcPct val="80000"/>
              </a:lnSpc>
              <a:buClr>
                <a:srgbClr val="CC3300"/>
              </a:buClr>
              <a:buSzPct val="50000"/>
              <a:buNone/>
            </a:pPr>
            <a:endParaRPr lang="en-US" sz="1200" b="1" dirty="0">
              <a:solidFill>
                <a:srgbClr val="000099"/>
              </a:solidFill>
              <a:latin typeface="Arial" charset="0"/>
            </a:endParaRPr>
          </a:p>
          <a:p>
            <a:pPr marL="230188" indent="-230188" algn="ctr">
              <a:lnSpc>
                <a:spcPct val="80000"/>
              </a:lnSpc>
              <a:buClr>
                <a:srgbClr val="CC3300"/>
              </a:buClr>
              <a:buSzPct val="50000"/>
              <a:buNone/>
            </a:pPr>
            <a:r>
              <a:rPr lang="en-US" sz="1200" b="1" dirty="0">
                <a:solidFill>
                  <a:srgbClr val="000099"/>
                </a:solidFill>
                <a:latin typeface="Arial" charset="0"/>
              </a:rPr>
              <a:t>This slide set is available </a:t>
            </a:r>
            <a:br>
              <a:rPr lang="en-US" sz="1200" b="1" dirty="0">
                <a:solidFill>
                  <a:srgbClr val="000099"/>
                </a:solidFill>
                <a:latin typeface="Arial" charset="0"/>
              </a:rPr>
            </a:br>
            <a:r>
              <a:rPr lang="en-US" sz="1200" b="1" dirty="0">
                <a:solidFill>
                  <a:srgbClr val="000099"/>
                </a:solidFill>
                <a:latin typeface="Arial" charset="0"/>
              </a:rPr>
              <a:t>at https://development.standards.ieee.org/myproject/Public/mytools/mob/slideset.ppt</a:t>
            </a:r>
          </a:p>
        </p:txBody>
      </p:sp>
      <p:sp>
        <p:nvSpPr>
          <p:cNvPr id="205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a:t>Meeting Etiquette</a:t>
            </a:r>
          </a:p>
        </p:txBody>
      </p:sp>
      <p:sp>
        <p:nvSpPr>
          <p:cNvPr id="10246" name="Rectangle 3"/>
          <p:cNvSpPr>
            <a:spLocks noGrp="1" noChangeArrowheads="1"/>
          </p:cNvSpPr>
          <p:nvPr>
            <p:ph type="body" idx="1"/>
          </p:nvPr>
        </p:nvSpPr>
        <p:spPr/>
        <p:txBody>
          <a:bodyPr>
            <a:normAutofit fontScale="92500" lnSpcReduction="10000"/>
          </a:bodyPr>
          <a:lstStyle/>
          <a:p>
            <a:r>
              <a:rPr lang="en-US">
                <a:solidFill>
                  <a:srgbClr val="1F497D"/>
                </a:solidFill>
              </a:rPr>
              <a:t>IEEE 802 is a world-wide professional technical organization </a:t>
            </a:r>
          </a:p>
          <a:p>
            <a:r>
              <a:rPr lang="en-US">
                <a:solidFill>
                  <a:srgbClr val="1F497D"/>
                </a:solidFill>
              </a:rPr>
              <a:t>Meetings are to be conducted in an </a:t>
            </a:r>
            <a:r>
              <a:rPr lang="en-US" i="1" u="sng">
                <a:solidFill>
                  <a:srgbClr val="1F497D"/>
                </a:solidFill>
              </a:rPr>
              <a:t>orderly</a:t>
            </a:r>
            <a:r>
              <a:rPr lang="en-US">
                <a:solidFill>
                  <a:srgbClr val="1F497D"/>
                </a:solidFill>
              </a:rPr>
              <a:t> and </a:t>
            </a:r>
            <a:r>
              <a:rPr lang="en-US" i="1" u="sng">
                <a:solidFill>
                  <a:srgbClr val="1F497D"/>
                </a:solidFill>
              </a:rPr>
              <a:t>professional</a:t>
            </a:r>
            <a:r>
              <a:rPr lang="en-US">
                <a:solidFill>
                  <a:srgbClr val="1F497D"/>
                </a:solidFill>
              </a:rPr>
              <a:t> manner in accordance with the policies and procedures governed by the organization.</a:t>
            </a:r>
          </a:p>
          <a:p>
            <a:r>
              <a:rPr lang="en-US">
                <a:solidFill>
                  <a:srgbClr val="1F497D"/>
                </a:solidFill>
              </a:rPr>
              <a:t>Individuals are to address the </a:t>
            </a:r>
            <a:r>
              <a:rPr lang="en-US" i="1" u="sng">
                <a:solidFill>
                  <a:srgbClr val="1F497D"/>
                </a:solidFill>
              </a:rPr>
              <a:t>“technical” </a:t>
            </a:r>
            <a:r>
              <a:rPr lang="en-US">
                <a:solidFill>
                  <a:srgbClr val="1F497D"/>
                </a:solidFill>
              </a:rPr>
              <a:t>content of the subject under consideration and refrain from making </a:t>
            </a:r>
            <a:r>
              <a:rPr lang="en-US" i="1" u="sng">
                <a:solidFill>
                  <a:srgbClr val="1F497D"/>
                </a:solidFill>
              </a:rPr>
              <a:t>“personal” </a:t>
            </a:r>
            <a:r>
              <a:rPr lang="en-US">
                <a:solidFill>
                  <a:srgbClr val="1F497D"/>
                </a:solidFill>
              </a:rPr>
              <a:t>comments to or about the presenter.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LMSC Operations Manual</a:t>
            </a:r>
          </a:p>
        </p:txBody>
      </p:sp>
      <p:sp>
        <p:nvSpPr>
          <p:cNvPr id="3" name="Content Placeholder 2"/>
          <p:cNvSpPr>
            <a:spLocks noGrp="1"/>
          </p:cNvSpPr>
          <p:nvPr>
            <p:ph idx="1"/>
          </p:nvPr>
        </p:nvSpPr>
        <p:spPr/>
        <p:txBody>
          <a:bodyPr>
            <a:normAutofit fontScale="77500" lnSpcReduction="20000"/>
          </a:bodyPr>
          <a:lstStyle/>
          <a:p>
            <a:pPr marL="0" indent="0">
              <a:buNone/>
            </a:pPr>
            <a:r>
              <a:rPr lang="en-US" b="1">
                <a:solidFill>
                  <a:srgbClr val="1F497D"/>
                </a:solidFill>
              </a:rPr>
              <a:t>4.3 Study groups</a:t>
            </a:r>
          </a:p>
          <a:p>
            <a:pPr marL="0" indent="0">
              <a:buNone/>
            </a:pPr>
            <a:r>
              <a:rPr lang="en-US">
                <a:solidFill>
                  <a:srgbClr val="1F497D"/>
                </a:solidFill>
              </a:rPr>
              <a:t>4.3.1 Study group operation</a:t>
            </a:r>
          </a:p>
          <a:p>
            <a:pPr marL="400050" lvl="1" indent="0">
              <a:buNone/>
            </a:pPr>
            <a:r>
              <a:rPr lang="en-US">
                <a:solidFill>
                  <a:srgbClr val="1F497D"/>
                </a:solidFill>
              </a:rPr>
              <a:t>Progress of each Study Group shall be presented at the closing Sponsor meeting of each IEEE 802 LMSC plenary session by the appropriate WG, TAG, or ECSG Chair. Study Groups may elect officers other than the Chair, if necessary, and will follow the general operating procedures for WGs specified in the IEEE 802 LMSC WG P&amp;P. Because of the limited time duration of a Study Group, no letter ballots are permitted.</a:t>
            </a:r>
          </a:p>
          <a:p>
            <a:pPr marL="0" indent="0">
              <a:buNone/>
            </a:pPr>
            <a:r>
              <a:rPr lang="en-US">
                <a:solidFill>
                  <a:srgbClr val="1F497D"/>
                </a:solidFill>
              </a:rPr>
              <a:t>4.3.2 Voting at study group meetings</a:t>
            </a:r>
          </a:p>
          <a:p>
            <a:pPr marL="400050" lvl="1" indent="0">
              <a:buNone/>
            </a:pPr>
            <a:r>
              <a:rPr lang="en-US">
                <a:solidFill>
                  <a:srgbClr val="1F497D"/>
                </a:solidFill>
              </a:rPr>
              <a:t>Any person attending a Study Group meeting may vote on all motions (including recommending approval of a PAR). A vote is carried by 75% of those present and voting “Approve” or “Disapprove.”</a:t>
            </a:r>
          </a:p>
        </p:txBody>
      </p:sp>
    </p:spTree>
    <p:extLst>
      <p:ext uri="{BB962C8B-B14F-4D97-AF65-F5344CB8AC3E}">
        <p14:creationId xmlns:p14="http://schemas.microsoft.com/office/powerpoint/2010/main" val="1617349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OmniRAN ECSG</a:t>
            </a:r>
            <a:br>
              <a:rPr lang="en-US"/>
            </a:br>
            <a:r>
              <a:rPr lang="en-US"/>
              <a:t>Resources</a:t>
            </a:r>
          </a:p>
        </p:txBody>
      </p:sp>
      <p:sp>
        <p:nvSpPr>
          <p:cNvPr id="3" name="Content Placeholder 2"/>
          <p:cNvSpPr>
            <a:spLocks noGrp="1"/>
          </p:cNvSpPr>
          <p:nvPr>
            <p:ph idx="1"/>
          </p:nvPr>
        </p:nvSpPr>
        <p:spPr/>
        <p:txBody>
          <a:bodyPr>
            <a:normAutofit fontScale="77500" lnSpcReduction="20000"/>
          </a:bodyPr>
          <a:lstStyle/>
          <a:p>
            <a:r>
              <a:rPr lang="en-US"/>
              <a:t>Website:</a:t>
            </a:r>
            <a:br>
              <a:rPr lang="en-US"/>
            </a:br>
            <a:r>
              <a:rPr lang="en-US">
                <a:hlinkClick r:id="rId2"/>
              </a:rPr>
              <a:t>http://www.ieee802.org/OmniRANsg/</a:t>
            </a:r>
            <a:endParaRPr lang="en-US"/>
          </a:p>
          <a:p>
            <a:r>
              <a:rPr lang="en-US"/>
              <a:t>Document Archive on mentor: </a:t>
            </a:r>
            <a:r>
              <a:rPr lang="en-US">
                <a:hlinkClick r:id="rId3"/>
              </a:rPr>
              <a:t>https://mentor.ieee.org/omniran/documents</a:t>
            </a:r>
            <a:endParaRPr lang="en-US"/>
          </a:p>
          <a:p>
            <a:r>
              <a:rPr lang="en-US"/>
              <a:t>Email reflector: </a:t>
            </a:r>
            <a:br>
              <a:rPr lang="en-US"/>
            </a:br>
            <a:r>
              <a:rPr lang="en-US">
                <a:hlinkClick r:id="rId4"/>
              </a:rPr>
              <a:t>ecsg-802-omniran@listserv.ieee.org</a:t>
            </a:r>
            <a:endParaRPr lang="en-US"/>
          </a:p>
          <a:p>
            <a:r>
              <a:rPr lang="en-US"/>
              <a:t>Email archive: </a:t>
            </a:r>
            <a:r>
              <a:rPr lang="en-US">
                <a:hlinkClick r:id="rId5"/>
              </a:rPr>
              <a:t>http://grouper.ieee.org/groups/802/OmniRANsg/email/</a:t>
            </a:r>
            <a:endParaRPr lang="en-US"/>
          </a:p>
          <a:p>
            <a:r>
              <a:rPr lang="en-US"/>
              <a:t>Attendance:</a:t>
            </a:r>
            <a:br>
              <a:rPr lang="en-US"/>
            </a:br>
            <a:r>
              <a:rPr lang="en-US"/>
              <a:t>Paper list (normative) + IMAT</a:t>
            </a:r>
          </a:p>
          <a:p>
            <a:pPr lvl="1"/>
            <a:r>
              <a:rPr lang="en-US"/>
              <a:t>IMAT mandatory for participants seeking attendence credits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39762"/>
          </a:xfrm>
        </p:spPr>
        <p:txBody>
          <a:bodyPr/>
          <a:lstStyle/>
          <a:p>
            <a:r>
              <a:rPr lang="en-US" dirty="0" smtClean="0"/>
              <a:t>Agenda for September 2013 F2F</a:t>
            </a:r>
            <a:endParaRPr lang="en-US" dirty="0"/>
          </a:p>
        </p:txBody>
      </p:sp>
      <p:sp>
        <p:nvSpPr>
          <p:cNvPr id="4104" name="Rectangle 5"/>
          <p:cNvSpPr>
            <a:spLocks noGrp="1" noChangeArrowheads="1"/>
          </p:cNvSpPr>
          <p:nvPr>
            <p:ph type="body" idx="1"/>
          </p:nvPr>
        </p:nvSpPr>
        <p:spPr>
          <a:xfrm>
            <a:off x="457200" y="990600"/>
            <a:ext cx="8229600" cy="5638800"/>
          </a:xfrm>
        </p:spPr>
        <p:txBody>
          <a:bodyPr>
            <a:normAutofit fontScale="70000" lnSpcReduction="20000"/>
          </a:bodyPr>
          <a:lstStyle/>
          <a:p>
            <a:r>
              <a:rPr lang="en-GB" dirty="0"/>
              <a:t>Call Meeting to Order</a:t>
            </a:r>
          </a:p>
          <a:p>
            <a:r>
              <a:rPr lang="en-GB" dirty="0"/>
              <a:t>Secretary position</a:t>
            </a:r>
          </a:p>
          <a:p>
            <a:r>
              <a:rPr lang="en-GB" dirty="0"/>
              <a:t>Attendance recording</a:t>
            </a:r>
            <a:endParaRPr lang="en-GB" dirty="0"/>
          </a:p>
          <a:p>
            <a:r>
              <a:rPr lang="en-GB" dirty="0"/>
              <a:t>Approval of agenda</a:t>
            </a:r>
          </a:p>
          <a:p>
            <a:r>
              <a:rPr lang="en-US"/>
              <a:t>Approval of minutes</a:t>
            </a:r>
          </a:p>
          <a:p>
            <a:r>
              <a:rPr lang="en-US"/>
              <a:t>Reports</a:t>
            </a:r>
          </a:p>
          <a:p>
            <a:pPr lvl="1"/>
            <a:r>
              <a:rPr lang="en-US"/>
              <a:t>Discussions with 802.1</a:t>
            </a:r>
          </a:p>
          <a:p>
            <a:pPr lvl="1"/>
            <a:r>
              <a:rPr lang="en-US"/>
              <a:t>Communication with IETF</a:t>
            </a:r>
          </a:p>
          <a:p>
            <a:pPr lvl="1"/>
            <a:r>
              <a:rPr lang="en-US"/>
              <a:t>Communication  with ONF</a:t>
            </a:r>
          </a:p>
          <a:p>
            <a:r>
              <a:rPr lang="en-US"/>
              <a:t>Content of ‘Stage 2’ document</a:t>
            </a:r>
          </a:p>
          <a:p>
            <a:pPr lvl="1"/>
            <a:r>
              <a:rPr lang="en-US"/>
              <a:t>Legacy guidance</a:t>
            </a:r>
          </a:p>
          <a:p>
            <a:pPr lvl="1"/>
            <a:r>
              <a:rPr lang="en-US"/>
              <a:t>WiMAX NWG Stage 2</a:t>
            </a:r>
          </a:p>
          <a:p>
            <a:pPr lvl="1"/>
            <a:r>
              <a:rPr lang="en-US"/>
              <a:t>Initial draft ToC of IEEE 802 ‘Stage 2’</a:t>
            </a:r>
          </a:p>
          <a:p>
            <a:r>
              <a:rPr lang="en-US"/>
              <a:t>PAR &amp; 5C texting</a:t>
            </a:r>
          </a:p>
          <a:p>
            <a:r>
              <a:rPr lang="en-US"/>
              <a:t>AOB</a:t>
            </a:r>
          </a:p>
          <a:p>
            <a:r>
              <a:rPr lang="fr-FR"/>
              <a:t>Adjourn</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0"/>
            <a:ext cx="8229600" cy="2819400"/>
          </a:xfrm>
        </p:spPr>
        <p:txBody>
          <a:bodyPr>
            <a:normAutofit fontScale="92500" lnSpcReduction="10000"/>
          </a:bodyPr>
          <a:lstStyle/>
          <a:p>
            <a:r>
              <a:rPr lang="en-GB" sz="2400" dirty="0" smtClean="0"/>
              <a:t>Call Meeting to Order</a:t>
            </a:r>
          </a:p>
          <a:p>
            <a:pPr lvl="1"/>
            <a:r>
              <a:rPr lang="en-GB" sz="1600" dirty="0"/>
              <a:t> </a:t>
            </a:r>
            <a:endParaRPr lang="en-GB" sz="1600" dirty="0" smtClean="0"/>
          </a:p>
          <a:p>
            <a:r>
              <a:rPr lang="en-GB" sz="2400" dirty="0" smtClean="0"/>
              <a:t>Secretary position:</a:t>
            </a:r>
          </a:p>
          <a:p>
            <a:pPr lvl="1"/>
            <a:r>
              <a:rPr lang="en-GB" sz="2000" dirty="0" smtClean="0"/>
              <a:t> </a:t>
            </a:r>
          </a:p>
          <a:p>
            <a:r>
              <a:rPr lang="en-GB" sz="2400" dirty="0" smtClean="0"/>
              <a:t>Appointment of recording secretary:</a:t>
            </a:r>
          </a:p>
          <a:p>
            <a:pPr lvl="1"/>
            <a:r>
              <a:rPr lang="en-GB" sz="2000" dirty="0"/>
              <a:t> </a:t>
            </a:r>
            <a:endParaRPr lang="en-GB" sz="2000" dirty="0" smtClean="0"/>
          </a:p>
          <a:p>
            <a:r>
              <a:rPr lang="en-GB" sz="2400" dirty="0" smtClean="0"/>
              <a:t>Roll Call</a:t>
            </a:r>
            <a:br>
              <a:rPr lang="en-GB" sz="2400" dirty="0" smtClean="0"/>
            </a:br>
            <a:r>
              <a:rPr lang="en-GB" sz="2000" dirty="0" smtClean="0"/>
              <a:t>Room				Conference Bridge</a:t>
            </a:r>
          </a:p>
        </p:txBody>
      </p:sp>
      <p:graphicFrame>
        <p:nvGraphicFramePr>
          <p:cNvPr id="4" name="Table 3"/>
          <p:cNvGraphicFramePr>
            <a:graphicFrameLocks noGrp="1"/>
          </p:cNvGraphicFramePr>
          <p:nvPr>
            <p:extLst>
              <p:ext uri="{D42A27DB-BD31-4B8C-83A1-F6EECF244321}">
                <p14:modId xmlns:p14="http://schemas.microsoft.com/office/powerpoint/2010/main" val="3046514886"/>
              </p:ext>
            </p:extLst>
          </p:nvPr>
        </p:nvGraphicFramePr>
        <p:xfrm>
          <a:off x="838200" y="3886200"/>
          <a:ext cx="7772400" cy="2438399"/>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NSN</a:t>
                      </a:r>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r>
                        <a:rPr lang="en-US" sz="1400" dirty="0" smtClean="0">
                          <a:solidFill>
                            <a:schemeClr val="tx1"/>
                          </a:solidFill>
                        </a:rPr>
                        <a:t>Juan Carlos Zuniga</a:t>
                      </a:r>
                      <a:endParaRPr lang="en-US" sz="1400" dirty="0">
                        <a:solidFill>
                          <a:schemeClr val="tx1"/>
                        </a:solidFill>
                      </a:endParaRPr>
                    </a:p>
                  </a:txBody>
                  <a:tcPr/>
                </a:tc>
                <a:tc>
                  <a:txBody>
                    <a:bodyPr/>
                    <a:lstStyle/>
                    <a:p>
                      <a:r>
                        <a:rPr lang="en-US" sz="1400" dirty="0" err="1" smtClean="0">
                          <a:solidFill>
                            <a:schemeClr val="tx1"/>
                          </a:solidFill>
                        </a:rPr>
                        <a:t>Interdigital</a:t>
                      </a:r>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endParaRPr lang="en-US" sz="1400" dirty="0" smtClean="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3648007060"/>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101</TotalTime>
  <Words>1400</Words>
  <Application>Microsoft Macintosh PowerPoint</Application>
  <PresentationFormat>On-screen Show (4:3)</PresentationFormat>
  <Paragraphs>255</Paragraphs>
  <Slides>17</Slides>
  <Notes>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Template</vt:lpstr>
      <vt:lpstr>OmniRAN EC SG  Agenda and Meeting Slides September 2013, York, UK</vt:lpstr>
      <vt:lpstr>Meeting</vt:lpstr>
      <vt:lpstr>Guidelines for IEEE-SA Meetings</vt:lpstr>
      <vt:lpstr>Resources – URLs</vt:lpstr>
      <vt:lpstr>Meeting Etiquette</vt:lpstr>
      <vt:lpstr>LMSC Operations Manual</vt:lpstr>
      <vt:lpstr>OmniRAN ECSG Resources</vt:lpstr>
      <vt:lpstr>Agenda for September 2013 F2F</vt:lpstr>
      <vt:lpstr>Business#1</vt:lpstr>
      <vt:lpstr>Business #2 </vt:lpstr>
      <vt:lpstr>OmniRAN Meetings until November 2013 as agreed in Aug 7th conference call</vt:lpstr>
      <vt:lpstr>Business #3 </vt:lpstr>
      <vt:lpstr>Business #4 </vt:lpstr>
      <vt:lpstr>Business #5</vt:lpstr>
      <vt:lpstr>IEEE 802 Network Reference Model  with Reference Points</vt:lpstr>
      <vt:lpstr>IEEE 802 Access Network Functions </vt:lpstr>
      <vt:lpstr>Business #6</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Max Riegel</dc:creator>
  <cp:keywords>ecsg</cp:keywords>
  <cp:lastModifiedBy>Max Riegel</cp:lastModifiedBy>
  <cp:revision>233</cp:revision>
  <cp:lastPrinted>1998-02-10T13:28:06Z</cp:lastPrinted>
  <dcterms:created xsi:type="dcterms:W3CDTF">2011-12-30T17:06:23Z</dcterms:created>
  <dcterms:modified xsi:type="dcterms:W3CDTF">2013-09-03T22:30:06Z</dcterms:modified>
</cp:coreProperties>
</file>