
<file path=[Content_Types].xml><?xml version="1.0" encoding="utf-8"?>
<Types xmlns="http://schemas.openxmlformats.org/package/2006/content-types">
  <Default Extension="xml" ContentType="application/xml"/>
  <Default Extension="wmf" ContentType="image/x-wmf"/>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83" r:id="rId4"/>
    <p:sldId id="271" r:id="rId5"/>
    <p:sldId id="272" r:id="rId6"/>
    <p:sldId id="273" r:id="rId7"/>
    <p:sldId id="288" r:id="rId8"/>
    <p:sldId id="289" r:id="rId9"/>
    <p:sldId id="290" r:id="rId10"/>
    <p:sldId id="291" r:id="rId11"/>
    <p:sldId id="297" r:id="rId12"/>
    <p:sldId id="295" r:id="rId13"/>
    <p:sldId id="299" r:id="rId14"/>
    <p:sldId id="300" r:id="rId15"/>
    <p:sldId id="302" r:id="rId16"/>
    <p:sldId id="301" r:id="rId17"/>
    <p:sldId id="298"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20" autoAdjust="0"/>
    <p:restoredTop sz="99233" autoAdjust="0"/>
  </p:normalViewPr>
  <p:slideViewPr>
    <p:cSldViewPr>
      <p:cViewPr varScale="1">
        <p:scale>
          <a:sx n="111" d="100"/>
          <a:sy n="111" d="100"/>
        </p:scale>
        <p:origin x="-40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11450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964324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769160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p14="http://schemas.microsoft.com/office/powerpoint/2010/main" val="2551913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4307" y="76200"/>
            <a:ext cx="2121093" cy="307777"/>
          </a:xfrm>
          <a:prstGeom prst="rect">
            <a:avLst/>
          </a:prstGeom>
        </p:spPr>
        <p:txBody>
          <a:bodyPr wrap="none">
            <a:spAutoFit/>
          </a:bodyPr>
          <a:lstStyle/>
          <a:p>
            <a:pPr algn="r"/>
            <a:r>
              <a:rPr lang="en-US" sz="1400" b="1" dirty="0" smtClean="0"/>
              <a:t>omniran-13-0065-00-ecsg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3/omniran-13-0062-00-ecsg-meeting-minutes-of-aug-7th-conference-call.docx" TargetMode="External"/><Relationship Id="rId4" Type="http://schemas.openxmlformats.org/officeDocument/2006/relationships/hyperlink" Target="https://mentor.ieee.org/omniran/dcn/13/omniran-13-0057-00-ecsg-omniran-ec-closing-report.pptx" TargetMode="External"/><Relationship Id="rId1" Type="http://schemas.openxmlformats.org/officeDocument/2006/relationships/slideLayout" Target="../slideLayouts/slideLayout2.xml"/><Relationship Id="rId2" Type="http://schemas.openxmlformats.org/officeDocument/2006/relationships/hyperlink" Target="https://mentor.ieee.org/omniran/dcn/13/omniran-13-0061-00-ecsg-meeting-minutes-of-geneva-jul-2013-f2f-session.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3/omniran-13-0064-00-0000-ieee-802-gaps-point-to-point-links.pptx" TargetMode="External"/><Relationship Id="rId4" Type="http://schemas.openxmlformats.org/officeDocument/2006/relationships/hyperlink" Target="https://mentor.ieee.org/omniran/dcn/13/omniran-13-0060-00-ecsg-omniran-sdn-use-case-for-external-communication.pptx" TargetMode="External"/><Relationship Id="rId1" Type="http://schemas.openxmlformats.org/officeDocument/2006/relationships/slideLayout" Target="../slideLayouts/slideLayout2.xml"/><Relationship Id="rId2" Type="http://schemas.openxmlformats.org/officeDocument/2006/relationships/hyperlink" Target="https://mentor.ieee.org/omniran/dcn/13/omniran-13-0063-00-0000-ieee-802-gaps-network-detection-selection.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tu.int/rec/T-REC-I.130-198811-I" TargetMode="External"/><Relationship Id="rId4" Type="http://schemas.openxmlformats.org/officeDocument/2006/relationships/hyperlink" Target="http://www.itu.int/rec/T-REC-Q.65-200006-I/en" TargetMode="External"/><Relationship Id="rId5" Type="http://schemas.openxmlformats.org/officeDocument/2006/relationships/hyperlink" Target="http://resources.wimaxforum.org/sites/wimaxforum.org/files/technical_document/2010/12/WMF-T32-001-R016v01_Network-Stage2-Base.pdf" TargetMode="External"/><Relationship Id="rId1" Type="http://schemas.openxmlformats.org/officeDocument/2006/relationships/slideLayout" Target="../slideLayouts/slideLayout2.xml"/><Relationship Id="rId2" Type="http://schemas.openxmlformats.org/officeDocument/2006/relationships/hyperlink" Target="http://docbox.etsi.org/MTS/MTS/10-PromotionalMaterial/MBS-20111118/protocolStandards/stagedApproach.ht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wmf"/><Relationship Id="rId4" Type="http://schemas.openxmlformats.org/officeDocument/2006/relationships/oleObject" Target="../embeddings/oleObject1.bin"/><Relationship Id="rId5" Type="http://schemas.openxmlformats.org/officeDocument/2006/relationships/image" Target="../media/image1.wmf"/><Relationship Id="rId6" Type="http://schemas.openxmlformats.org/officeDocument/2006/relationships/oleObject" Target="../embeddings/oleObject2.bin"/><Relationship Id="rId7" Type="http://schemas.openxmlformats.org/officeDocument/2006/relationships/image" Target="../media/image3.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 Id="rId3" Type="http://schemas.openxmlformats.org/officeDocument/2006/relationships/image" Target="../media/image5.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05-00-0000-par-5c-table-of-content.doc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2.nokiasiemensnetworks.com/nvc" TargetMode="External"/><Relationship Id="rId4" Type="http://schemas.openxmlformats.org/officeDocument/2006/relationships/hyperlink" Target="https://nsn.webex.com/nsn/j.php?J=706809118&amp;PW=NMmRhMTg0ZDZk"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4" Type="http://schemas.openxmlformats.org/officeDocument/2006/relationships/hyperlink" Target="mailto:ecsg-802-omniran@listserv.ieee.org" TargetMode="External"/><Relationship Id="rId5" Type="http://schemas.openxmlformats.org/officeDocument/2006/relationships/hyperlink" Target="http://grouper.ieee.org/groups/802/OmniRANsg/email/" TargetMode="External"/><Relationship Id="rId1" Type="http://schemas.openxmlformats.org/officeDocument/2006/relationships/slideLayout" Target="../slideLayouts/slideLayout2.xml"/><Relationship Id="rId2" Type="http://schemas.openxmlformats.org/officeDocument/2006/relationships/hyperlink" Target="http://www.ieee802.org/OmniRANs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r>
              <a:rPr lang="en-US" dirty="0" smtClean="0"/>
              <a:t/>
            </a:r>
            <a:br>
              <a:rPr lang="en-US" dirty="0" smtClean="0"/>
            </a:br>
            <a:r>
              <a:rPr lang="en-US" dirty="0" smtClean="0"/>
              <a:t>Agenda and Meeting Slides</a:t>
            </a:r>
            <a:r>
              <a:rPr lang="en-US" dirty="0"/>
              <a:t/>
            </a:r>
            <a:br>
              <a:rPr lang="en-US" dirty="0"/>
            </a:br>
            <a:r>
              <a:rPr lang="en-US" dirty="0"/>
              <a:t>September</a:t>
            </a:r>
            <a:r>
              <a:rPr lang="en-US" dirty="0" smtClean="0"/>
              <a:t> </a:t>
            </a:r>
            <a:r>
              <a:rPr lang="en-US" dirty="0"/>
              <a:t>2013, </a:t>
            </a:r>
            <a:r>
              <a:rPr lang="en-US" dirty="0" smtClean="0"/>
              <a:t>York, UK</a:t>
            </a:r>
            <a:endParaRPr lang="en-US" dirty="0"/>
          </a:p>
        </p:txBody>
      </p:sp>
      <p:sp>
        <p:nvSpPr>
          <p:cNvPr id="3" name="Subtitle 2"/>
          <p:cNvSpPr>
            <a:spLocks noGrp="1"/>
          </p:cNvSpPr>
          <p:nvPr>
            <p:ph type="subTitle" idx="1"/>
          </p:nvPr>
        </p:nvSpPr>
        <p:spPr/>
        <p:txBody>
          <a:bodyPr/>
          <a:lstStyle/>
          <a:p>
            <a:r>
              <a:rPr lang="en-US" dirty="0" smtClean="0"/>
              <a:t>2013-09-03</a:t>
            </a:r>
            <a:r>
              <a:rPr lang="en-US" dirty="0"/>
              <a:t/>
            </a:r>
            <a:br>
              <a:rPr lang="en-US" dirty="0"/>
            </a:br>
            <a:r>
              <a:rPr lang="en-US" dirty="0"/>
              <a:t>Max Riegel</a:t>
            </a:r>
          </a:p>
          <a:p>
            <a:r>
              <a:rPr lang="en-US" dirty="0"/>
              <a:t>(OmniRAN SG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br>
              <a:rPr lang="en-US" dirty="0" smtClean="0"/>
            </a:br>
            <a:endParaRPr lang="en-US" dirty="0"/>
          </a:p>
        </p:txBody>
      </p:sp>
      <p:sp>
        <p:nvSpPr>
          <p:cNvPr id="3" name="Content Placeholder 2"/>
          <p:cNvSpPr>
            <a:spLocks noGrp="1"/>
          </p:cNvSpPr>
          <p:nvPr>
            <p:ph idx="1"/>
          </p:nvPr>
        </p:nvSpPr>
        <p:spPr>
          <a:xfrm>
            <a:off x="457200" y="1143000"/>
            <a:ext cx="8229600" cy="5181600"/>
          </a:xfrm>
        </p:spPr>
        <p:txBody>
          <a:bodyPr>
            <a:normAutofit fontScale="70000" lnSpcReduction="20000"/>
          </a:bodyPr>
          <a:lstStyle/>
          <a:p>
            <a:pPr lvl="0"/>
            <a:r>
              <a:rPr lang="en-US" dirty="0" smtClean="0"/>
              <a:t>Approval of agenda:</a:t>
            </a:r>
          </a:p>
          <a:p>
            <a:pPr lvl="1"/>
            <a:r>
              <a:rPr lang="en-US" dirty="0" smtClean="0"/>
              <a:t> </a:t>
            </a:r>
          </a:p>
          <a:p>
            <a:r>
              <a:rPr lang="en-US" dirty="0" smtClean="0"/>
              <a:t>Approval of minutes:</a:t>
            </a:r>
          </a:p>
          <a:p>
            <a:pPr lvl="1"/>
            <a:r>
              <a:rPr lang="en-US" dirty="0"/>
              <a:t>Minutes of Geneva F2F session:</a:t>
            </a:r>
          </a:p>
          <a:p>
            <a:pPr lvl="2"/>
            <a:r>
              <a:rPr lang="en-US" dirty="0">
                <a:hlinkClick r:id="rId2"/>
              </a:rPr>
              <a:t>https://mentor.ieee.org/omniran/dcn/13/omniran-13-0061-00-ecsg-meeting-minutes-of-geneva-jul-2013-f2f-session.docx</a:t>
            </a:r>
            <a:endParaRPr lang="en-US" dirty="0"/>
          </a:p>
          <a:p>
            <a:pPr lvl="2"/>
            <a:r>
              <a:rPr lang="en-US" dirty="0"/>
              <a:t> </a:t>
            </a:r>
          </a:p>
          <a:p>
            <a:pPr lvl="1"/>
            <a:r>
              <a:rPr lang="en-US" dirty="0" smtClean="0"/>
              <a:t>Minutes of Aug 7</a:t>
            </a:r>
            <a:r>
              <a:rPr lang="en-US" baseline="30000" dirty="0" smtClean="0"/>
              <a:t>th</a:t>
            </a:r>
            <a:r>
              <a:rPr lang="en-US" dirty="0" smtClean="0"/>
              <a:t> conference call:</a:t>
            </a:r>
          </a:p>
          <a:p>
            <a:pPr lvl="2"/>
            <a:r>
              <a:rPr lang="en-US" dirty="0">
                <a:hlinkClick r:id="rId3"/>
              </a:rPr>
              <a:t>https://mentor.ieee.org/omniran/dcn/13/omniran-13-0062-00-ecsg-meeting-minutes-of-aug-7th-conference-call.docx</a:t>
            </a:r>
            <a:endParaRPr lang="en-US" dirty="0"/>
          </a:p>
          <a:p>
            <a:pPr lvl="2"/>
            <a:r>
              <a:rPr lang="en-US" dirty="0"/>
              <a:t> </a:t>
            </a:r>
          </a:p>
          <a:p>
            <a:r>
              <a:rPr lang="en-US" dirty="0" smtClean="0"/>
              <a:t>Reports:</a:t>
            </a:r>
          </a:p>
          <a:p>
            <a:pPr lvl="1"/>
            <a:r>
              <a:rPr lang="en-US" dirty="0"/>
              <a:t>IEEE 802 EC Geneva Jul 13 closing meeting decision</a:t>
            </a:r>
          </a:p>
          <a:p>
            <a:pPr lvl="2"/>
            <a:r>
              <a:rPr lang="en-US" dirty="0">
                <a:hlinkClick r:id="rId4"/>
              </a:rPr>
              <a:t>https://mentor.ieee.org/omniran/dcn/13/omniran-13-0057-00-ecsg-omniran-ec-closing-report.pptx</a:t>
            </a:r>
            <a:endParaRPr lang="en-US" dirty="0"/>
          </a:p>
          <a:p>
            <a:pPr lvl="2"/>
            <a:r>
              <a:rPr lang="en-US" dirty="0"/>
              <a:t>OmniRAN EC SG got extension for creation of PAR &amp; 5C proposal</a:t>
            </a:r>
          </a:p>
          <a:p>
            <a:pPr lvl="1"/>
            <a:r>
              <a:rPr lang="en-US" dirty="0"/>
              <a:t>OmniRAN meeting planing for delivery of PAR &amp; 5C proposal</a:t>
            </a:r>
          </a:p>
          <a:p>
            <a:pPr lvl="2"/>
            <a:r>
              <a:rPr lang="en-US" dirty="0"/>
              <a:t>See next slide</a:t>
            </a:r>
          </a:p>
        </p:txBody>
      </p:sp>
    </p:spTree>
    <p:extLst>
      <p:ext uri="{BB962C8B-B14F-4D97-AF65-F5344CB8AC3E}">
        <p14:creationId xmlns:p14="http://schemas.microsoft.com/office/powerpoint/2010/main" val="232598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 Meetings until November 2013</a:t>
            </a:r>
            <a:br>
              <a:rPr lang="en-US" dirty="0" smtClean="0"/>
            </a:br>
            <a:r>
              <a:rPr lang="en-US" dirty="0"/>
              <a:t>as agreed in Aug 7</a:t>
            </a:r>
            <a:r>
              <a:rPr lang="en-US" baseline="30000" dirty="0"/>
              <a:t>th</a:t>
            </a:r>
            <a:r>
              <a:rPr lang="en-US" dirty="0"/>
              <a:t> conference call</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Wed, Sep 4</a:t>
            </a:r>
            <a:r>
              <a:rPr lang="en-US" baseline="30000" dirty="0" smtClean="0"/>
              <a:t>th</a:t>
            </a:r>
            <a:r>
              <a:rPr lang="en-US" dirty="0" smtClean="0"/>
              <a:t>, 2013, F2F Meeting York, UK</a:t>
            </a:r>
            <a:br>
              <a:rPr lang="en-US" dirty="0" smtClean="0"/>
            </a:br>
            <a:r>
              <a:rPr lang="en-US" dirty="0" smtClean="0"/>
              <a:t>w/ remote participation</a:t>
            </a:r>
          </a:p>
          <a:p>
            <a:r>
              <a:rPr lang="en-US" dirty="0" smtClean="0"/>
              <a:t>Tue, Sep 17</a:t>
            </a:r>
            <a:r>
              <a:rPr lang="en-US" baseline="30000" dirty="0" smtClean="0"/>
              <a:t>th</a:t>
            </a:r>
            <a:r>
              <a:rPr lang="en-US" dirty="0" smtClean="0"/>
              <a:t>, 730-930 am ET/1930-2130 Nanjing, F2F session w/ remote participation</a:t>
            </a:r>
          </a:p>
          <a:p>
            <a:r>
              <a:rPr lang="en-US" dirty="0" smtClean="0"/>
              <a:t>Fri, Sep 27</a:t>
            </a:r>
            <a:r>
              <a:rPr lang="en-US" baseline="30000" dirty="0" smtClean="0"/>
              <a:t>th</a:t>
            </a:r>
            <a:r>
              <a:rPr lang="en-US" dirty="0" smtClean="0"/>
              <a:t>, 2013, 09-11am ET: </a:t>
            </a:r>
            <a:r>
              <a:rPr lang="en-US" dirty="0" err="1" smtClean="0"/>
              <a:t>Confcall</a:t>
            </a:r>
            <a:endParaRPr lang="en-US" dirty="0" smtClean="0"/>
          </a:p>
          <a:p>
            <a:r>
              <a:rPr lang="en-US" dirty="0" smtClean="0"/>
              <a:t>Fri, Oct 4</a:t>
            </a:r>
            <a:r>
              <a:rPr lang="en-US" baseline="30000" dirty="0" smtClean="0"/>
              <a:t>th</a:t>
            </a:r>
            <a:r>
              <a:rPr lang="en-US" dirty="0" smtClean="0"/>
              <a:t>, 2013, 09-11am ET: </a:t>
            </a:r>
            <a:r>
              <a:rPr lang="en-US" dirty="0" err="1" smtClean="0"/>
              <a:t>Confcall</a:t>
            </a:r>
            <a:endParaRPr lang="en-US" dirty="0" smtClean="0"/>
          </a:p>
          <a:p>
            <a:r>
              <a:rPr lang="en-US" dirty="0" smtClean="0"/>
              <a:t>Thu, Oct 10</a:t>
            </a:r>
            <a:r>
              <a:rPr lang="en-US" baseline="30000" dirty="0" smtClean="0"/>
              <a:t>th</a:t>
            </a:r>
            <a:r>
              <a:rPr lang="en-US" dirty="0" smtClean="0"/>
              <a:t>, 2013, 09-11am ET: </a:t>
            </a:r>
            <a:r>
              <a:rPr lang="en-US" dirty="0" err="1" smtClean="0"/>
              <a:t>Confcall</a:t>
            </a:r>
            <a:endParaRPr lang="en-US" dirty="0" smtClean="0"/>
          </a:p>
          <a:p>
            <a:r>
              <a:rPr lang="en-US" dirty="0" smtClean="0">
                <a:solidFill>
                  <a:srgbClr val="FF0000"/>
                </a:solidFill>
              </a:rPr>
              <a:t>Fri, Oct 11</a:t>
            </a:r>
            <a:r>
              <a:rPr lang="en-US" baseline="30000" dirty="0" smtClean="0">
                <a:solidFill>
                  <a:srgbClr val="FF0000"/>
                </a:solidFill>
              </a:rPr>
              <a:t>th</a:t>
            </a:r>
            <a:r>
              <a:rPr lang="en-US" dirty="0" smtClean="0">
                <a:solidFill>
                  <a:srgbClr val="FF0000"/>
                </a:solidFill>
              </a:rPr>
              <a:t>, 2013, </a:t>
            </a:r>
            <a:r>
              <a:rPr lang="en-US" dirty="0" err="1" smtClean="0">
                <a:solidFill>
                  <a:srgbClr val="FF0000"/>
                </a:solidFill>
              </a:rPr>
              <a:t>CoB</a:t>
            </a:r>
            <a:r>
              <a:rPr lang="en-US" dirty="0" smtClean="0">
                <a:solidFill>
                  <a:srgbClr val="FF0000"/>
                </a:solidFill>
              </a:rPr>
              <a:t>: </a:t>
            </a:r>
            <a:br>
              <a:rPr lang="en-US" dirty="0" smtClean="0">
                <a:solidFill>
                  <a:srgbClr val="FF0000"/>
                </a:solidFill>
              </a:rPr>
            </a:br>
            <a:r>
              <a:rPr lang="en-US" dirty="0" smtClean="0">
                <a:solidFill>
                  <a:srgbClr val="FF0000"/>
                </a:solidFill>
              </a:rPr>
              <a:t>Submission deadline for PAR to EC list</a:t>
            </a:r>
          </a:p>
          <a:p>
            <a:r>
              <a:rPr lang="en-US" dirty="0" smtClean="0"/>
              <a:t>Mon, Nov 11</a:t>
            </a:r>
            <a:r>
              <a:rPr lang="en-US" baseline="30000" dirty="0" smtClean="0"/>
              <a:t>th</a:t>
            </a:r>
            <a:r>
              <a:rPr lang="en-US" dirty="0" smtClean="0"/>
              <a:t>, 0800-1000am CT: </a:t>
            </a:r>
            <a:br>
              <a:rPr lang="en-US" dirty="0" smtClean="0"/>
            </a:br>
            <a:r>
              <a:rPr lang="en-US" dirty="0" smtClean="0"/>
              <a:t>EC Opening Meeting Dallas F2F</a:t>
            </a:r>
          </a:p>
          <a:p>
            <a:endParaRPr lang="en-US" dirty="0"/>
          </a:p>
          <a:p>
            <a:pPr marL="0" indent="0">
              <a:buNone/>
            </a:pPr>
            <a:r>
              <a:rPr lang="en-US" dirty="0" smtClean="0"/>
              <a:t>Meeting announcements, agenda proposals and dial-in details for all meetings are published on OmniRAN web site.</a:t>
            </a:r>
          </a:p>
        </p:txBody>
      </p:sp>
    </p:spTree>
    <p:extLst>
      <p:ext uri="{BB962C8B-B14F-4D97-AF65-F5344CB8AC3E}">
        <p14:creationId xmlns:p14="http://schemas.microsoft.com/office/powerpoint/2010/main" val="2883660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br>
              <a:rPr lang="en-US" dirty="0" smtClean="0"/>
            </a:br>
            <a:endParaRPr lang="en-US" dirty="0"/>
          </a:p>
        </p:txBody>
      </p:sp>
      <p:sp>
        <p:nvSpPr>
          <p:cNvPr id="3" name="Content Placeholder 2"/>
          <p:cNvSpPr>
            <a:spLocks noGrp="1"/>
          </p:cNvSpPr>
          <p:nvPr>
            <p:ph idx="1"/>
          </p:nvPr>
        </p:nvSpPr>
        <p:spPr>
          <a:xfrm>
            <a:off x="457200" y="914400"/>
            <a:ext cx="8229600" cy="5791200"/>
          </a:xfrm>
        </p:spPr>
        <p:txBody>
          <a:bodyPr>
            <a:normAutofit fontScale="77500" lnSpcReduction="20000"/>
          </a:bodyPr>
          <a:lstStyle/>
          <a:p>
            <a:r>
              <a:rPr lang="en-US"/>
              <a:t>Reports</a:t>
            </a:r>
          </a:p>
          <a:p>
            <a:pPr lvl="1"/>
            <a:r>
              <a:rPr lang="en-US"/>
              <a:t>Discussions with 802.1</a:t>
            </a:r>
          </a:p>
          <a:p>
            <a:pPr lvl="2"/>
            <a:r>
              <a:rPr lang="en-US">
                <a:hlinkClick r:id="rId2"/>
              </a:rPr>
              <a:t>https://mentor.ieee.org/omniran/dcn/13/omniran-13-0063-00-0000-ieee-802-gaps-network-detection-selection.pptx</a:t>
            </a:r>
            <a:endParaRPr lang="en-US"/>
          </a:p>
          <a:p>
            <a:pPr lvl="2"/>
            <a:r>
              <a:rPr lang="en-US">
                <a:hlinkClick r:id="rId3"/>
              </a:rPr>
              <a:t>https://mentor.ieee.org/omniran/dcn/13/omniran-13-0064-00-0000-ieee-802-gaps-point-to-point-links.pptx</a:t>
            </a:r>
            <a:endParaRPr lang="en-US"/>
          </a:p>
          <a:p>
            <a:pPr lvl="2"/>
            <a:r>
              <a:rPr lang="en-US"/>
              <a:t>Fruitful discussions on Sep 3</a:t>
            </a:r>
            <a:r>
              <a:rPr lang="en-US" baseline="30000"/>
              <a:t>rd</a:t>
            </a:r>
            <a:r>
              <a:rPr lang="en-US"/>
              <a:t> PM with 802.1 security group on both proposals</a:t>
            </a:r>
          </a:p>
          <a:p>
            <a:pPr lvl="2"/>
            <a:r>
              <a:rPr lang="en-US"/>
              <a:t>Plan to create more detailed functional description on ptp links by use of MACsec</a:t>
            </a:r>
          </a:p>
          <a:p>
            <a:pPr lvl="1"/>
            <a:r>
              <a:rPr lang="en-US"/>
              <a:t>Communication with IETF</a:t>
            </a:r>
          </a:p>
          <a:p>
            <a:pPr lvl="2"/>
            <a:r>
              <a:rPr lang="en-US"/>
              <a:t>Still pending, planned for mid September</a:t>
            </a:r>
          </a:p>
          <a:p>
            <a:pPr lvl="1"/>
            <a:r>
              <a:rPr lang="en-US"/>
              <a:t>Communication  with ONF</a:t>
            </a:r>
          </a:p>
          <a:p>
            <a:pPr lvl="2"/>
            <a:r>
              <a:rPr lang="en-US"/>
              <a:t>Approved communication to ONF to introduce OmniRAN SDN use case to </a:t>
            </a:r>
          </a:p>
          <a:p>
            <a:pPr lvl="2"/>
            <a:r>
              <a:rPr lang="en-US">
                <a:hlinkClick r:id="rId4"/>
              </a:rPr>
              <a:t>https://mentor.ieee.org/omniran/dcn/13/omniran-13-0060-00-ecsg-omniran-sdn-use-case-for-external-communication.pptx</a:t>
            </a:r>
            <a:endParaRPr lang="en-US"/>
          </a:p>
          <a:p>
            <a:pPr lvl="2"/>
            <a:r>
              <a:rPr lang="en-US"/>
              <a:t>Executive summary for formal submission created.</a:t>
            </a:r>
          </a:p>
          <a:p>
            <a:endParaRPr lang="en-US" dirty="0" smtClean="0"/>
          </a:p>
        </p:txBody>
      </p:sp>
    </p:spTree>
    <p:extLst>
      <p:ext uri="{BB962C8B-B14F-4D97-AF65-F5344CB8AC3E}">
        <p14:creationId xmlns:p14="http://schemas.microsoft.com/office/powerpoint/2010/main" val="400400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br>
              <a:rPr lang="en-US"/>
            </a:br>
            <a:endParaRPr lang="en-US"/>
          </a:p>
        </p:txBody>
      </p:sp>
      <p:sp>
        <p:nvSpPr>
          <p:cNvPr id="3" name="Content Placeholder 2"/>
          <p:cNvSpPr>
            <a:spLocks noGrp="1"/>
          </p:cNvSpPr>
          <p:nvPr>
            <p:ph idx="1"/>
          </p:nvPr>
        </p:nvSpPr>
        <p:spPr>
          <a:xfrm>
            <a:off x="457200" y="1143000"/>
            <a:ext cx="8229600" cy="4983163"/>
          </a:xfrm>
        </p:spPr>
        <p:txBody>
          <a:bodyPr>
            <a:normAutofit fontScale="85000" lnSpcReduction="20000"/>
          </a:bodyPr>
          <a:lstStyle/>
          <a:p>
            <a:r>
              <a:rPr lang="en-US"/>
              <a:t>Content of ‘Stage 2’ document</a:t>
            </a:r>
          </a:p>
          <a:p>
            <a:pPr lvl="1"/>
            <a:r>
              <a:rPr lang="en-US"/>
              <a:t>Legacy guidance</a:t>
            </a:r>
          </a:p>
          <a:p>
            <a:pPr lvl="2"/>
            <a:r>
              <a:rPr lang="en-US"/>
              <a:t>Overview by ETSI:</a:t>
            </a:r>
            <a:br>
              <a:rPr lang="en-US"/>
            </a:br>
            <a:r>
              <a:rPr lang="en-US">
                <a:hlinkClick r:id="rId2"/>
              </a:rPr>
              <a:t>http://docbox.etsi.org/MTS/MTS/10-PromotionalMaterial/MBS-20111118/protocolStandards/stagedApproach.htm</a:t>
            </a:r>
            <a:endParaRPr lang="en-US"/>
          </a:p>
          <a:p>
            <a:pPr lvl="2"/>
            <a:r>
              <a:rPr lang="en-US"/>
              <a:t>Introduction of staged approach for service network specification by ITU-T:</a:t>
            </a:r>
            <a:br>
              <a:rPr lang="en-US"/>
            </a:br>
            <a:r>
              <a:rPr lang="en-US">
                <a:hlinkClick r:id="rId3"/>
              </a:rPr>
              <a:t>http://www.itu.int/rec/T-REC-I.130-198811-I</a:t>
            </a:r>
            <a:endParaRPr lang="en-US"/>
          </a:p>
          <a:p>
            <a:pPr lvl="2"/>
            <a:r>
              <a:rPr lang="en-US"/>
              <a:t>Detailed description of Stage 2 by ITU-T:</a:t>
            </a:r>
            <a:r>
              <a:rPr lang="en-US">
                <a:hlinkClick r:id="rId4"/>
              </a:rPr>
              <a:t>http://www.itu.int/rec/T-REC-Q.65-200006-I/en</a:t>
            </a:r>
            <a:endParaRPr lang="en-US"/>
          </a:p>
          <a:p>
            <a:pPr lvl="1"/>
            <a:r>
              <a:rPr lang="en-US"/>
              <a:t>WiMAX NWG Stage 2</a:t>
            </a:r>
          </a:p>
          <a:p>
            <a:pPr lvl="1"/>
            <a:r>
              <a:rPr lang="en-US"/>
              <a:t>Example of Stage 2 specification build on generic requirements captured in tenets:</a:t>
            </a:r>
            <a:endParaRPr lang="en-US">
              <a:hlinkClick r:id="rId5"/>
            </a:endParaRPr>
          </a:p>
          <a:p>
            <a:pPr lvl="2"/>
            <a:r>
              <a:rPr lang="en-US">
                <a:hlinkClick r:id="rId5"/>
              </a:rPr>
              <a:t>http://resources.wimaxforum.org/sites/wimaxforum.org/files/technical_document/2010/12/WMF-T32-001-R016v01_Network-Stage2-Base.pdf</a:t>
            </a:r>
            <a:endParaRPr lang="en-US"/>
          </a:p>
        </p:txBody>
      </p:sp>
    </p:spTree>
    <p:extLst>
      <p:ext uri="{BB962C8B-B14F-4D97-AF65-F5344CB8AC3E}">
        <p14:creationId xmlns:p14="http://schemas.microsoft.com/office/powerpoint/2010/main" val="1342869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#5</a:t>
            </a:r>
          </a:p>
        </p:txBody>
      </p:sp>
      <p:sp>
        <p:nvSpPr>
          <p:cNvPr id="3" name="Content Placeholder 2"/>
          <p:cNvSpPr>
            <a:spLocks noGrp="1"/>
          </p:cNvSpPr>
          <p:nvPr>
            <p:ph idx="1"/>
          </p:nvPr>
        </p:nvSpPr>
        <p:spPr/>
        <p:txBody>
          <a:bodyPr>
            <a:normAutofit fontScale="55000" lnSpcReduction="20000"/>
          </a:bodyPr>
          <a:lstStyle/>
          <a:p>
            <a:r>
              <a:rPr lang="en-US"/>
              <a:t>Content of ‘Stage 2’ document, cont.</a:t>
            </a:r>
          </a:p>
          <a:p>
            <a:pPr lvl="1"/>
            <a:r>
              <a:rPr lang="en-US"/>
              <a:t>Network Reference Model</a:t>
            </a:r>
          </a:p>
          <a:p>
            <a:pPr lvl="2"/>
            <a:r>
              <a:rPr lang="en-US"/>
              <a:t>See first following slide</a:t>
            </a:r>
          </a:p>
          <a:p>
            <a:pPr lvl="1"/>
            <a:r>
              <a:rPr lang="en-US"/>
              <a:t>Functional Design</a:t>
            </a:r>
          </a:p>
          <a:p>
            <a:pPr lvl="2"/>
            <a:r>
              <a:rPr lang="en-US"/>
              <a:t>See second following slide</a:t>
            </a:r>
          </a:p>
          <a:p>
            <a:pPr lvl="1"/>
            <a:r>
              <a:rPr lang="en-US"/>
              <a:t>Initial draft ToC of IEEE 802 ‘Stage 2’</a:t>
            </a:r>
          </a:p>
          <a:p>
            <a:pPr marL="1314450" lvl="2" indent="-514350">
              <a:buFont typeface="+mj-lt"/>
              <a:buAutoNum type="arabicPeriod"/>
            </a:pPr>
            <a:r>
              <a:rPr lang="en-US"/>
              <a:t>Introduction and Scope</a:t>
            </a:r>
          </a:p>
          <a:p>
            <a:pPr marL="1314450" lvl="2" indent="-514350">
              <a:buFont typeface="+mj-lt"/>
              <a:buAutoNum type="arabicPeriod"/>
            </a:pPr>
            <a:r>
              <a:rPr lang="en-US"/>
              <a:t>Abbreviations/Acronyms, Definitions, and Conventions</a:t>
            </a:r>
          </a:p>
          <a:p>
            <a:pPr marL="1314450" lvl="2" indent="-514350">
              <a:buFont typeface="+mj-lt"/>
              <a:buAutoNum type="arabicPeriod"/>
            </a:pPr>
            <a:r>
              <a:rPr lang="en-US"/>
              <a:t>References</a:t>
            </a:r>
          </a:p>
          <a:p>
            <a:pPr marL="1314450" lvl="2" indent="-514350">
              <a:buFont typeface="+mj-lt"/>
              <a:buAutoNum type="arabicPeriod"/>
            </a:pPr>
            <a:r>
              <a:rPr lang="en-US"/>
              <a:t>Identifiers</a:t>
            </a:r>
          </a:p>
          <a:p>
            <a:pPr marL="1314450" lvl="2" indent="-514350">
              <a:buFont typeface="+mj-lt"/>
              <a:buAutoNum type="arabicPeriod"/>
            </a:pPr>
            <a:r>
              <a:rPr lang="en-US"/>
              <a:t>Tenets for IEEE 802 Access Network Systems Architecture</a:t>
            </a:r>
          </a:p>
          <a:p>
            <a:pPr marL="1314450" lvl="2" indent="-514350">
              <a:buFont typeface="+mj-lt"/>
              <a:buAutoNum type="arabicPeriod"/>
            </a:pPr>
            <a:r>
              <a:rPr lang="en-US"/>
              <a:t>Network Reference Model</a:t>
            </a:r>
          </a:p>
          <a:p>
            <a:pPr marL="1657350" lvl="3" indent="-514350"/>
            <a:r>
              <a:rPr lang="en-US"/>
              <a:t>Overview</a:t>
            </a:r>
          </a:p>
          <a:p>
            <a:pPr marL="1657350" lvl="3" indent="-514350"/>
            <a:r>
              <a:rPr lang="en-US"/>
              <a:t>Reference Points</a:t>
            </a:r>
          </a:p>
          <a:p>
            <a:pPr marL="1657350" lvl="3" indent="-514350"/>
            <a:r>
              <a:rPr lang="en-US"/>
              <a:t>Access Network to Core Internetworking Relationship</a:t>
            </a:r>
          </a:p>
          <a:p>
            <a:pPr marL="1314450" lvl="2" indent="-514350">
              <a:buFont typeface="+mj-lt"/>
              <a:buAutoNum type="arabicPeriod"/>
            </a:pPr>
            <a:r>
              <a:rPr lang="en-US"/>
              <a:t>Functional Design and Decomposition</a:t>
            </a:r>
          </a:p>
          <a:p>
            <a:pPr marL="1657350" lvl="3" indent="-514350"/>
            <a:r>
              <a:rPr lang="en-US"/>
              <a:t>Network Discovery and Selection</a:t>
            </a:r>
          </a:p>
          <a:p>
            <a:pPr marL="1657350" lvl="3" indent="-514350"/>
            <a:r>
              <a:rPr lang="en-US"/>
              <a:t>Authentication</a:t>
            </a:r>
          </a:p>
          <a:p>
            <a:pPr marL="1657350" lvl="3" indent="-514350"/>
            <a:r>
              <a:rPr lang="en-US"/>
              <a:t>Link establishment</a:t>
            </a:r>
          </a:p>
          <a:p>
            <a:pPr marL="1657350" lvl="3" indent="-514350"/>
            <a:r>
              <a:rPr lang="en-US"/>
              <a:t>QoS and policy control</a:t>
            </a:r>
          </a:p>
          <a:p>
            <a:pPr marL="1657350" lvl="3" indent="-514350"/>
            <a:r>
              <a:rPr lang="en-US"/>
              <a:t>Link mobility</a:t>
            </a:r>
          </a:p>
          <a:p>
            <a:pPr marL="1657350" lvl="3" indent="-514350"/>
            <a:r>
              <a:rPr lang="en-US"/>
              <a:t>Link teardown</a:t>
            </a:r>
          </a:p>
          <a:p>
            <a:pPr marL="1657350" lvl="3" indent="-514350"/>
            <a:r>
              <a:rPr lang="en-US"/>
              <a:t>Accounting</a:t>
            </a:r>
          </a:p>
          <a:p>
            <a:pPr marL="1657350" lvl="3" indent="-514350"/>
            <a:endParaRPr lang="en-US"/>
          </a:p>
        </p:txBody>
      </p:sp>
    </p:spTree>
    <p:extLst>
      <p:ext uri="{BB962C8B-B14F-4D97-AF65-F5344CB8AC3E}">
        <p14:creationId xmlns:p14="http://schemas.microsoft.com/office/powerpoint/2010/main" val="2981280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lstStyle/>
          <a:p>
            <a:r>
              <a:rPr lang="en-US" dirty="0" smtClean="0"/>
              <a:t>IEEE 802 Network Reference Model </a:t>
            </a:r>
            <a:br>
              <a:rPr lang="en-US" dirty="0" smtClean="0"/>
            </a:br>
            <a:r>
              <a:rPr lang="en-US" dirty="0" smtClean="0"/>
              <a:t>with Reference Points</a:t>
            </a:r>
            <a:endParaRPr lang="en-US" dirty="0"/>
          </a:p>
        </p:txBody>
      </p:sp>
      <p:grpSp>
        <p:nvGrpSpPr>
          <p:cNvPr id="3" name="Group 123"/>
          <p:cNvGrpSpPr/>
          <p:nvPr/>
        </p:nvGrpSpPr>
        <p:grpSpPr>
          <a:xfrm>
            <a:off x="2124075" y="1733550"/>
            <a:ext cx="1000125" cy="990600"/>
            <a:chOff x="7315200" y="3886200"/>
            <a:chExt cx="1000125" cy="990600"/>
          </a:xfrm>
        </p:grpSpPr>
        <p:sp>
          <p:nvSpPr>
            <p:cNvPr id="8"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5" name="Group 158"/>
            <p:cNvGrpSpPr>
              <a:grpSpLocks noChangeAspect="1"/>
            </p:cNvGrpSpPr>
            <p:nvPr/>
          </p:nvGrpSpPr>
          <p:grpSpPr bwMode="auto">
            <a:xfrm flipH="1">
              <a:off x="7696199" y="4259473"/>
              <a:ext cx="411161" cy="494972"/>
              <a:chOff x="5" y="2480"/>
              <a:chExt cx="237" cy="430"/>
            </a:xfrm>
          </p:grpSpPr>
          <p:grpSp>
            <p:nvGrpSpPr>
              <p:cNvPr id="9" name="Group 159"/>
              <p:cNvGrpSpPr>
                <a:grpSpLocks noChangeAspect="1"/>
              </p:cNvGrpSpPr>
              <p:nvPr/>
            </p:nvGrpSpPr>
            <p:grpSpPr bwMode="auto">
              <a:xfrm>
                <a:off x="5" y="2521"/>
                <a:ext cx="145" cy="389"/>
                <a:chOff x="5" y="2521"/>
                <a:chExt cx="145" cy="389"/>
              </a:xfrm>
            </p:grpSpPr>
            <p:grpSp>
              <p:nvGrpSpPr>
                <p:cNvPr id="11" name="Group 160"/>
                <p:cNvGrpSpPr>
                  <a:grpSpLocks noChangeAspect="1"/>
                </p:cNvGrpSpPr>
                <p:nvPr/>
              </p:nvGrpSpPr>
              <p:grpSpPr bwMode="auto">
                <a:xfrm>
                  <a:off x="7" y="2654"/>
                  <a:ext cx="143" cy="256"/>
                  <a:chOff x="7" y="2654"/>
                  <a:chExt cx="143" cy="256"/>
                </a:xfrm>
              </p:grpSpPr>
              <p:grpSp>
                <p:nvGrpSpPr>
                  <p:cNvPr id="12" name="Group 161"/>
                  <p:cNvGrpSpPr>
                    <a:grpSpLocks noChangeAspect="1"/>
                  </p:cNvGrpSpPr>
                  <p:nvPr/>
                </p:nvGrpSpPr>
                <p:grpSpPr bwMode="auto">
                  <a:xfrm>
                    <a:off x="7" y="2661"/>
                    <a:ext cx="93" cy="247"/>
                    <a:chOff x="7" y="2661"/>
                    <a:chExt cx="93" cy="247"/>
                  </a:xfrm>
                </p:grpSpPr>
                <p:sp>
                  <p:nvSpPr>
                    <p:cNvPr id="32"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4"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7"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8"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5"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0"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6" name="Group 176"/>
                <p:cNvGrpSpPr>
                  <a:grpSpLocks noChangeAspect="1"/>
                </p:cNvGrpSpPr>
                <p:nvPr/>
              </p:nvGrpSpPr>
              <p:grpSpPr bwMode="auto">
                <a:xfrm>
                  <a:off x="5" y="2533"/>
                  <a:ext cx="141" cy="374"/>
                  <a:chOff x="5" y="2533"/>
                  <a:chExt cx="141" cy="374"/>
                </a:xfrm>
              </p:grpSpPr>
              <p:sp>
                <p:nvSpPr>
                  <p:cNvPr id="19"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0"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1"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2"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3"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8"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3"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9"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17" name="Group 122"/>
          <p:cNvGrpSpPr/>
          <p:nvPr/>
        </p:nvGrpSpPr>
        <p:grpSpPr>
          <a:xfrm>
            <a:off x="3886200" y="1733550"/>
            <a:ext cx="990600" cy="990600"/>
            <a:chOff x="7315200" y="2819400"/>
            <a:chExt cx="990600" cy="990600"/>
          </a:xfrm>
        </p:grpSpPr>
        <p:sp>
          <p:nvSpPr>
            <p:cNvPr id="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10"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24" name="Group 107"/>
            <p:cNvGrpSpPr/>
            <p:nvPr/>
          </p:nvGrpSpPr>
          <p:grpSpPr>
            <a:xfrm>
              <a:off x="7520910" y="3095706"/>
              <a:ext cx="532437" cy="381000"/>
              <a:chOff x="7481888" y="3079208"/>
              <a:chExt cx="595312" cy="425992"/>
            </a:xfrm>
          </p:grpSpPr>
          <p:sp>
            <p:nvSpPr>
              <p:cNvPr id="1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11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41" name="Group 122"/>
              <p:cNvGrpSpPr>
                <a:grpSpLocks/>
              </p:cNvGrpSpPr>
              <p:nvPr/>
            </p:nvGrpSpPr>
            <p:grpSpPr bwMode="auto">
              <a:xfrm>
                <a:off x="7848751" y="3079208"/>
                <a:ext cx="228449" cy="389708"/>
                <a:chOff x="4120" y="2308"/>
                <a:chExt cx="305" cy="415"/>
              </a:xfrm>
            </p:grpSpPr>
            <p:sp>
              <p:nvSpPr>
                <p:cNvPr id="112"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113"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114"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42" name="Group 126"/>
                <p:cNvGrpSpPr>
                  <a:grpSpLocks/>
                </p:cNvGrpSpPr>
                <p:nvPr/>
              </p:nvGrpSpPr>
              <p:grpSpPr bwMode="auto">
                <a:xfrm flipH="1">
                  <a:off x="4164" y="2500"/>
                  <a:ext cx="152" cy="109"/>
                  <a:chOff x="3216" y="2784"/>
                  <a:chExt cx="192" cy="144"/>
                </a:xfrm>
              </p:grpSpPr>
              <p:sp>
                <p:nvSpPr>
                  <p:cNvPr id="119"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120"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121"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122"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116"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117"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118"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44" name="Group 582"/>
          <p:cNvGrpSpPr/>
          <p:nvPr/>
        </p:nvGrpSpPr>
        <p:grpSpPr>
          <a:xfrm>
            <a:off x="5257800" y="1733550"/>
            <a:ext cx="990600" cy="990600"/>
            <a:chOff x="5257800" y="1733550"/>
            <a:chExt cx="990600" cy="990600"/>
          </a:xfrm>
        </p:grpSpPr>
        <p:sp>
          <p:nvSpPr>
            <p:cNvPr id="43" name="Rounded Rectangle 42"/>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45" name="Group 61"/>
            <p:cNvGrpSpPr/>
            <p:nvPr/>
          </p:nvGrpSpPr>
          <p:grpSpPr>
            <a:xfrm>
              <a:off x="5410201" y="1816606"/>
              <a:ext cx="609600" cy="450344"/>
              <a:chOff x="6324600" y="1828800"/>
              <a:chExt cx="917575" cy="677862"/>
            </a:xfrm>
          </p:grpSpPr>
          <p:grpSp>
            <p:nvGrpSpPr>
              <p:cNvPr id="46" name="Group 10"/>
              <p:cNvGrpSpPr>
                <a:grpSpLocks/>
              </p:cNvGrpSpPr>
              <p:nvPr/>
            </p:nvGrpSpPr>
            <p:grpSpPr bwMode="auto">
              <a:xfrm>
                <a:off x="6972300" y="1828800"/>
                <a:ext cx="269875" cy="460375"/>
                <a:chOff x="4120" y="2308"/>
                <a:chExt cx="305" cy="415"/>
              </a:xfrm>
            </p:grpSpPr>
            <p:sp>
              <p:nvSpPr>
                <p:cNvPr id="82"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3"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4"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47" name="Group 14"/>
                <p:cNvGrpSpPr>
                  <a:grpSpLocks/>
                </p:cNvGrpSpPr>
                <p:nvPr/>
              </p:nvGrpSpPr>
              <p:grpSpPr bwMode="auto">
                <a:xfrm flipH="1">
                  <a:off x="4164" y="2500"/>
                  <a:ext cx="152" cy="109"/>
                  <a:chOff x="3216" y="2784"/>
                  <a:chExt cx="192" cy="144"/>
                </a:xfrm>
              </p:grpSpPr>
              <p:sp>
                <p:nvSpPr>
                  <p:cNvPr id="89"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0"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1"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92"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6"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7"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8"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8" name="Group 22"/>
              <p:cNvGrpSpPr>
                <a:grpSpLocks/>
              </p:cNvGrpSpPr>
              <p:nvPr/>
            </p:nvGrpSpPr>
            <p:grpSpPr bwMode="auto">
              <a:xfrm>
                <a:off x="6756400" y="1901825"/>
                <a:ext cx="269875" cy="460375"/>
                <a:chOff x="4120" y="2308"/>
                <a:chExt cx="305" cy="415"/>
              </a:xfrm>
            </p:grpSpPr>
            <p:sp>
              <p:nvSpPr>
                <p:cNvPr id="71"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72"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3"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52" name="Group 26"/>
                <p:cNvGrpSpPr>
                  <a:grpSpLocks/>
                </p:cNvGrpSpPr>
                <p:nvPr/>
              </p:nvGrpSpPr>
              <p:grpSpPr bwMode="auto">
                <a:xfrm flipH="1">
                  <a:off x="4164" y="2500"/>
                  <a:ext cx="152" cy="109"/>
                  <a:chOff x="3216" y="2784"/>
                  <a:chExt cx="192" cy="144"/>
                </a:xfrm>
              </p:grpSpPr>
              <p:sp>
                <p:nvSpPr>
                  <p:cNvPr id="78"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9"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0"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1"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75"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6"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7"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3" name="Group 34"/>
              <p:cNvGrpSpPr>
                <a:grpSpLocks/>
              </p:cNvGrpSpPr>
              <p:nvPr/>
            </p:nvGrpSpPr>
            <p:grpSpPr bwMode="auto">
              <a:xfrm>
                <a:off x="6540500" y="1973262"/>
                <a:ext cx="269875" cy="460375"/>
                <a:chOff x="4120" y="2308"/>
                <a:chExt cx="305" cy="415"/>
              </a:xfrm>
            </p:grpSpPr>
            <p:sp>
              <p:nvSpPr>
                <p:cNvPr id="60"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1"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62"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74" name="Group 38"/>
                <p:cNvGrpSpPr>
                  <a:grpSpLocks/>
                </p:cNvGrpSpPr>
                <p:nvPr/>
              </p:nvGrpSpPr>
              <p:grpSpPr bwMode="auto">
                <a:xfrm flipH="1">
                  <a:off x="4164" y="2500"/>
                  <a:ext cx="152" cy="109"/>
                  <a:chOff x="3216" y="2784"/>
                  <a:chExt cx="192" cy="144"/>
                </a:xfrm>
              </p:grpSpPr>
              <p:sp>
                <p:nvSpPr>
                  <p:cNvPr id="67"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68"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69"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0"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4"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65"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66"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85" name="Group 618"/>
              <p:cNvGrpSpPr>
                <a:grpSpLocks/>
              </p:cNvGrpSpPr>
              <p:nvPr/>
            </p:nvGrpSpPr>
            <p:grpSpPr bwMode="auto">
              <a:xfrm>
                <a:off x="6324600" y="2046287"/>
                <a:ext cx="269875" cy="460375"/>
                <a:chOff x="4120" y="2308"/>
                <a:chExt cx="305" cy="415"/>
              </a:xfrm>
            </p:grpSpPr>
            <p:sp>
              <p:nvSpPr>
                <p:cNvPr id="49"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50"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51"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93" name="Group 622"/>
                <p:cNvGrpSpPr>
                  <a:grpSpLocks/>
                </p:cNvGrpSpPr>
                <p:nvPr/>
              </p:nvGrpSpPr>
              <p:grpSpPr bwMode="auto">
                <a:xfrm flipH="1">
                  <a:off x="4164" y="2500"/>
                  <a:ext cx="152" cy="109"/>
                  <a:chOff x="3216" y="2784"/>
                  <a:chExt cx="192" cy="144"/>
                </a:xfrm>
              </p:grpSpPr>
              <p:sp>
                <p:nvSpPr>
                  <p:cNvPr id="56"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57"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58"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59"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53"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54"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55"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126"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1025" name="Clip" r:id="rId4" imgW="5757415" imgH="3221332" progId="">
                    <p:embed/>
                  </p:oleObj>
                </mc:Choice>
                <mc:Fallback>
                  <p:oleObj name="Clip" r:id="rId4" imgW="5757415" imgH="3221332"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127"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30" name="Straight Connector 129"/>
          <p:cNvCxnSpPr>
            <a:stCxn id="7" idx="3"/>
            <a:endCxn id="8" idx="1"/>
          </p:cNvCxnSpPr>
          <p:nvPr/>
        </p:nvCxnSpPr>
        <p:spPr bwMode="auto">
          <a:xfrm>
            <a:off x="1371600" y="228473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4" name="Group 95"/>
          <p:cNvGrpSpPr/>
          <p:nvPr/>
        </p:nvGrpSpPr>
        <p:grpSpPr>
          <a:xfrm>
            <a:off x="1524000" y="2209800"/>
            <a:ext cx="479618" cy="457200"/>
            <a:chOff x="1524000" y="2209800"/>
            <a:chExt cx="479618" cy="457200"/>
          </a:xfrm>
        </p:grpSpPr>
        <p:sp>
          <p:nvSpPr>
            <p:cNvPr id="131" name="Oval 13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3" name="TextBox 1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36" name="Straight Connector 135"/>
          <p:cNvCxnSpPr>
            <a:stCxn id="8" idx="3"/>
            <a:endCxn id="6" idx="1"/>
          </p:cNvCxnSpPr>
          <p:nvPr/>
        </p:nvCxnSpPr>
        <p:spPr bwMode="auto">
          <a:xfrm>
            <a:off x="3124200" y="222885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5" name="Group 40"/>
          <p:cNvGrpSpPr/>
          <p:nvPr/>
        </p:nvGrpSpPr>
        <p:grpSpPr>
          <a:xfrm>
            <a:off x="3276600" y="2156671"/>
            <a:ext cx="479618" cy="461425"/>
            <a:chOff x="3276600" y="2156671"/>
            <a:chExt cx="479618" cy="461425"/>
          </a:xfrm>
        </p:grpSpPr>
        <p:sp>
          <p:nvSpPr>
            <p:cNvPr id="137" name="Oval 136"/>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8" name="TextBox 137"/>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34" name="Straight Connector 133"/>
          <p:cNvCxnSpPr>
            <a:stCxn id="6" idx="3"/>
            <a:endCxn id="43" idx="1"/>
          </p:cNvCxnSpPr>
          <p:nvPr/>
        </p:nvCxnSpPr>
        <p:spPr bwMode="auto">
          <a:xfrm>
            <a:off x="4876800" y="222885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6" name="Group 98"/>
          <p:cNvGrpSpPr/>
          <p:nvPr/>
        </p:nvGrpSpPr>
        <p:grpSpPr>
          <a:xfrm>
            <a:off x="2133600" y="2724150"/>
            <a:ext cx="571500" cy="400050"/>
            <a:chOff x="2133600" y="2724150"/>
            <a:chExt cx="571500" cy="400050"/>
          </a:xfrm>
        </p:grpSpPr>
        <p:cxnSp>
          <p:nvCxnSpPr>
            <p:cNvPr id="129" name="Straight Connector 128"/>
            <p:cNvCxnSpPr>
              <a:stCxn id="8" idx="2"/>
              <a:endCxn id="145" idx="0"/>
            </p:cNvCxnSpPr>
            <p:nvPr/>
          </p:nvCxnSpPr>
          <p:spPr bwMode="auto">
            <a:xfrm>
              <a:off x="2624138" y="2724150"/>
              <a:ext cx="9525" cy="40005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32" name="TextBox 131"/>
            <p:cNvSpPr txBox="1"/>
            <p:nvPr/>
          </p:nvSpPr>
          <p:spPr>
            <a:xfrm>
              <a:off x="2133600" y="27432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R4</a:t>
              </a:r>
              <a:endParaRPr lang="en-US" sz="1800" b="1" dirty="0">
                <a:latin typeface="Arial" pitchFamily="34" charset="0"/>
                <a:cs typeface="Arial" pitchFamily="34" charset="0"/>
              </a:endParaRPr>
            </a:p>
          </p:txBody>
        </p:sp>
        <p:sp>
          <p:nvSpPr>
            <p:cNvPr id="178" name="Oval 177"/>
            <p:cNvSpPr/>
            <p:nvPr/>
          </p:nvSpPr>
          <p:spPr bwMode="auto">
            <a:xfrm>
              <a:off x="2552700" y="28479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grpSp>
        <p:nvGrpSpPr>
          <p:cNvPr id="97" name="Group 581"/>
          <p:cNvGrpSpPr/>
          <p:nvPr/>
        </p:nvGrpSpPr>
        <p:grpSpPr>
          <a:xfrm>
            <a:off x="2124075" y="2724150"/>
            <a:ext cx="4124325" cy="2686050"/>
            <a:chOff x="2124075" y="2724150"/>
            <a:chExt cx="4124325" cy="2686050"/>
          </a:xfrm>
        </p:grpSpPr>
        <p:grpSp>
          <p:nvGrpSpPr>
            <p:cNvPr id="98" name="Group 179"/>
            <p:cNvGrpSpPr/>
            <p:nvPr/>
          </p:nvGrpSpPr>
          <p:grpSpPr>
            <a:xfrm>
              <a:off x="2124075" y="4419600"/>
              <a:ext cx="1000125" cy="990600"/>
              <a:chOff x="7315200" y="3886200"/>
              <a:chExt cx="1000125" cy="990600"/>
            </a:xfrm>
          </p:grpSpPr>
          <p:sp>
            <p:nvSpPr>
              <p:cNvPr id="181"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99" name="Group 158"/>
              <p:cNvGrpSpPr>
                <a:grpSpLocks noChangeAspect="1"/>
              </p:cNvGrpSpPr>
              <p:nvPr/>
            </p:nvGrpSpPr>
            <p:grpSpPr bwMode="auto">
              <a:xfrm flipH="1">
                <a:off x="7696199" y="4259473"/>
                <a:ext cx="411161" cy="494972"/>
                <a:chOff x="5" y="2480"/>
                <a:chExt cx="237" cy="430"/>
              </a:xfrm>
            </p:grpSpPr>
            <p:grpSp>
              <p:nvGrpSpPr>
                <p:cNvPr id="100" name="Group 159"/>
                <p:cNvGrpSpPr>
                  <a:grpSpLocks noChangeAspect="1"/>
                </p:cNvGrpSpPr>
                <p:nvPr/>
              </p:nvGrpSpPr>
              <p:grpSpPr bwMode="auto">
                <a:xfrm>
                  <a:off x="5" y="2521"/>
                  <a:ext cx="145" cy="389"/>
                  <a:chOff x="5" y="2521"/>
                  <a:chExt cx="145" cy="389"/>
                </a:xfrm>
              </p:grpSpPr>
              <p:grpSp>
                <p:nvGrpSpPr>
                  <p:cNvPr id="101" name="Group 160"/>
                  <p:cNvGrpSpPr>
                    <a:grpSpLocks noChangeAspect="1"/>
                  </p:cNvGrpSpPr>
                  <p:nvPr/>
                </p:nvGrpSpPr>
                <p:grpSpPr bwMode="auto">
                  <a:xfrm>
                    <a:off x="7" y="2654"/>
                    <a:ext cx="143" cy="256"/>
                    <a:chOff x="7" y="2654"/>
                    <a:chExt cx="143" cy="256"/>
                  </a:xfrm>
                </p:grpSpPr>
                <p:grpSp>
                  <p:nvGrpSpPr>
                    <p:cNvPr id="102" name="Group 161"/>
                    <p:cNvGrpSpPr>
                      <a:grpSpLocks noChangeAspect="1"/>
                    </p:cNvGrpSpPr>
                    <p:nvPr/>
                  </p:nvGrpSpPr>
                  <p:grpSpPr bwMode="auto">
                    <a:xfrm>
                      <a:off x="7" y="2661"/>
                      <a:ext cx="93" cy="247"/>
                      <a:chOff x="7" y="2661"/>
                      <a:chExt cx="93" cy="247"/>
                    </a:xfrm>
                  </p:grpSpPr>
                  <p:sp>
                    <p:nvSpPr>
                      <p:cNvPr id="206"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7"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8"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9"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0"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1"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2"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99"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0"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1"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2"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3"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4"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5"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03" name="Group 176"/>
                  <p:cNvGrpSpPr>
                    <a:grpSpLocks noChangeAspect="1"/>
                  </p:cNvGrpSpPr>
                  <p:nvPr/>
                </p:nvGrpSpPr>
                <p:grpSpPr bwMode="auto">
                  <a:xfrm>
                    <a:off x="5" y="2533"/>
                    <a:ext cx="141" cy="374"/>
                    <a:chOff x="5" y="2533"/>
                    <a:chExt cx="141" cy="374"/>
                  </a:xfrm>
                </p:grpSpPr>
                <p:sp>
                  <p:nvSpPr>
                    <p:cNvPr id="193"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4"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5"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6"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7"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92"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87"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8"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9"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85"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104" name="Group 212"/>
            <p:cNvGrpSpPr/>
            <p:nvPr/>
          </p:nvGrpSpPr>
          <p:grpSpPr>
            <a:xfrm>
              <a:off x="3886200" y="4419600"/>
              <a:ext cx="990600" cy="990600"/>
              <a:chOff x="7315200" y="2819400"/>
              <a:chExt cx="990600" cy="990600"/>
            </a:xfrm>
          </p:grpSpPr>
          <p:sp>
            <p:nvSpPr>
              <p:cNvPr id="214"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215"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216"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105" name="Group 216"/>
              <p:cNvGrpSpPr/>
              <p:nvPr/>
            </p:nvGrpSpPr>
            <p:grpSpPr>
              <a:xfrm>
                <a:off x="7520910" y="3095706"/>
                <a:ext cx="532437" cy="381000"/>
                <a:chOff x="7481888" y="3079208"/>
                <a:chExt cx="595312" cy="425992"/>
              </a:xfrm>
            </p:grpSpPr>
            <p:sp>
              <p:nvSpPr>
                <p:cNvPr id="218"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219"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106" name="Group 122"/>
                <p:cNvGrpSpPr>
                  <a:grpSpLocks/>
                </p:cNvGrpSpPr>
                <p:nvPr/>
              </p:nvGrpSpPr>
              <p:grpSpPr bwMode="auto">
                <a:xfrm>
                  <a:off x="7848751" y="3079208"/>
                  <a:ext cx="228449" cy="389708"/>
                  <a:chOff x="4120" y="2308"/>
                  <a:chExt cx="305" cy="415"/>
                </a:xfrm>
              </p:grpSpPr>
              <p:sp>
                <p:nvSpPr>
                  <p:cNvPr id="2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2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2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107" name="Group 126"/>
                  <p:cNvGrpSpPr>
                    <a:grpSpLocks/>
                  </p:cNvGrpSpPr>
                  <p:nvPr/>
                </p:nvGrpSpPr>
                <p:grpSpPr bwMode="auto">
                  <a:xfrm flipH="1">
                    <a:off x="4164" y="2500"/>
                    <a:ext cx="152" cy="109"/>
                    <a:chOff x="3216" y="2784"/>
                    <a:chExt cx="192" cy="144"/>
                  </a:xfrm>
                </p:grpSpPr>
                <p:sp>
                  <p:nvSpPr>
                    <p:cNvPr id="2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108" name="Group 579"/>
            <p:cNvGrpSpPr/>
            <p:nvPr/>
          </p:nvGrpSpPr>
          <p:grpSpPr>
            <a:xfrm>
              <a:off x="5257800" y="4419600"/>
              <a:ext cx="990600" cy="990600"/>
              <a:chOff x="5257800" y="4419600"/>
              <a:chExt cx="990600" cy="990600"/>
            </a:xfrm>
          </p:grpSpPr>
          <p:sp>
            <p:nvSpPr>
              <p:cNvPr id="233" name="Rounded Rectangle 232"/>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111" name="Group 61"/>
              <p:cNvGrpSpPr/>
              <p:nvPr/>
            </p:nvGrpSpPr>
            <p:grpSpPr>
              <a:xfrm>
                <a:off x="5410201" y="4502656"/>
                <a:ext cx="609600" cy="450344"/>
                <a:chOff x="6324600" y="1828800"/>
                <a:chExt cx="917575" cy="677862"/>
              </a:xfrm>
            </p:grpSpPr>
            <p:grpSp>
              <p:nvGrpSpPr>
                <p:cNvPr id="115" name="Group 10"/>
                <p:cNvGrpSpPr>
                  <a:grpSpLocks/>
                </p:cNvGrpSpPr>
                <p:nvPr/>
              </p:nvGrpSpPr>
              <p:grpSpPr bwMode="auto">
                <a:xfrm>
                  <a:off x="6972300" y="1828800"/>
                  <a:ext cx="269875" cy="460375"/>
                  <a:chOff x="4120" y="2308"/>
                  <a:chExt cx="305" cy="415"/>
                </a:xfrm>
              </p:grpSpPr>
              <p:sp>
                <p:nvSpPr>
                  <p:cNvPr id="274"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75"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76"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23" name="Group 14"/>
                  <p:cNvGrpSpPr>
                    <a:grpSpLocks/>
                  </p:cNvGrpSpPr>
                  <p:nvPr/>
                </p:nvGrpSpPr>
                <p:grpSpPr bwMode="auto">
                  <a:xfrm flipH="1">
                    <a:off x="4164" y="2500"/>
                    <a:ext cx="152" cy="109"/>
                    <a:chOff x="3216" y="2784"/>
                    <a:chExt cx="192" cy="144"/>
                  </a:xfrm>
                </p:grpSpPr>
                <p:sp>
                  <p:nvSpPr>
                    <p:cNvPr id="281"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82"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83"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84"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78"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79"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80"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24" name="Group 22"/>
                <p:cNvGrpSpPr>
                  <a:grpSpLocks/>
                </p:cNvGrpSpPr>
                <p:nvPr/>
              </p:nvGrpSpPr>
              <p:grpSpPr bwMode="auto">
                <a:xfrm>
                  <a:off x="6756400" y="1901825"/>
                  <a:ext cx="269875" cy="460375"/>
                  <a:chOff x="4120" y="2308"/>
                  <a:chExt cx="305" cy="415"/>
                </a:xfrm>
              </p:grpSpPr>
              <p:sp>
                <p:nvSpPr>
                  <p:cNvPr id="263"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64"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65"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25" name="Group 26"/>
                  <p:cNvGrpSpPr>
                    <a:grpSpLocks/>
                  </p:cNvGrpSpPr>
                  <p:nvPr/>
                </p:nvGrpSpPr>
                <p:grpSpPr bwMode="auto">
                  <a:xfrm flipH="1">
                    <a:off x="4164" y="2500"/>
                    <a:ext cx="152" cy="109"/>
                    <a:chOff x="3216" y="2784"/>
                    <a:chExt cx="192" cy="144"/>
                  </a:xfrm>
                </p:grpSpPr>
                <p:sp>
                  <p:nvSpPr>
                    <p:cNvPr id="270"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71"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72"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73"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67"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68"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69"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28" name="Group 34"/>
                <p:cNvGrpSpPr>
                  <a:grpSpLocks/>
                </p:cNvGrpSpPr>
                <p:nvPr/>
              </p:nvGrpSpPr>
              <p:grpSpPr bwMode="auto">
                <a:xfrm>
                  <a:off x="6540500" y="1973262"/>
                  <a:ext cx="269875" cy="460375"/>
                  <a:chOff x="4120" y="2308"/>
                  <a:chExt cx="305" cy="415"/>
                </a:xfrm>
              </p:grpSpPr>
              <p:sp>
                <p:nvSpPr>
                  <p:cNvPr id="252"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53"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54"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35" name="Group 38"/>
                  <p:cNvGrpSpPr>
                    <a:grpSpLocks/>
                  </p:cNvGrpSpPr>
                  <p:nvPr/>
                </p:nvGrpSpPr>
                <p:grpSpPr bwMode="auto">
                  <a:xfrm flipH="1">
                    <a:off x="4164" y="2500"/>
                    <a:ext cx="152" cy="109"/>
                    <a:chOff x="3216" y="2784"/>
                    <a:chExt cx="192" cy="144"/>
                  </a:xfrm>
                </p:grpSpPr>
                <p:sp>
                  <p:nvSpPr>
                    <p:cNvPr id="259"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60"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61"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62"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56"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57"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58"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39" name="Group 618"/>
                <p:cNvGrpSpPr>
                  <a:grpSpLocks/>
                </p:cNvGrpSpPr>
                <p:nvPr/>
              </p:nvGrpSpPr>
              <p:grpSpPr bwMode="auto">
                <a:xfrm>
                  <a:off x="6324600" y="2046287"/>
                  <a:ext cx="269875" cy="460375"/>
                  <a:chOff x="4120" y="2308"/>
                  <a:chExt cx="305" cy="415"/>
                </a:xfrm>
              </p:grpSpPr>
              <p:sp>
                <p:nvSpPr>
                  <p:cNvPr id="241"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42"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43"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40" name="Group 622"/>
                  <p:cNvGrpSpPr>
                    <a:grpSpLocks/>
                  </p:cNvGrpSpPr>
                  <p:nvPr/>
                </p:nvGrpSpPr>
                <p:grpSpPr bwMode="auto">
                  <a:xfrm flipH="1">
                    <a:off x="4164" y="2500"/>
                    <a:ext cx="152" cy="109"/>
                    <a:chOff x="3216" y="2784"/>
                    <a:chExt cx="192" cy="144"/>
                  </a:xfrm>
                </p:grpSpPr>
                <p:sp>
                  <p:nvSpPr>
                    <p:cNvPr id="248"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49"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50"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51"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45"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46"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47"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235" name="Object 15">
                <a:hlinkClick r:id="" action="ppaction://ole?verb=0"/>
              </p:cNvPr>
              <p:cNvGraphicFramePr>
                <a:graphicFrameLocks/>
              </p:cNvGraphicFramePr>
              <p:nvPr/>
            </p:nvGraphicFramePr>
            <p:xfrm>
              <a:off x="5341951" y="4939236"/>
              <a:ext cx="798445" cy="429931"/>
            </p:xfrm>
            <a:graphic>
              <a:graphicData uri="http://schemas.openxmlformats.org/presentationml/2006/ole">
                <mc:AlternateContent xmlns:mc="http://schemas.openxmlformats.org/markup-compatibility/2006">
                  <mc:Choice xmlns:v="urn:schemas-microsoft-com:vml" Requires="v">
                    <p:oleObj spid="_x0000_s1026" name="Clip" r:id="rId6" imgW="5757415" imgH="3221332" progId="">
                      <p:embed/>
                    </p:oleObj>
                  </mc:Choice>
                  <mc:Fallback>
                    <p:oleObj name="Clip" r:id="rId6" imgW="5757415" imgH="3221332"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493923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236"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285" name="Straight Connector 284"/>
            <p:cNvCxnSpPr>
              <a:stCxn id="181" idx="3"/>
              <a:endCxn id="214" idx="1"/>
            </p:cNvCxnSpPr>
            <p:nvPr/>
          </p:nvCxnSpPr>
          <p:spPr bwMode="auto">
            <a:xfrm>
              <a:off x="3124200" y="491490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86" name="Oval 285"/>
            <p:cNvSpPr/>
            <p:nvPr/>
          </p:nvSpPr>
          <p:spPr bwMode="auto">
            <a:xfrm>
              <a:off x="3429000" y="4849494"/>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87" name="TextBox 286"/>
            <p:cNvSpPr txBox="1"/>
            <p:nvPr/>
          </p:nvSpPr>
          <p:spPr>
            <a:xfrm>
              <a:off x="3276600" y="454469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cxnSp>
          <p:nvCxnSpPr>
            <p:cNvPr id="288" name="Straight Connector 287"/>
            <p:cNvCxnSpPr>
              <a:stCxn id="214" idx="3"/>
              <a:endCxn id="233" idx="1"/>
            </p:cNvCxnSpPr>
            <p:nvPr/>
          </p:nvCxnSpPr>
          <p:spPr bwMode="auto">
            <a:xfrm>
              <a:off x="4876800" y="491490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89" name="Straight Connector 288"/>
            <p:cNvCxnSpPr>
              <a:stCxn id="6" idx="2"/>
              <a:endCxn id="214" idx="0"/>
            </p:cNvCxnSpPr>
            <p:nvPr/>
          </p:nvCxnSpPr>
          <p:spPr bwMode="auto">
            <a:xfrm>
              <a:off x="4381500" y="2724150"/>
              <a:ext cx="0" cy="169545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92" name="Oval 291"/>
            <p:cNvSpPr/>
            <p:nvPr/>
          </p:nvSpPr>
          <p:spPr bwMode="auto">
            <a:xfrm>
              <a:off x="4314611" y="383897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93" name="TextBox 292"/>
            <p:cNvSpPr txBox="1"/>
            <p:nvPr/>
          </p:nvSpPr>
          <p:spPr>
            <a:xfrm>
              <a:off x="3886200" y="37338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grpSp>
      <p:grpSp>
        <p:nvGrpSpPr>
          <p:cNvPr id="141" name="Group 294"/>
          <p:cNvGrpSpPr/>
          <p:nvPr/>
        </p:nvGrpSpPr>
        <p:grpSpPr>
          <a:xfrm>
            <a:off x="381000" y="1733550"/>
            <a:ext cx="990600" cy="990600"/>
            <a:chOff x="381000" y="1962150"/>
            <a:chExt cx="990600" cy="990600"/>
          </a:xfrm>
        </p:grpSpPr>
        <p:sp>
          <p:nvSpPr>
            <p:cNvPr id="7"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294" name="Picture 293" descr="MC900439836.PNG"/>
            <p:cNvPicPr>
              <a:picLocks noChangeAspect="1"/>
            </p:cNvPicPr>
            <p:nvPr/>
          </p:nvPicPr>
          <p:blipFill>
            <a:blip r:embed="rId7"/>
            <a:stretch>
              <a:fillRect/>
            </a:stretch>
          </p:blipFill>
          <p:spPr>
            <a:xfrm>
              <a:off x="609600" y="2286000"/>
              <a:ext cx="533400" cy="533400"/>
            </a:xfrm>
            <a:prstGeom prst="rect">
              <a:avLst/>
            </a:prstGeom>
          </p:spPr>
        </p:pic>
      </p:grpSp>
      <p:grpSp>
        <p:nvGrpSpPr>
          <p:cNvPr id="142" name="Group 578"/>
          <p:cNvGrpSpPr/>
          <p:nvPr/>
        </p:nvGrpSpPr>
        <p:grpSpPr>
          <a:xfrm>
            <a:off x="304800" y="2362200"/>
            <a:ext cx="8353424" cy="4177844"/>
            <a:chOff x="304800" y="2362200"/>
            <a:chExt cx="8353424" cy="4177844"/>
          </a:xfrm>
        </p:grpSpPr>
        <p:cxnSp>
          <p:nvCxnSpPr>
            <p:cNvPr id="330" name="Straight Connector 329"/>
            <p:cNvCxnSpPr>
              <a:stCxn id="309" idx="0"/>
              <a:endCxn id="401" idx="0"/>
            </p:cNvCxnSpPr>
            <p:nvPr/>
          </p:nvCxnSpPr>
          <p:spPr bwMode="auto">
            <a:xfrm flipV="1">
              <a:off x="3556193" y="2362200"/>
              <a:ext cx="3554219" cy="48449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31" name="Straight Connector 330"/>
            <p:cNvCxnSpPr>
              <a:stCxn id="309" idx="3"/>
              <a:endCxn id="401" idx="3"/>
            </p:cNvCxnSpPr>
            <p:nvPr/>
          </p:nvCxnSpPr>
          <p:spPr bwMode="auto">
            <a:xfrm>
              <a:off x="3502311" y="2976778"/>
              <a:ext cx="2513633" cy="2027702"/>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146" name="Group 367"/>
            <p:cNvGrpSpPr/>
            <p:nvPr/>
          </p:nvGrpSpPr>
          <p:grpSpPr>
            <a:xfrm>
              <a:off x="5562600" y="2362200"/>
              <a:ext cx="3095624" cy="3095624"/>
              <a:chOff x="5715000" y="1628775"/>
              <a:chExt cx="3095624" cy="3095624"/>
            </a:xfrm>
          </p:grpSpPr>
          <p:sp>
            <p:nvSpPr>
              <p:cNvPr id="369" name="Oval 368"/>
              <p:cNvSpPr/>
              <p:nvPr/>
            </p:nvSpPr>
            <p:spPr bwMode="auto">
              <a:xfrm>
                <a:off x="5791200" y="1651994"/>
                <a:ext cx="2971800" cy="3030071"/>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70" name="Rectangle 369"/>
              <p:cNvSpPr/>
              <p:nvPr/>
            </p:nvSpPr>
            <p:spPr bwMode="auto">
              <a:xfrm>
                <a:off x="7642324" y="2045494"/>
                <a:ext cx="595312" cy="23217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1" name="Rectangle 370"/>
              <p:cNvSpPr/>
              <p:nvPr/>
            </p:nvSpPr>
            <p:spPr bwMode="auto">
              <a:xfrm>
                <a:off x="8207870" y="2045494"/>
                <a:ext cx="59531" cy="226218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2" name="Rectangle 371"/>
              <p:cNvSpPr/>
              <p:nvPr/>
            </p:nvSpPr>
            <p:spPr bwMode="auto">
              <a:xfrm>
                <a:off x="6332637" y="2045494"/>
                <a:ext cx="595312" cy="23217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3" name="Rectangle 372"/>
              <p:cNvSpPr/>
              <p:nvPr/>
            </p:nvSpPr>
            <p:spPr bwMode="auto">
              <a:xfrm>
                <a:off x="6295430" y="2060376"/>
                <a:ext cx="59531" cy="226218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4" name="Oval 26"/>
              <p:cNvSpPr>
                <a:spLocks noChangeArrowheads="1"/>
              </p:cNvSpPr>
              <p:nvPr/>
            </p:nvSpPr>
            <p:spPr bwMode="auto">
              <a:xfrm>
                <a:off x="7166074" y="2402681"/>
                <a:ext cx="230684" cy="1637109"/>
              </a:xfrm>
              <a:prstGeom prst="ellipse">
                <a:avLst/>
              </a:prstGeom>
              <a:noFill/>
              <a:ln w="9525">
                <a:solidFill>
                  <a:schemeClr val="tx1"/>
                </a:solidFill>
                <a:round/>
                <a:headEnd/>
                <a:tailEnd/>
              </a:ln>
              <a:effectLst/>
            </p:spPr>
            <p:txBody>
              <a:bodyPr wrap="none" anchor="ctr"/>
              <a:lstStyle/>
              <a:p>
                <a:endParaRPr lang="en-US" sz="1000"/>
              </a:p>
            </p:txBody>
          </p:sp>
          <p:sp>
            <p:nvSpPr>
              <p:cNvPr id="375" name="Text Box 27"/>
              <p:cNvSpPr txBox="1">
                <a:spLocks noChangeArrowheads="1"/>
              </p:cNvSpPr>
              <p:nvPr/>
            </p:nvSpPr>
            <p:spPr bwMode="auto">
              <a:xfrm>
                <a:off x="7106543" y="2164556"/>
                <a:ext cx="380232" cy="276999"/>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b="1" dirty="0">
                    <a:latin typeface="Arial" pitchFamily="34" charset="0"/>
                    <a:cs typeface="Arial" pitchFamily="34" charset="0"/>
                  </a:rPr>
                  <a:t>R3</a:t>
                </a:r>
              </a:p>
            </p:txBody>
          </p:sp>
          <p:sp>
            <p:nvSpPr>
              <p:cNvPr id="376" name="Rectangle 375"/>
              <p:cNvSpPr/>
              <p:nvPr/>
            </p:nvSpPr>
            <p:spPr bwMode="auto">
              <a:xfrm>
                <a:off x="6034980" y="240268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Authentication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7" name="Rectangle 376"/>
              <p:cNvSpPr/>
              <p:nvPr/>
            </p:nvSpPr>
            <p:spPr bwMode="auto">
              <a:xfrm>
                <a:off x="6034980" y="264080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Authorization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8" name="Rectangle 377"/>
              <p:cNvSpPr/>
              <p:nvPr/>
            </p:nvSpPr>
            <p:spPr bwMode="auto">
              <a:xfrm>
                <a:off x="6034980" y="287893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latin typeface="Arial" pitchFamily="34" charset="0"/>
                    <a:cs typeface="Arial" pitchFamily="34" charset="0"/>
                  </a:rPr>
                  <a:t>Accounting</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9" name="Rectangle 378"/>
              <p:cNvSpPr/>
              <p:nvPr/>
            </p:nvSpPr>
            <p:spPr bwMode="auto">
              <a:xfrm>
                <a:off x="6034980" y="311705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Location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0" name="Rectangle 379"/>
              <p:cNvSpPr/>
              <p:nvPr/>
            </p:nvSpPr>
            <p:spPr bwMode="auto">
              <a:xfrm>
                <a:off x="6034980" y="335518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smtClean="0">
                    <a:ln>
                      <a:noFill/>
                    </a:ln>
                    <a:solidFill>
                      <a:schemeClr val="tx1"/>
                    </a:solidFill>
                    <a:effectLst/>
                    <a:latin typeface="Arial" pitchFamily="34" charset="0"/>
                    <a:cs typeface="Arial" pitchFamily="34" charset="0"/>
                  </a:rPr>
                  <a:t>CoA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1" name="Rectangle 380"/>
              <p:cNvSpPr/>
              <p:nvPr/>
            </p:nvSpPr>
            <p:spPr bwMode="auto">
              <a:xfrm>
                <a:off x="6034980" y="359330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Mobility</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2" name="Rectangle 381"/>
              <p:cNvSpPr/>
              <p:nvPr/>
            </p:nvSpPr>
            <p:spPr bwMode="auto">
              <a:xfrm>
                <a:off x="6034980" y="383143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Encapsulation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3" name="Rectangle 382"/>
              <p:cNvSpPr/>
              <p:nvPr/>
            </p:nvSpPr>
            <p:spPr bwMode="auto">
              <a:xfrm>
                <a:off x="7701855" y="240268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Authentication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4" name="Rectangle 383"/>
              <p:cNvSpPr/>
              <p:nvPr/>
            </p:nvSpPr>
            <p:spPr bwMode="auto">
              <a:xfrm>
                <a:off x="7701855" y="264080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Authorization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5" name="Rectangle 384"/>
              <p:cNvSpPr/>
              <p:nvPr/>
            </p:nvSpPr>
            <p:spPr bwMode="auto">
              <a:xfrm>
                <a:off x="7701855" y="287893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latin typeface="Arial" pitchFamily="34" charset="0"/>
                    <a:cs typeface="Arial" pitchFamily="34" charset="0"/>
                  </a:rPr>
                  <a:t>Accounting</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6" name="Rectangle 385"/>
              <p:cNvSpPr/>
              <p:nvPr/>
            </p:nvSpPr>
            <p:spPr bwMode="auto">
              <a:xfrm>
                <a:off x="7701855" y="311705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Location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7" name="Rectangle 386"/>
              <p:cNvSpPr/>
              <p:nvPr/>
            </p:nvSpPr>
            <p:spPr bwMode="auto">
              <a:xfrm>
                <a:off x="7701855" y="335518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smtClean="0">
                    <a:ln>
                      <a:noFill/>
                    </a:ln>
                    <a:solidFill>
                      <a:schemeClr val="tx1"/>
                    </a:solidFill>
                    <a:effectLst/>
                    <a:latin typeface="Arial" pitchFamily="34" charset="0"/>
                    <a:cs typeface="Arial" pitchFamily="34" charset="0"/>
                  </a:rPr>
                  <a:t>CoA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8" name="Rectangle 387"/>
              <p:cNvSpPr/>
              <p:nvPr/>
            </p:nvSpPr>
            <p:spPr bwMode="auto">
              <a:xfrm>
                <a:off x="7701855" y="359330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Mobility</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9" name="Rectangle 388"/>
              <p:cNvSpPr/>
              <p:nvPr/>
            </p:nvSpPr>
            <p:spPr bwMode="auto">
              <a:xfrm>
                <a:off x="7701855" y="383143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Encapsulation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cxnSp>
            <p:nvCxnSpPr>
              <p:cNvPr id="390" name="Straight Arrow Connector 389"/>
              <p:cNvCxnSpPr>
                <a:stCxn id="376" idx="3"/>
                <a:endCxn id="383" idx="1"/>
              </p:cNvCxnSpPr>
              <p:nvPr/>
            </p:nvCxnSpPr>
            <p:spPr bwMode="auto">
              <a:xfrm>
                <a:off x="6868418" y="249197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1" name="Straight Arrow Connector 390"/>
              <p:cNvCxnSpPr>
                <a:stCxn id="377" idx="3"/>
                <a:endCxn id="384" idx="1"/>
              </p:cNvCxnSpPr>
              <p:nvPr/>
            </p:nvCxnSpPr>
            <p:spPr bwMode="auto">
              <a:xfrm>
                <a:off x="6868418" y="2730103"/>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2" name="Straight Arrow Connector 391"/>
              <p:cNvCxnSpPr>
                <a:stCxn id="378" idx="3"/>
                <a:endCxn id="385" idx="1"/>
              </p:cNvCxnSpPr>
              <p:nvPr/>
            </p:nvCxnSpPr>
            <p:spPr bwMode="auto">
              <a:xfrm>
                <a:off x="6868418" y="296822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3" name="Straight Arrow Connector 392"/>
              <p:cNvCxnSpPr>
                <a:stCxn id="379" idx="3"/>
                <a:endCxn id="386" idx="1"/>
              </p:cNvCxnSpPr>
              <p:nvPr/>
            </p:nvCxnSpPr>
            <p:spPr bwMode="auto">
              <a:xfrm>
                <a:off x="6868418" y="3206353"/>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4" name="Straight Arrow Connector 393"/>
              <p:cNvCxnSpPr>
                <a:stCxn id="380" idx="3"/>
                <a:endCxn id="387" idx="1"/>
              </p:cNvCxnSpPr>
              <p:nvPr/>
            </p:nvCxnSpPr>
            <p:spPr bwMode="auto">
              <a:xfrm>
                <a:off x="6868418" y="344447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5" name="Straight Arrow Connector 394"/>
              <p:cNvCxnSpPr>
                <a:stCxn id="381" idx="3"/>
                <a:endCxn id="388" idx="1"/>
              </p:cNvCxnSpPr>
              <p:nvPr/>
            </p:nvCxnSpPr>
            <p:spPr bwMode="auto">
              <a:xfrm>
                <a:off x="6868418" y="3682602"/>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6" name="Straight Arrow Connector 395"/>
              <p:cNvCxnSpPr>
                <a:stCxn id="382" idx="3"/>
                <a:endCxn id="389" idx="1"/>
              </p:cNvCxnSpPr>
              <p:nvPr/>
            </p:nvCxnSpPr>
            <p:spPr bwMode="auto">
              <a:xfrm>
                <a:off x="6868418" y="3920727"/>
                <a:ext cx="833437" cy="0"/>
              </a:xfrm>
              <a:prstGeom prst="straightConnector1">
                <a:avLst/>
              </a:prstGeom>
              <a:solidFill>
                <a:schemeClr val="accent1"/>
              </a:solidFill>
              <a:ln w="38100" cap="flat" cmpd="sng" algn="ctr">
                <a:solidFill>
                  <a:schemeClr val="tx1"/>
                </a:solidFill>
                <a:prstDash val="solid"/>
                <a:round/>
                <a:headEnd type="none" w="med" len="med"/>
                <a:tailEnd type="none" w="med" len="med"/>
              </a:ln>
              <a:effectLst/>
            </p:spPr>
          </p:cxnSp>
          <p:sp>
            <p:nvSpPr>
              <p:cNvPr id="397" name="TextBox 396"/>
              <p:cNvSpPr txBox="1"/>
              <p:nvPr/>
            </p:nvSpPr>
            <p:spPr>
              <a:xfrm>
                <a:off x="6890742" y="3719809"/>
                <a:ext cx="797013" cy="261610"/>
              </a:xfrm>
              <a:prstGeom prst="rect">
                <a:avLst/>
              </a:prstGeom>
              <a:noFill/>
            </p:spPr>
            <p:txBody>
              <a:bodyPr wrap="none" rtlCol="0">
                <a:spAutoFit/>
              </a:bodyPr>
              <a:lstStyle/>
              <a:p>
                <a:r>
                  <a:rPr lang="en-US" sz="1050" b="1" dirty="0" err="1" smtClean="0">
                    <a:latin typeface="Arial" pitchFamily="34" charset="0"/>
                    <a:cs typeface="Arial" pitchFamily="34" charset="0"/>
                  </a:rPr>
                  <a:t>DataPath</a:t>
                </a:r>
                <a:endParaRPr lang="en-US" sz="1050" b="1" dirty="0">
                  <a:latin typeface="Arial" pitchFamily="34" charset="0"/>
                  <a:cs typeface="Arial" pitchFamily="34" charset="0"/>
                </a:endParaRPr>
              </a:p>
            </p:txBody>
          </p:sp>
          <p:sp>
            <p:nvSpPr>
              <p:cNvPr id="398" name="Text Box 27"/>
              <p:cNvSpPr txBox="1">
                <a:spLocks noChangeArrowheads="1"/>
              </p:cNvSpPr>
              <p:nvPr/>
            </p:nvSpPr>
            <p:spPr bwMode="auto">
              <a:xfrm>
                <a:off x="6172200" y="2045494"/>
                <a:ext cx="811441" cy="307777"/>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sz="1400" b="1" dirty="0" smtClean="0">
                    <a:latin typeface="Arial" pitchFamily="34" charset="0"/>
                    <a:cs typeface="Arial" pitchFamily="34" charset="0"/>
                  </a:rPr>
                  <a:t>Access</a:t>
                </a:r>
                <a:endParaRPr lang="en-US" sz="1400" b="1" dirty="0">
                  <a:latin typeface="Arial" pitchFamily="34" charset="0"/>
                  <a:cs typeface="Arial" pitchFamily="34" charset="0"/>
                </a:endParaRPr>
              </a:p>
            </p:txBody>
          </p:sp>
          <p:sp>
            <p:nvSpPr>
              <p:cNvPr id="399" name="Text Box 27"/>
              <p:cNvSpPr txBox="1">
                <a:spLocks noChangeArrowheads="1"/>
              </p:cNvSpPr>
              <p:nvPr/>
            </p:nvSpPr>
            <p:spPr bwMode="auto">
              <a:xfrm>
                <a:off x="7642324" y="2045494"/>
                <a:ext cx="593432" cy="307777"/>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sz="1400" b="1" dirty="0" smtClean="0">
                    <a:latin typeface="Arial" pitchFamily="34" charset="0"/>
                    <a:cs typeface="Arial" pitchFamily="34" charset="0"/>
                  </a:rPr>
                  <a:t>Core</a:t>
                </a:r>
                <a:endParaRPr lang="en-US" sz="1400" b="1" dirty="0">
                  <a:latin typeface="Arial" pitchFamily="34" charset="0"/>
                  <a:cs typeface="Arial" pitchFamily="34" charset="0"/>
                </a:endParaRPr>
              </a:p>
            </p:txBody>
          </p:sp>
          <p:sp>
            <p:nvSpPr>
              <p:cNvPr id="400" name="Rectangle 399"/>
              <p:cNvSpPr/>
              <p:nvPr/>
            </p:nvSpPr>
            <p:spPr bwMode="auto">
              <a:xfrm>
                <a:off x="6927949" y="4069555"/>
                <a:ext cx="714375" cy="238125"/>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Transport</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401" name="Donut 400"/>
              <p:cNvSpPr/>
              <p:nvPr/>
            </p:nvSpPr>
            <p:spPr bwMode="auto">
              <a:xfrm>
                <a:off x="5715000" y="1628775"/>
                <a:ext cx="3095624" cy="3095624"/>
              </a:xfrm>
              <a:prstGeom prst="donut">
                <a:avLst>
                  <a:gd name="adj" fmla="val 3120"/>
                </a:avLst>
              </a:prstGeom>
              <a:solidFill>
                <a:schemeClr val="tx1">
                  <a:lumMod val="65000"/>
                  <a:lumOff val="3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grpSp>
        <p:sp>
          <p:nvSpPr>
            <p:cNvPr id="578" name="TextBox 577"/>
            <p:cNvSpPr txBox="1"/>
            <p:nvPr/>
          </p:nvSpPr>
          <p:spPr>
            <a:xfrm>
              <a:off x="304800" y="5616714"/>
              <a:ext cx="7823295" cy="923330"/>
            </a:xfrm>
            <a:prstGeom prst="rect">
              <a:avLst/>
            </a:prstGeom>
            <a:noFill/>
          </p:spPr>
          <p:txBody>
            <a:bodyPr wrap="none" rtlCol="0">
              <a:spAutoFit/>
            </a:bodyPr>
            <a:lstStyle/>
            <a:p>
              <a:pPr marL="179388" indent="-179388">
                <a:buFont typeface="Arial" pitchFamily="34" charset="0"/>
                <a:buChar char="•"/>
              </a:pPr>
              <a:r>
                <a:rPr lang="en-US" sz="1800" dirty="0" smtClean="0">
                  <a:latin typeface="Arial" pitchFamily="34" charset="0"/>
                  <a:cs typeface="Arial" pitchFamily="34" charset="0"/>
                </a:rPr>
                <a:t>Reference Points represent a bundle of functions between peer entities</a:t>
              </a:r>
            </a:p>
            <a:p>
              <a:pPr marL="630238" lvl="1" indent="-173038">
                <a:buFontTx/>
                <a:buChar char="-"/>
              </a:pPr>
              <a:r>
                <a:rPr lang="en-US" sz="1800" dirty="0" smtClean="0">
                  <a:latin typeface="Arial" pitchFamily="34" charset="0"/>
                  <a:cs typeface="Arial" pitchFamily="34" charset="0"/>
                </a:rPr>
                <a:t>Similar to real network interfaces</a:t>
              </a:r>
            </a:p>
            <a:p>
              <a:pPr marL="173038" indent="-173038">
                <a:buFont typeface="Arial" pitchFamily="34" charset="0"/>
                <a:buChar char="•"/>
              </a:pPr>
              <a:r>
                <a:rPr lang="en-US" sz="1800" dirty="0" smtClean="0">
                  <a:latin typeface="Arial" pitchFamily="34" charset="0"/>
                  <a:cs typeface="Arial" pitchFamily="34" charset="0"/>
                </a:rPr>
                <a:t>Functions are extensible but based on IEEE 802 specific attributes</a:t>
              </a:r>
            </a:p>
          </p:txBody>
        </p:sp>
      </p:grpSp>
      <p:grpSp>
        <p:nvGrpSpPr>
          <p:cNvPr id="148" name="Group 4"/>
          <p:cNvGrpSpPr/>
          <p:nvPr/>
        </p:nvGrpSpPr>
        <p:grpSpPr>
          <a:xfrm>
            <a:off x="1371600" y="1676400"/>
            <a:ext cx="2514600" cy="457200"/>
            <a:chOff x="1371600" y="1676400"/>
            <a:chExt cx="2514600" cy="457200"/>
          </a:xfrm>
        </p:grpSpPr>
        <p:sp>
          <p:nvSpPr>
            <p:cNvPr id="143" name="Oval 142"/>
            <p:cNvSpPr/>
            <p:nvPr/>
          </p:nvSpPr>
          <p:spPr bwMode="auto">
            <a:xfrm>
              <a:off x="1666875" y="1981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4" name="TextBox 143"/>
            <p:cNvSpPr txBox="1"/>
            <p:nvPr/>
          </p:nvSpPr>
          <p:spPr>
            <a:xfrm>
              <a:off x="1514475" y="16764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4" name="Straight Connector 3"/>
            <p:cNvCxnSpPr/>
            <p:nvPr/>
          </p:nvCxnSpPr>
          <p:spPr bwMode="auto">
            <a:xfrm>
              <a:off x="1371600" y="2043694"/>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grpSp>
        <p:nvGrpSpPr>
          <p:cNvPr id="152" name="Group 99"/>
          <p:cNvGrpSpPr/>
          <p:nvPr/>
        </p:nvGrpSpPr>
        <p:grpSpPr>
          <a:xfrm>
            <a:off x="2133600" y="2394944"/>
            <a:ext cx="1762125" cy="1719856"/>
            <a:chOff x="2133600" y="2394944"/>
            <a:chExt cx="1762125" cy="1719856"/>
          </a:xfrm>
        </p:grpSpPr>
        <p:sp>
          <p:nvSpPr>
            <p:cNvPr id="309" name="Oval 308"/>
            <p:cNvSpPr/>
            <p:nvPr/>
          </p:nvSpPr>
          <p:spPr bwMode="auto">
            <a:xfrm>
              <a:off x="3479993" y="2846696"/>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nvGrpSpPr>
            <p:cNvPr id="153" name="Group 174"/>
            <p:cNvGrpSpPr/>
            <p:nvPr/>
          </p:nvGrpSpPr>
          <p:grpSpPr>
            <a:xfrm>
              <a:off x="2133600" y="3124200"/>
              <a:ext cx="1000125" cy="990600"/>
              <a:chOff x="2286000" y="3352800"/>
              <a:chExt cx="1000125" cy="990600"/>
            </a:xfrm>
          </p:grpSpPr>
          <p:sp>
            <p:nvSpPr>
              <p:cNvPr id="145" name="AutoShape 154"/>
              <p:cNvSpPr>
                <a:spLocks noChangeArrowheads="1"/>
              </p:cNvSpPr>
              <p:nvPr/>
            </p:nvSpPr>
            <p:spPr bwMode="auto">
              <a:xfrm>
                <a:off x="2286000" y="3352800"/>
                <a:ext cx="1000125" cy="990600"/>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160" name="Group 158"/>
              <p:cNvGrpSpPr>
                <a:grpSpLocks noChangeAspect="1"/>
              </p:cNvGrpSpPr>
              <p:nvPr/>
            </p:nvGrpSpPr>
            <p:grpSpPr bwMode="auto">
              <a:xfrm flipH="1">
                <a:off x="2666999" y="3726073"/>
                <a:ext cx="411161" cy="494972"/>
                <a:chOff x="5" y="2480"/>
                <a:chExt cx="237" cy="430"/>
              </a:xfrm>
            </p:grpSpPr>
            <p:grpSp>
              <p:nvGrpSpPr>
                <p:cNvPr id="175" name="Group 159"/>
                <p:cNvGrpSpPr>
                  <a:grpSpLocks noChangeAspect="1"/>
                </p:cNvGrpSpPr>
                <p:nvPr/>
              </p:nvGrpSpPr>
              <p:grpSpPr bwMode="auto">
                <a:xfrm>
                  <a:off x="5" y="2521"/>
                  <a:ext cx="145" cy="389"/>
                  <a:chOff x="5" y="2521"/>
                  <a:chExt cx="145" cy="389"/>
                </a:xfrm>
              </p:grpSpPr>
              <p:grpSp>
                <p:nvGrpSpPr>
                  <p:cNvPr id="176" name="Group 160"/>
                  <p:cNvGrpSpPr>
                    <a:grpSpLocks noChangeAspect="1"/>
                  </p:cNvGrpSpPr>
                  <p:nvPr/>
                </p:nvGrpSpPr>
                <p:grpSpPr bwMode="auto">
                  <a:xfrm>
                    <a:off x="7" y="2654"/>
                    <a:ext cx="143" cy="256"/>
                    <a:chOff x="7" y="2654"/>
                    <a:chExt cx="143" cy="256"/>
                  </a:xfrm>
                </p:grpSpPr>
                <p:grpSp>
                  <p:nvGrpSpPr>
                    <p:cNvPr id="177" name="Group 161"/>
                    <p:cNvGrpSpPr>
                      <a:grpSpLocks noChangeAspect="1"/>
                    </p:cNvGrpSpPr>
                    <p:nvPr/>
                  </p:nvGrpSpPr>
                  <p:grpSpPr bwMode="auto">
                    <a:xfrm>
                      <a:off x="7" y="2661"/>
                      <a:ext cx="93" cy="247"/>
                      <a:chOff x="7" y="2661"/>
                      <a:chExt cx="93" cy="247"/>
                    </a:xfrm>
                  </p:grpSpPr>
                  <p:sp>
                    <p:nvSpPr>
                      <p:cNvPr id="168"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9"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0"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1"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2"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3"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4"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61"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2"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3"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4"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5"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6"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7"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79" name="Group 176"/>
                  <p:cNvGrpSpPr>
                    <a:grpSpLocks noChangeAspect="1"/>
                  </p:cNvGrpSpPr>
                  <p:nvPr/>
                </p:nvGrpSpPr>
                <p:grpSpPr bwMode="auto">
                  <a:xfrm>
                    <a:off x="5" y="2533"/>
                    <a:ext cx="141" cy="374"/>
                    <a:chOff x="5" y="2533"/>
                    <a:chExt cx="141" cy="374"/>
                  </a:xfrm>
                </p:grpSpPr>
                <p:sp>
                  <p:nvSpPr>
                    <p:cNvPr id="155"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6"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7"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8"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9"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54"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49"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0"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1"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47" name="Rectangle 187"/>
              <p:cNvSpPr>
                <a:spLocks noChangeArrowheads="1"/>
              </p:cNvSpPr>
              <p:nvPr/>
            </p:nvSpPr>
            <p:spPr bwMode="auto">
              <a:xfrm>
                <a:off x="2344737" y="34290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cxnSp>
          <p:nvCxnSpPr>
            <p:cNvPr id="306" name="Straight Connector 305"/>
            <p:cNvCxnSpPr>
              <a:stCxn id="145" idx="3"/>
            </p:cNvCxnSpPr>
            <p:nvPr/>
          </p:nvCxnSpPr>
          <p:spPr bwMode="auto">
            <a:xfrm flipV="1">
              <a:off x="3133725" y="2394944"/>
              <a:ext cx="762000" cy="122455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310" name="TextBox 309"/>
            <p:cNvSpPr txBox="1"/>
            <p:nvPr/>
          </p:nvSpPr>
          <p:spPr>
            <a:xfrm>
              <a:off x="3078033" y="274599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7000" y="274638"/>
            <a:ext cx="8550000" cy="1143000"/>
          </a:xfrm>
        </p:spPr>
        <p:txBody>
          <a:bodyPr/>
          <a:lstStyle/>
          <a:p>
            <a:r>
              <a:rPr lang="en-US" dirty="0"/>
              <a:t>IEEE 802 Access Network Functions </a:t>
            </a:r>
          </a:p>
        </p:txBody>
      </p:sp>
      <p:pic>
        <p:nvPicPr>
          <p:cNvPr id="28" name="Picture 23" descr="x_big_image2"/>
          <p:cNvPicPr>
            <a:picLocks noChangeAspect="1" noChangeArrowheads="1"/>
          </p:cNvPicPr>
          <p:nvPr/>
        </p:nvPicPr>
        <p:blipFill>
          <a:blip r:embed="rId2">
            <a:lum bright="10000" contrast="40000"/>
          </a:blip>
          <a:srcRect/>
          <a:stretch>
            <a:fillRect/>
          </a:stretch>
        </p:blipFill>
        <p:spPr bwMode="auto">
          <a:xfrm>
            <a:off x="1968928" y="974150"/>
            <a:ext cx="548641" cy="584366"/>
          </a:xfrm>
          <a:prstGeom prst="rect">
            <a:avLst/>
          </a:prstGeom>
          <a:noFill/>
          <a:ln w="9525">
            <a:noFill/>
            <a:miter lim="800000"/>
            <a:headEnd/>
            <a:tailEnd/>
          </a:ln>
        </p:spPr>
      </p:pic>
      <p:grpSp>
        <p:nvGrpSpPr>
          <p:cNvPr id="29" name="Group 25"/>
          <p:cNvGrpSpPr>
            <a:grpSpLocks noChangeAspect="1"/>
          </p:cNvGrpSpPr>
          <p:nvPr/>
        </p:nvGrpSpPr>
        <p:grpSpPr bwMode="auto">
          <a:xfrm flipH="1">
            <a:off x="3606271" y="909000"/>
            <a:ext cx="498811" cy="600487"/>
            <a:chOff x="5" y="2480"/>
            <a:chExt cx="237" cy="430"/>
          </a:xfrm>
        </p:grpSpPr>
        <p:grpSp>
          <p:nvGrpSpPr>
            <p:cNvPr id="30" name="Group 26"/>
            <p:cNvGrpSpPr>
              <a:grpSpLocks noChangeAspect="1"/>
            </p:cNvGrpSpPr>
            <p:nvPr/>
          </p:nvGrpSpPr>
          <p:grpSpPr bwMode="auto">
            <a:xfrm>
              <a:off x="5" y="2521"/>
              <a:ext cx="145" cy="389"/>
              <a:chOff x="5" y="2521"/>
              <a:chExt cx="145" cy="389"/>
            </a:xfrm>
          </p:grpSpPr>
          <p:grpSp>
            <p:nvGrpSpPr>
              <p:cNvPr id="34" name="Group 27"/>
              <p:cNvGrpSpPr>
                <a:grpSpLocks noChangeAspect="1"/>
              </p:cNvGrpSpPr>
              <p:nvPr/>
            </p:nvGrpSpPr>
            <p:grpSpPr bwMode="auto">
              <a:xfrm>
                <a:off x="7" y="2654"/>
                <a:ext cx="143" cy="256"/>
                <a:chOff x="7" y="2654"/>
                <a:chExt cx="143" cy="256"/>
              </a:xfrm>
            </p:grpSpPr>
            <p:grpSp>
              <p:nvGrpSpPr>
                <p:cNvPr id="42" name="Group 28"/>
                <p:cNvGrpSpPr>
                  <a:grpSpLocks noChangeAspect="1"/>
                </p:cNvGrpSpPr>
                <p:nvPr/>
              </p:nvGrpSpPr>
              <p:grpSpPr bwMode="auto">
                <a:xfrm>
                  <a:off x="7" y="2661"/>
                  <a:ext cx="93" cy="247"/>
                  <a:chOff x="7" y="2661"/>
                  <a:chExt cx="93" cy="247"/>
                </a:xfrm>
              </p:grpSpPr>
              <p:sp>
                <p:nvSpPr>
                  <p:cNvPr id="50"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dirty="0"/>
                  </a:p>
                </p:txBody>
              </p:sp>
              <p:sp>
                <p:nvSpPr>
                  <p:cNvPr id="51"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dirty="0"/>
                  </a:p>
                </p:txBody>
              </p:sp>
              <p:sp>
                <p:nvSpPr>
                  <p:cNvPr id="52"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dirty="0"/>
                  </a:p>
                </p:txBody>
              </p:sp>
              <p:sp>
                <p:nvSpPr>
                  <p:cNvPr id="53"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dirty="0"/>
                  </a:p>
                </p:txBody>
              </p:sp>
              <p:sp>
                <p:nvSpPr>
                  <p:cNvPr id="54"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dirty="0"/>
                  </a:p>
                </p:txBody>
              </p:sp>
              <p:sp>
                <p:nvSpPr>
                  <p:cNvPr id="55"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dirty="0"/>
                  </a:p>
                </p:txBody>
              </p:sp>
              <p:sp>
                <p:nvSpPr>
                  <p:cNvPr id="56"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dirty="0"/>
                  </a:p>
                </p:txBody>
              </p:sp>
            </p:grpSp>
            <p:sp>
              <p:nvSpPr>
                <p:cNvPr id="43"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dirty="0"/>
                </a:p>
              </p:txBody>
            </p:sp>
            <p:sp>
              <p:nvSpPr>
                <p:cNvPr id="44"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dirty="0"/>
                </a:p>
              </p:txBody>
            </p:sp>
            <p:sp>
              <p:nvSpPr>
                <p:cNvPr id="45"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dirty="0"/>
                </a:p>
              </p:txBody>
            </p:sp>
            <p:sp>
              <p:nvSpPr>
                <p:cNvPr id="46"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dirty="0"/>
                </a:p>
              </p:txBody>
            </p:sp>
            <p:sp>
              <p:nvSpPr>
                <p:cNvPr id="47"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dirty="0"/>
                </a:p>
              </p:txBody>
            </p:sp>
            <p:sp>
              <p:nvSpPr>
                <p:cNvPr id="48"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dirty="0"/>
                </a:p>
              </p:txBody>
            </p:sp>
            <p:sp>
              <p:nvSpPr>
                <p:cNvPr id="49"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dirty="0"/>
                </a:p>
              </p:txBody>
            </p:sp>
          </p:grpSp>
          <p:grpSp>
            <p:nvGrpSpPr>
              <p:cNvPr id="35" name="Group 43"/>
              <p:cNvGrpSpPr>
                <a:grpSpLocks noChangeAspect="1"/>
              </p:cNvGrpSpPr>
              <p:nvPr/>
            </p:nvGrpSpPr>
            <p:grpSpPr bwMode="auto">
              <a:xfrm>
                <a:off x="5" y="2533"/>
                <a:ext cx="141" cy="374"/>
                <a:chOff x="5" y="2533"/>
                <a:chExt cx="141" cy="374"/>
              </a:xfrm>
            </p:grpSpPr>
            <p:sp>
              <p:nvSpPr>
                <p:cNvPr id="37"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dirty="0"/>
                </a:p>
              </p:txBody>
            </p:sp>
            <p:sp>
              <p:nvSpPr>
                <p:cNvPr id="38"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dirty="0"/>
                </a:p>
              </p:txBody>
            </p:sp>
            <p:sp>
              <p:nvSpPr>
                <p:cNvPr id="39"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dirty="0"/>
                </a:p>
              </p:txBody>
            </p:sp>
            <p:sp>
              <p:nvSpPr>
                <p:cNvPr id="40"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dirty="0"/>
                </a:p>
              </p:txBody>
            </p:sp>
            <p:sp>
              <p:nvSpPr>
                <p:cNvPr id="41"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dirty="0"/>
                </a:p>
              </p:txBody>
            </p:sp>
          </p:grpSp>
          <p:sp>
            <p:nvSpPr>
              <p:cNvPr id="36"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dirty="0"/>
              </a:p>
            </p:txBody>
          </p:sp>
        </p:grpSp>
        <p:sp>
          <p:nvSpPr>
            <p:cNvPr id="31"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dirty="0"/>
            </a:p>
          </p:txBody>
        </p:sp>
        <p:sp>
          <p:nvSpPr>
            <p:cNvPr id="32"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dirty="0"/>
            </a:p>
          </p:txBody>
        </p:sp>
        <p:sp>
          <p:nvSpPr>
            <p:cNvPr id="33"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dirty="0"/>
            </a:p>
          </p:txBody>
        </p:sp>
      </p:grpSp>
      <p:grpSp>
        <p:nvGrpSpPr>
          <p:cNvPr id="57" name="Group 85"/>
          <p:cNvGrpSpPr>
            <a:grpSpLocks/>
          </p:cNvGrpSpPr>
          <p:nvPr/>
        </p:nvGrpSpPr>
        <p:grpSpPr bwMode="auto">
          <a:xfrm>
            <a:off x="8077325" y="928446"/>
            <a:ext cx="269875" cy="460375"/>
            <a:chOff x="4120" y="2308"/>
            <a:chExt cx="305" cy="415"/>
          </a:xfrm>
        </p:grpSpPr>
        <p:sp>
          <p:nvSpPr>
            <p:cNvPr id="58" name="Freeform 86"/>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59" name="Rectangle 87"/>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60" name="Oval 88"/>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61" name="Group 89"/>
            <p:cNvGrpSpPr>
              <a:grpSpLocks/>
            </p:cNvGrpSpPr>
            <p:nvPr/>
          </p:nvGrpSpPr>
          <p:grpSpPr bwMode="auto">
            <a:xfrm flipH="1">
              <a:off x="4164" y="2500"/>
              <a:ext cx="152" cy="109"/>
              <a:chOff x="3216" y="2784"/>
              <a:chExt cx="192" cy="144"/>
            </a:xfrm>
          </p:grpSpPr>
          <p:sp>
            <p:nvSpPr>
              <p:cNvPr id="65" name="Line 90"/>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66" name="Line 91"/>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67" name="Line 92"/>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68" name="Line 93"/>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62" name="Freeform 94"/>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63" name="Oval 95"/>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64" name="Oval 96"/>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nvGrpSpPr>
          <p:cNvPr id="69" name="Group 122"/>
          <p:cNvGrpSpPr>
            <a:grpSpLocks/>
          </p:cNvGrpSpPr>
          <p:nvPr/>
        </p:nvGrpSpPr>
        <p:grpSpPr bwMode="auto">
          <a:xfrm>
            <a:off x="6001743" y="928446"/>
            <a:ext cx="269875" cy="390062"/>
            <a:chOff x="4120" y="2308"/>
            <a:chExt cx="305" cy="415"/>
          </a:xfrm>
        </p:grpSpPr>
        <p:sp>
          <p:nvSpPr>
            <p:cNvPr id="70"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71"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72"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73" name="Group 126"/>
            <p:cNvGrpSpPr>
              <a:grpSpLocks/>
            </p:cNvGrpSpPr>
            <p:nvPr/>
          </p:nvGrpSpPr>
          <p:grpSpPr bwMode="auto">
            <a:xfrm flipH="1">
              <a:off x="4164" y="2500"/>
              <a:ext cx="152" cy="109"/>
              <a:chOff x="3216" y="2784"/>
              <a:chExt cx="192" cy="144"/>
            </a:xfrm>
          </p:grpSpPr>
          <p:sp>
            <p:nvSpPr>
              <p:cNvPr id="77"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78"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79"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0"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4"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75"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76"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27" name="AutoShape 22"/>
          <p:cNvSpPr>
            <a:spLocks noChangeArrowheads="1"/>
          </p:cNvSpPr>
          <p:nvPr/>
        </p:nvSpPr>
        <p:spPr bwMode="auto">
          <a:xfrm>
            <a:off x="6181764" y="1146913"/>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92" name="Group 122"/>
          <p:cNvGrpSpPr>
            <a:grpSpLocks/>
          </p:cNvGrpSpPr>
          <p:nvPr/>
        </p:nvGrpSpPr>
        <p:grpSpPr bwMode="auto">
          <a:xfrm>
            <a:off x="6682014" y="928446"/>
            <a:ext cx="269875" cy="390062"/>
            <a:chOff x="4120" y="2308"/>
            <a:chExt cx="305" cy="415"/>
          </a:xfrm>
        </p:grpSpPr>
        <p:sp>
          <p:nvSpPr>
            <p:cNvPr id="93"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94"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95"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96" name="Group 126"/>
            <p:cNvGrpSpPr>
              <a:grpSpLocks/>
            </p:cNvGrpSpPr>
            <p:nvPr/>
          </p:nvGrpSpPr>
          <p:grpSpPr bwMode="auto">
            <a:xfrm flipH="1">
              <a:off x="4164" y="2500"/>
              <a:ext cx="152" cy="109"/>
              <a:chOff x="3216" y="2784"/>
              <a:chExt cx="192" cy="144"/>
            </a:xfrm>
          </p:grpSpPr>
          <p:sp>
            <p:nvSpPr>
              <p:cNvPr id="100"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01"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02"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03"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97"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98"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99"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104" name="AutoShape 22"/>
          <p:cNvSpPr>
            <a:spLocks noChangeArrowheads="1"/>
          </p:cNvSpPr>
          <p:nvPr/>
        </p:nvSpPr>
        <p:spPr bwMode="auto">
          <a:xfrm>
            <a:off x="6862035" y="1146913"/>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105" name="TextBox 104"/>
          <p:cNvSpPr txBox="1"/>
          <p:nvPr/>
        </p:nvSpPr>
        <p:spPr>
          <a:xfrm>
            <a:off x="5665712" y="1333491"/>
            <a:ext cx="1100031" cy="646331"/>
          </a:xfrm>
          <a:prstGeom prst="rect">
            <a:avLst/>
          </a:prstGeom>
          <a:solidFill>
            <a:schemeClr val="bg1"/>
          </a:solidFill>
        </p:spPr>
        <p:txBody>
          <a:bodyPr wrap="none" rtlCol="0">
            <a:spAutoFit/>
          </a:bodyPr>
          <a:lstStyle/>
          <a:p>
            <a:pPr algn="ctr"/>
            <a:r>
              <a:rPr lang="en-US">
                <a:latin typeface="+mn-lt"/>
              </a:rPr>
              <a:t>AAA</a:t>
            </a:r>
            <a:br>
              <a:rPr lang="en-US">
                <a:latin typeface="+mn-lt"/>
              </a:rPr>
            </a:br>
            <a:r>
              <a:rPr lang="en-US">
                <a:latin typeface="+mn-lt"/>
              </a:rPr>
              <a:t>Policy</a:t>
            </a:r>
          </a:p>
          <a:p>
            <a:pPr algn="ctr"/>
            <a:r>
              <a:rPr lang="en-US">
                <a:latin typeface="+mn-lt"/>
              </a:rPr>
              <a:t>Configuration</a:t>
            </a:r>
          </a:p>
        </p:txBody>
      </p:sp>
      <p:sp>
        <p:nvSpPr>
          <p:cNvPr id="106" name="TextBox 105"/>
          <p:cNvSpPr txBox="1"/>
          <p:nvPr/>
        </p:nvSpPr>
        <p:spPr>
          <a:xfrm>
            <a:off x="6547000" y="1333491"/>
            <a:ext cx="617928" cy="276999"/>
          </a:xfrm>
          <a:prstGeom prst="rect">
            <a:avLst/>
          </a:prstGeom>
          <a:noFill/>
        </p:spPr>
        <p:txBody>
          <a:bodyPr wrap="none" rtlCol="0">
            <a:spAutoFit/>
          </a:bodyPr>
          <a:lstStyle/>
          <a:p>
            <a:r>
              <a:rPr lang="en-US" dirty="0">
                <a:latin typeface="+mn-lt"/>
              </a:rPr>
              <a:t>DHCP</a:t>
            </a:r>
          </a:p>
        </p:txBody>
      </p:sp>
      <p:sp>
        <p:nvSpPr>
          <p:cNvPr id="107" name="TextBox 106"/>
          <p:cNvSpPr txBox="1"/>
          <p:nvPr/>
        </p:nvSpPr>
        <p:spPr>
          <a:xfrm>
            <a:off x="7717130" y="1333491"/>
            <a:ext cx="950325" cy="276999"/>
          </a:xfrm>
          <a:prstGeom prst="rect">
            <a:avLst/>
          </a:prstGeom>
          <a:noFill/>
        </p:spPr>
        <p:txBody>
          <a:bodyPr wrap="none" rtlCol="0">
            <a:spAutoFit/>
          </a:bodyPr>
          <a:lstStyle/>
          <a:p>
            <a:r>
              <a:rPr lang="en-US">
                <a:latin typeface="+mn-lt"/>
              </a:rPr>
              <a:t>Application</a:t>
            </a:r>
          </a:p>
        </p:txBody>
      </p:sp>
      <p:grpSp>
        <p:nvGrpSpPr>
          <p:cNvPr id="205" name="Group 122"/>
          <p:cNvGrpSpPr>
            <a:grpSpLocks/>
          </p:cNvGrpSpPr>
          <p:nvPr/>
        </p:nvGrpSpPr>
        <p:grpSpPr bwMode="auto">
          <a:xfrm>
            <a:off x="5256327" y="938011"/>
            <a:ext cx="269875" cy="390062"/>
            <a:chOff x="4120" y="2308"/>
            <a:chExt cx="305" cy="415"/>
          </a:xfrm>
        </p:grpSpPr>
        <p:sp>
          <p:nvSpPr>
            <p:cNvPr id="206"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207"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208"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209" name="Group 126"/>
            <p:cNvGrpSpPr>
              <a:grpSpLocks/>
            </p:cNvGrpSpPr>
            <p:nvPr/>
          </p:nvGrpSpPr>
          <p:grpSpPr bwMode="auto">
            <a:xfrm flipH="1">
              <a:off x="4164" y="2500"/>
              <a:ext cx="152" cy="109"/>
              <a:chOff x="3216" y="2784"/>
              <a:chExt cx="192" cy="144"/>
            </a:xfrm>
          </p:grpSpPr>
          <p:sp>
            <p:nvSpPr>
              <p:cNvPr id="213"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14"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15"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16"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10"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211"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21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217" name="AutoShape 22"/>
          <p:cNvSpPr>
            <a:spLocks noChangeArrowheads="1"/>
          </p:cNvSpPr>
          <p:nvPr/>
        </p:nvSpPr>
        <p:spPr bwMode="auto">
          <a:xfrm>
            <a:off x="5436348" y="1156478"/>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218" name="TextBox 217"/>
          <p:cNvSpPr txBox="1"/>
          <p:nvPr/>
        </p:nvSpPr>
        <p:spPr>
          <a:xfrm>
            <a:off x="5166317" y="1343056"/>
            <a:ext cx="620683" cy="276999"/>
          </a:xfrm>
          <a:prstGeom prst="rect">
            <a:avLst/>
          </a:prstGeom>
          <a:noFill/>
        </p:spPr>
        <p:txBody>
          <a:bodyPr wrap="none" rtlCol="0">
            <a:spAutoFit/>
          </a:bodyPr>
          <a:lstStyle/>
          <a:p>
            <a:r>
              <a:rPr lang="en-US" dirty="0" smtClean="0">
                <a:latin typeface="+mn-lt"/>
              </a:rPr>
              <a:t>ANQP</a:t>
            </a:r>
            <a:endParaRPr lang="en-US" dirty="0">
              <a:latin typeface="+mn-lt"/>
            </a:endParaRPr>
          </a:p>
        </p:txBody>
      </p:sp>
      <p:sp>
        <p:nvSpPr>
          <p:cNvPr id="243" name="TextBox 242"/>
          <p:cNvSpPr txBox="1"/>
          <p:nvPr/>
        </p:nvSpPr>
        <p:spPr>
          <a:xfrm>
            <a:off x="2322000" y="6174000"/>
            <a:ext cx="1575000" cy="338987"/>
          </a:xfrm>
          <a:prstGeom prst="rect">
            <a:avLst/>
          </a:prstGeom>
          <a:solidFill>
            <a:schemeClr val="accent1">
              <a:lumMod val="60000"/>
              <a:lumOff val="40000"/>
            </a:schemeClr>
          </a:solidFill>
        </p:spPr>
        <p:txBody>
          <a:bodyPr wrap="square" lIns="72000" tIns="0" rIns="0" bIns="0" rtlCol="0" anchor="ctr" anchorCtr="0">
            <a:noAutofit/>
          </a:bodyPr>
          <a:lstStyle/>
          <a:p>
            <a:pPr algn="ctr"/>
            <a:r>
              <a:rPr lang="en-US" b="1" dirty="0">
                <a:latin typeface="+mn-lt"/>
              </a:rPr>
              <a:t>Access Technology</a:t>
            </a:r>
          </a:p>
        </p:txBody>
      </p:sp>
      <p:sp>
        <p:nvSpPr>
          <p:cNvPr id="244" name="TextBox 243"/>
          <p:cNvSpPr txBox="1"/>
          <p:nvPr/>
        </p:nvSpPr>
        <p:spPr>
          <a:xfrm>
            <a:off x="4077000" y="6174000"/>
            <a:ext cx="2069999" cy="360000"/>
          </a:xfrm>
          <a:prstGeom prst="rect">
            <a:avLst/>
          </a:prstGeom>
          <a:solidFill>
            <a:schemeClr val="accent4">
              <a:lumMod val="60000"/>
              <a:lumOff val="40000"/>
            </a:schemeClr>
          </a:solidFill>
        </p:spPr>
        <p:txBody>
          <a:bodyPr wrap="square" lIns="72000" tIns="0" rIns="0" bIns="0" rtlCol="0" anchor="ctr" anchorCtr="0">
            <a:noAutofit/>
          </a:bodyPr>
          <a:lstStyle/>
          <a:p>
            <a:pPr algn="ctr"/>
            <a:r>
              <a:rPr lang="en-US" sz="1600" b="1" i="1" dirty="0">
                <a:latin typeface="+mn-lt"/>
              </a:rPr>
              <a:t>Control I/f</a:t>
            </a:r>
          </a:p>
        </p:txBody>
      </p:sp>
      <p:pic>
        <p:nvPicPr>
          <p:cNvPr id="153" name="Picture 372" descr="switch"/>
          <p:cNvPicPr>
            <a:picLocks noChangeAspect="1" noChangeArrowheads="1"/>
          </p:cNvPicPr>
          <p:nvPr/>
        </p:nvPicPr>
        <p:blipFill>
          <a:blip r:embed="rId3"/>
          <a:srcRect/>
          <a:stretch>
            <a:fillRect/>
          </a:stretch>
        </p:blipFill>
        <p:spPr bwMode="auto">
          <a:xfrm>
            <a:off x="4122000" y="1404000"/>
            <a:ext cx="292468" cy="146695"/>
          </a:xfrm>
          <a:prstGeom prst="rect">
            <a:avLst/>
          </a:prstGeom>
          <a:noFill/>
        </p:spPr>
      </p:pic>
      <p:sp>
        <p:nvSpPr>
          <p:cNvPr id="156" name="TextBox 155"/>
          <p:cNvSpPr txBox="1"/>
          <p:nvPr/>
        </p:nvSpPr>
        <p:spPr>
          <a:xfrm>
            <a:off x="3357000" y="1449000"/>
            <a:ext cx="1300632" cy="276999"/>
          </a:xfrm>
          <a:prstGeom prst="rect">
            <a:avLst/>
          </a:prstGeom>
          <a:noFill/>
        </p:spPr>
        <p:txBody>
          <a:bodyPr wrap="none" rtlCol="0">
            <a:spAutoFit/>
          </a:bodyPr>
          <a:lstStyle/>
          <a:p>
            <a:r>
              <a:rPr lang="en-US" dirty="0" smtClean="0">
                <a:latin typeface="+mn-lt"/>
              </a:rPr>
              <a:t>Access Network</a:t>
            </a:r>
            <a:endParaRPr lang="en-US" dirty="0">
              <a:latin typeface="+mn-lt"/>
            </a:endParaRPr>
          </a:p>
        </p:txBody>
      </p:sp>
      <p:sp>
        <p:nvSpPr>
          <p:cNvPr id="158" name="Rectangle 157"/>
          <p:cNvSpPr/>
          <p:nvPr/>
        </p:nvSpPr>
        <p:spPr bwMode="auto">
          <a:xfrm>
            <a:off x="3987001" y="2041625"/>
            <a:ext cx="1485099" cy="264317"/>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03" name="TextBox 202"/>
          <p:cNvSpPr txBox="1"/>
          <p:nvPr/>
        </p:nvSpPr>
        <p:spPr>
          <a:xfrm>
            <a:off x="259609" y="2041747"/>
            <a:ext cx="3727391" cy="239302"/>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Network Selection</a:t>
            </a:r>
            <a:endParaRPr lang="en-US" dirty="0">
              <a:latin typeface="+mn-lt"/>
            </a:endParaRPr>
          </a:p>
        </p:txBody>
      </p:sp>
      <p:sp>
        <p:nvSpPr>
          <p:cNvPr id="238" name="TextBox 237"/>
          <p:cNvSpPr txBox="1"/>
          <p:nvPr/>
        </p:nvSpPr>
        <p:spPr>
          <a:xfrm>
            <a:off x="256170" y="5850514"/>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Accounting</a:t>
            </a:r>
            <a:endParaRPr lang="en-US" dirty="0">
              <a:latin typeface="+mn-lt"/>
            </a:endParaRPr>
          </a:p>
        </p:txBody>
      </p:sp>
      <p:sp>
        <p:nvSpPr>
          <p:cNvPr id="241" name="TextBox 240"/>
          <p:cNvSpPr txBox="1"/>
          <p:nvPr/>
        </p:nvSpPr>
        <p:spPr>
          <a:xfrm>
            <a:off x="258423" y="5377185"/>
            <a:ext cx="3727391" cy="221063"/>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Disassociation</a:t>
            </a:r>
            <a:endParaRPr lang="en-US" dirty="0">
              <a:latin typeface="+mn-lt"/>
            </a:endParaRPr>
          </a:p>
        </p:txBody>
      </p:sp>
      <p:sp>
        <p:nvSpPr>
          <p:cNvPr id="242" name="TextBox 241"/>
          <p:cNvSpPr txBox="1"/>
          <p:nvPr/>
        </p:nvSpPr>
        <p:spPr>
          <a:xfrm>
            <a:off x="250679" y="3764243"/>
            <a:ext cx="6564503" cy="314193"/>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Host Configuration</a:t>
            </a:r>
            <a:endParaRPr lang="en-US" dirty="0">
              <a:latin typeface="+mn-lt"/>
            </a:endParaRPr>
          </a:p>
        </p:txBody>
      </p:sp>
      <p:sp>
        <p:nvSpPr>
          <p:cNvPr id="240" name="TextBox 239"/>
          <p:cNvSpPr txBox="1"/>
          <p:nvPr/>
        </p:nvSpPr>
        <p:spPr>
          <a:xfrm>
            <a:off x="261192" y="4870383"/>
            <a:ext cx="7910808" cy="236499"/>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Application</a:t>
            </a:r>
            <a:endParaRPr lang="en-US" dirty="0">
              <a:latin typeface="+mn-lt"/>
            </a:endParaRPr>
          </a:p>
        </p:txBody>
      </p:sp>
      <p:sp>
        <p:nvSpPr>
          <p:cNvPr id="239" name="TextBox 238"/>
          <p:cNvSpPr txBox="1"/>
          <p:nvPr/>
        </p:nvSpPr>
        <p:spPr>
          <a:xfrm>
            <a:off x="247933" y="4417069"/>
            <a:ext cx="5630655" cy="190534"/>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Policy Control</a:t>
            </a:r>
            <a:endParaRPr lang="en-US" dirty="0">
              <a:latin typeface="+mn-lt"/>
            </a:endParaRPr>
          </a:p>
        </p:txBody>
      </p:sp>
      <p:sp>
        <p:nvSpPr>
          <p:cNvPr id="237" name="TextBox 236"/>
          <p:cNvSpPr txBox="1"/>
          <p:nvPr/>
        </p:nvSpPr>
        <p:spPr>
          <a:xfrm>
            <a:off x="257413" y="4133116"/>
            <a:ext cx="7910808" cy="245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Application</a:t>
            </a:r>
            <a:endParaRPr lang="en-US" dirty="0">
              <a:latin typeface="+mn-lt"/>
            </a:endParaRPr>
          </a:p>
        </p:txBody>
      </p:sp>
      <p:sp>
        <p:nvSpPr>
          <p:cNvPr id="236" name="TextBox 235"/>
          <p:cNvSpPr txBox="1"/>
          <p:nvPr/>
        </p:nvSpPr>
        <p:spPr>
          <a:xfrm>
            <a:off x="252000" y="5156443"/>
            <a:ext cx="6564503" cy="18057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Host </a:t>
            </a:r>
            <a:r>
              <a:rPr lang="en-US" dirty="0" err="1">
                <a:latin typeface="+mn-lt"/>
              </a:rPr>
              <a:t>C</a:t>
            </a:r>
            <a:r>
              <a:rPr lang="en-US" dirty="0" err="1" smtClean="0">
                <a:latin typeface="+mn-lt"/>
              </a:rPr>
              <a:t>onfig</a:t>
            </a:r>
            <a:r>
              <a:rPr lang="en-US" dirty="0" smtClean="0">
                <a:latin typeface="+mn-lt"/>
              </a:rPr>
              <a:t> Release</a:t>
            </a:r>
            <a:endParaRPr lang="en-US" dirty="0">
              <a:latin typeface="+mn-lt"/>
            </a:endParaRPr>
          </a:p>
        </p:txBody>
      </p:sp>
      <p:sp>
        <p:nvSpPr>
          <p:cNvPr id="235" name="TextBox 234"/>
          <p:cNvSpPr txBox="1"/>
          <p:nvPr/>
        </p:nvSpPr>
        <p:spPr>
          <a:xfrm>
            <a:off x="247933" y="3525440"/>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Accounting</a:t>
            </a:r>
            <a:endParaRPr lang="en-US" dirty="0">
              <a:latin typeface="+mn-lt"/>
            </a:endParaRPr>
          </a:p>
        </p:txBody>
      </p:sp>
      <p:sp>
        <p:nvSpPr>
          <p:cNvPr id="232" name="TextBox 231"/>
          <p:cNvSpPr txBox="1"/>
          <p:nvPr/>
        </p:nvSpPr>
        <p:spPr>
          <a:xfrm>
            <a:off x="255830" y="2666100"/>
            <a:ext cx="3727391" cy="57521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Authentication</a:t>
            </a:r>
          </a:p>
          <a:p>
            <a:r>
              <a:rPr lang="en-US" dirty="0" smtClean="0">
                <a:latin typeface="+mn-lt"/>
              </a:rPr>
              <a:t>Authorization</a:t>
            </a:r>
            <a:endParaRPr lang="en-US" dirty="0">
              <a:latin typeface="+mn-lt"/>
            </a:endParaRPr>
          </a:p>
        </p:txBody>
      </p:sp>
      <p:sp>
        <p:nvSpPr>
          <p:cNvPr id="231" name="TextBox 230"/>
          <p:cNvSpPr txBox="1"/>
          <p:nvPr/>
        </p:nvSpPr>
        <p:spPr>
          <a:xfrm>
            <a:off x="258283" y="2326302"/>
            <a:ext cx="3727391" cy="28177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Association</a:t>
            </a:r>
            <a:endParaRPr lang="en-US" dirty="0">
              <a:latin typeface="+mn-lt"/>
            </a:endParaRPr>
          </a:p>
        </p:txBody>
      </p:sp>
      <p:sp>
        <p:nvSpPr>
          <p:cNvPr id="13" name="TextBox 12"/>
          <p:cNvSpPr txBox="1"/>
          <p:nvPr/>
        </p:nvSpPr>
        <p:spPr>
          <a:xfrm>
            <a:off x="255360" y="1668116"/>
            <a:ext cx="3734294" cy="326632"/>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Scanning</a:t>
            </a:r>
            <a:endParaRPr lang="en-US" dirty="0">
              <a:latin typeface="+mn-lt"/>
            </a:endParaRPr>
          </a:p>
        </p:txBody>
      </p:sp>
      <p:sp>
        <p:nvSpPr>
          <p:cNvPr id="171" name="Rectangle 170"/>
          <p:cNvSpPr/>
          <p:nvPr/>
        </p:nvSpPr>
        <p:spPr bwMode="auto">
          <a:xfrm>
            <a:off x="2277000" y="1664193"/>
            <a:ext cx="1710000" cy="339798"/>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2" name="Rectangle 171"/>
          <p:cNvSpPr/>
          <p:nvPr/>
        </p:nvSpPr>
        <p:spPr bwMode="auto">
          <a:xfrm>
            <a:off x="2277000" y="2343789"/>
            <a:ext cx="1710000" cy="264287"/>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3" name="Rectangle 172"/>
          <p:cNvSpPr/>
          <p:nvPr/>
        </p:nvSpPr>
        <p:spPr bwMode="auto">
          <a:xfrm>
            <a:off x="2277000" y="2683587"/>
            <a:ext cx="1710000" cy="566330"/>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4" name="Rectangle 173"/>
          <p:cNvSpPr/>
          <p:nvPr/>
        </p:nvSpPr>
        <p:spPr bwMode="auto">
          <a:xfrm>
            <a:off x="2277000" y="5361202"/>
            <a:ext cx="1710000" cy="226532"/>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5" name="Rectangle 174"/>
          <p:cNvSpPr/>
          <p:nvPr/>
        </p:nvSpPr>
        <p:spPr bwMode="auto">
          <a:xfrm>
            <a:off x="3987000" y="3512698"/>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6" name="Rectangle 175"/>
          <p:cNvSpPr/>
          <p:nvPr/>
        </p:nvSpPr>
        <p:spPr bwMode="auto">
          <a:xfrm>
            <a:off x="3987000" y="4418826"/>
            <a:ext cx="2202347" cy="188777"/>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7" name="Rectangle 176"/>
          <p:cNvSpPr/>
          <p:nvPr/>
        </p:nvSpPr>
        <p:spPr bwMode="auto">
          <a:xfrm>
            <a:off x="3987000" y="5850514"/>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0" name="Rectangle 169"/>
          <p:cNvSpPr/>
          <p:nvPr/>
        </p:nvSpPr>
        <p:spPr bwMode="auto">
          <a:xfrm>
            <a:off x="2277000" y="2041747"/>
            <a:ext cx="1710000" cy="263422"/>
          </a:xfrm>
          <a:prstGeom prst="rect">
            <a:avLst/>
          </a:prstGeom>
          <a:solidFill>
            <a:schemeClr val="tx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3" name="Rectangle 232"/>
          <p:cNvSpPr/>
          <p:nvPr/>
        </p:nvSpPr>
        <p:spPr bwMode="auto">
          <a:xfrm>
            <a:off x="3989653" y="2843039"/>
            <a:ext cx="2202347" cy="382293"/>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0" name="Straight Arrow Connector 9"/>
          <p:cNvCxnSpPr/>
          <p:nvPr/>
        </p:nvCxnSpPr>
        <p:spPr bwMode="auto">
          <a:xfrm flipH="1">
            <a:off x="2277001" y="1679728"/>
            <a:ext cx="1709166" cy="387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p:cNvCxnSpPr/>
          <p:nvPr/>
        </p:nvCxnSpPr>
        <p:spPr bwMode="auto">
          <a:xfrm flipH="1" flipV="1">
            <a:off x="2283431" y="2710344"/>
            <a:ext cx="1710000" cy="2825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 name="Straight Arrow Connector 11"/>
          <p:cNvCxnSpPr/>
          <p:nvPr/>
        </p:nvCxnSpPr>
        <p:spPr bwMode="auto">
          <a:xfrm flipH="1">
            <a:off x="2276584" y="2784636"/>
            <a:ext cx="1702932" cy="14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p:cNvCxnSpPr/>
          <p:nvPr/>
        </p:nvCxnSpPr>
        <p:spPr bwMode="auto">
          <a:xfrm flipH="1" flipV="1">
            <a:off x="2276584" y="3058768"/>
            <a:ext cx="1716848" cy="2791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 name="Straight Arrow Connector 15"/>
          <p:cNvCxnSpPr/>
          <p:nvPr/>
        </p:nvCxnSpPr>
        <p:spPr bwMode="auto">
          <a:xfrm flipH="1">
            <a:off x="2276584" y="2977033"/>
            <a:ext cx="1712742" cy="4398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8" name="Straight Arrow Connector 17"/>
          <p:cNvCxnSpPr/>
          <p:nvPr/>
        </p:nvCxnSpPr>
        <p:spPr bwMode="auto">
          <a:xfrm flipH="1" flipV="1">
            <a:off x="3985947" y="2887276"/>
            <a:ext cx="2206053" cy="2284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0" name="Straight Arrow Connector 19"/>
          <p:cNvCxnSpPr/>
          <p:nvPr/>
        </p:nvCxnSpPr>
        <p:spPr bwMode="auto">
          <a:xfrm flipH="1">
            <a:off x="3979516" y="2947875"/>
            <a:ext cx="2212484" cy="291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Arrow Connector 20"/>
          <p:cNvCxnSpPr/>
          <p:nvPr/>
        </p:nvCxnSpPr>
        <p:spPr bwMode="auto">
          <a:xfrm flipH="1" flipV="1">
            <a:off x="2283430" y="3803539"/>
            <a:ext cx="4538389" cy="1611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3" name="Straight Arrow Connector 22"/>
          <p:cNvCxnSpPr/>
          <p:nvPr/>
        </p:nvCxnSpPr>
        <p:spPr bwMode="auto">
          <a:xfrm flipH="1">
            <a:off x="2270152" y="3860699"/>
            <a:ext cx="4551848" cy="2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4" name="Straight Arrow Connector 23"/>
          <p:cNvCxnSpPr/>
          <p:nvPr/>
        </p:nvCxnSpPr>
        <p:spPr bwMode="auto">
          <a:xfrm flipH="1" flipV="1">
            <a:off x="2277001" y="4192563"/>
            <a:ext cx="5892347"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5" name="Straight Arrow Connector 24"/>
          <p:cNvCxnSpPr/>
          <p:nvPr/>
        </p:nvCxnSpPr>
        <p:spPr bwMode="auto">
          <a:xfrm flipH="1">
            <a:off x="2270152" y="4268074"/>
            <a:ext cx="5899196" cy="55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8" name="Straight Arrow Connector 107"/>
          <p:cNvCxnSpPr/>
          <p:nvPr/>
        </p:nvCxnSpPr>
        <p:spPr bwMode="auto">
          <a:xfrm flipH="1">
            <a:off x="2279616" y="1752732"/>
            <a:ext cx="1706551" cy="298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9" name="Straight Arrow Connector 108"/>
          <p:cNvCxnSpPr/>
          <p:nvPr/>
        </p:nvCxnSpPr>
        <p:spPr bwMode="auto">
          <a:xfrm flipH="1" flipV="1">
            <a:off x="2277000" y="1831706"/>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0" name="Straight Arrow Connector 109"/>
          <p:cNvCxnSpPr/>
          <p:nvPr/>
        </p:nvCxnSpPr>
        <p:spPr bwMode="auto">
          <a:xfrm flipH="1">
            <a:off x="2277001" y="1908592"/>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1" name="Straight Arrow Connector 110"/>
          <p:cNvCxnSpPr/>
          <p:nvPr/>
        </p:nvCxnSpPr>
        <p:spPr bwMode="auto">
          <a:xfrm flipH="1" flipV="1">
            <a:off x="2283430" y="2077233"/>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2" name="Straight Arrow Connector 111"/>
          <p:cNvCxnSpPr/>
          <p:nvPr/>
        </p:nvCxnSpPr>
        <p:spPr bwMode="auto">
          <a:xfrm flipH="1">
            <a:off x="2283431" y="2211266"/>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3" name="Straight Arrow Connector 112"/>
          <p:cNvCxnSpPr/>
          <p:nvPr/>
        </p:nvCxnSpPr>
        <p:spPr bwMode="auto">
          <a:xfrm flipH="1" flipV="1">
            <a:off x="2270152" y="2368632"/>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4" name="Straight Arrow Connector 113"/>
          <p:cNvCxnSpPr/>
          <p:nvPr/>
        </p:nvCxnSpPr>
        <p:spPr bwMode="auto">
          <a:xfrm flipH="1">
            <a:off x="2270153" y="2445518"/>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5" name="Straight Arrow Connector 114"/>
          <p:cNvCxnSpPr/>
          <p:nvPr/>
        </p:nvCxnSpPr>
        <p:spPr bwMode="auto">
          <a:xfrm flipH="1" flipV="1">
            <a:off x="2277000" y="2527793"/>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6" name="Straight Arrow Connector 115"/>
          <p:cNvCxnSpPr/>
          <p:nvPr/>
        </p:nvCxnSpPr>
        <p:spPr bwMode="auto">
          <a:xfrm flipH="1" flipV="1">
            <a:off x="2276584" y="2859022"/>
            <a:ext cx="1710000" cy="2825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4" name="Straight Arrow Connector 123"/>
          <p:cNvCxnSpPr/>
          <p:nvPr/>
        </p:nvCxnSpPr>
        <p:spPr bwMode="auto">
          <a:xfrm flipH="1" flipV="1">
            <a:off x="3999850" y="3095176"/>
            <a:ext cx="2192150" cy="372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5" name="Straight Arrow Connector 124"/>
          <p:cNvCxnSpPr/>
          <p:nvPr/>
        </p:nvCxnSpPr>
        <p:spPr bwMode="auto">
          <a:xfrm flipH="1">
            <a:off x="3978855" y="3136651"/>
            <a:ext cx="2213145" cy="303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7" name="Straight Arrow Connector 126"/>
          <p:cNvCxnSpPr/>
          <p:nvPr/>
        </p:nvCxnSpPr>
        <p:spPr bwMode="auto">
          <a:xfrm flipH="1">
            <a:off x="2270152" y="3167437"/>
            <a:ext cx="1708702" cy="732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7" name="Straight Arrow Connector 136"/>
          <p:cNvCxnSpPr/>
          <p:nvPr/>
        </p:nvCxnSpPr>
        <p:spPr bwMode="auto">
          <a:xfrm flipH="1" flipV="1">
            <a:off x="2283430" y="3932435"/>
            <a:ext cx="4538389" cy="1611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38" name="Straight Arrow Connector 137"/>
          <p:cNvCxnSpPr/>
          <p:nvPr/>
        </p:nvCxnSpPr>
        <p:spPr bwMode="auto">
          <a:xfrm flipH="1">
            <a:off x="2276584" y="3998808"/>
            <a:ext cx="4551848" cy="2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9" name="Straight Arrow Connector 138"/>
          <p:cNvCxnSpPr/>
          <p:nvPr/>
        </p:nvCxnSpPr>
        <p:spPr bwMode="auto">
          <a:xfrm flipH="1" flipV="1">
            <a:off x="3986152" y="3583073"/>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0" name="Straight Arrow Connector 139"/>
          <p:cNvCxnSpPr/>
          <p:nvPr/>
        </p:nvCxnSpPr>
        <p:spPr bwMode="auto">
          <a:xfrm flipH="1">
            <a:off x="3979721" y="3625964"/>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5" name="Straight Arrow Connector 144"/>
          <p:cNvCxnSpPr/>
          <p:nvPr/>
        </p:nvCxnSpPr>
        <p:spPr bwMode="auto">
          <a:xfrm flipH="1" flipV="1">
            <a:off x="3976814" y="4538481"/>
            <a:ext cx="2215186" cy="3136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6" name="Straight Arrow Connector 145"/>
          <p:cNvCxnSpPr/>
          <p:nvPr/>
        </p:nvCxnSpPr>
        <p:spPr bwMode="auto">
          <a:xfrm flipH="1">
            <a:off x="3970384" y="4456581"/>
            <a:ext cx="2221616" cy="3974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7" name="Straight Arrow Connector 146"/>
          <p:cNvCxnSpPr/>
          <p:nvPr/>
        </p:nvCxnSpPr>
        <p:spPr bwMode="auto">
          <a:xfrm flipH="1" flipV="1">
            <a:off x="2283433" y="4906078"/>
            <a:ext cx="5892347"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8" name="Straight Arrow Connector 147"/>
          <p:cNvCxnSpPr/>
          <p:nvPr/>
        </p:nvCxnSpPr>
        <p:spPr bwMode="auto">
          <a:xfrm flipH="1">
            <a:off x="2276584" y="4981589"/>
            <a:ext cx="5899196" cy="55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9" name="Straight Arrow Connector 148"/>
          <p:cNvCxnSpPr/>
          <p:nvPr/>
        </p:nvCxnSpPr>
        <p:spPr bwMode="auto">
          <a:xfrm flipH="1" flipV="1">
            <a:off x="3987535" y="5901585"/>
            <a:ext cx="2204465" cy="2443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0" name="Straight Arrow Connector 149"/>
          <p:cNvCxnSpPr/>
          <p:nvPr/>
        </p:nvCxnSpPr>
        <p:spPr bwMode="auto">
          <a:xfrm flipH="1">
            <a:off x="3981104" y="5963780"/>
            <a:ext cx="2210896" cy="275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1" name="Straight Arrow Connector 150"/>
          <p:cNvCxnSpPr/>
          <p:nvPr/>
        </p:nvCxnSpPr>
        <p:spPr bwMode="auto">
          <a:xfrm flipH="1" flipV="1">
            <a:off x="2270570" y="5420729"/>
            <a:ext cx="1719083" cy="3912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2" name="Straight Arrow Connector 151"/>
          <p:cNvCxnSpPr/>
          <p:nvPr/>
        </p:nvCxnSpPr>
        <p:spPr bwMode="auto">
          <a:xfrm flipH="1">
            <a:off x="2270570" y="5497615"/>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4" name="Straight Arrow Connector 153"/>
          <p:cNvCxnSpPr/>
          <p:nvPr/>
        </p:nvCxnSpPr>
        <p:spPr bwMode="auto">
          <a:xfrm flipH="1" flipV="1">
            <a:off x="2261774" y="5210181"/>
            <a:ext cx="4538389" cy="1611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5" name="Straight Arrow Connector 154"/>
          <p:cNvCxnSpPr/>
          <p:nvPr/>
        </p:nvCxnSpPr>
        <p:spPr bwMode="auto">
          <a:xfrm flipH="1">
            <a:off x="2254928" y="5276554"/>
            <a:ext cx="4551848" cy="2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20" name="Straight Arrow Connector 219"/>
          <p:cNvCxnSpPr/>
          <p:nvPr/>
        </p:nvCxnSpPr>
        <p:spPr bwMode="auto">
          <a:xfrm flipH="1" flipV="1">
            <a:off x="3985118" y="2114990"/>
            <a:ext cx="1486882" cy="40022"/>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27" name="Straight Arrow Connector 226"/>
          <p:cNvCxnSpPr/>
          <p:nvPr/>
        </p:nvCxnSpPr>
        <p:spPr bwMode="auto">
          <a:xfrm flipH="1">
            <a:off x="3992489" y="2192768"/>
            <a:ext cx="1479511" cy="21772"/>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61" name="TextBox 160"/>
          <p:cNvSpPr txBox="1"/>
          <p:nvPr/>
        </p:nvSpPr>
        <p:spPr>
          <a:xfrm>
            <a:off x="251520" y="3292569"/>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Establishment</a:t>
            </a:r>
          </a:p>
        </p:txBody>
      </p:sp>
      <p:sp>
        <p:nvSpPr>
          <p:cNvPr id="162" name="Rectangle 161"/>
          <p:cNvSpPr/>
          <p:nvPr/>
        </p:nvSpPr>
        <p:spPr bwMode="auto">
          <a:xfrm>
            <a:off x="3990587" y="3279827"/>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63" name="Straight Arrow Connector 162"/>
          <p:cNvCxnSpPr/>
          <p:nvPr/>
        </p:nvCxnSpPr>
        <p:spPr bwMode="auto">
          <a:xfrm flipH="1" flipV="1">
            <a:off x="3989739" y="3350202"/>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4" name="Straight Arrow Connector 163"/>
          <p:cNvCxnSpPr/>
          <p:nvPr/>
        </p:nvCxnSpPr>
        <p:spPr bwMode="auto">
          <a:xfrm flipH="1">
            <a:off x="3983308" y="3384805"/>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65" name="TextBox 164"/>
          <p:cNvSpPr txBox="1"/>
          <p:nvPr/>
        </p:nvSpPr>
        <p:spPr>
          <a:xfrm>
            <a:off x="251520" y="4651185"/>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Mobility</a:t>
            </a:r>
          </a:p>
        </p:txBody>
      </p:sp>
      <p:sp>
        <p:nvSpPr>
          <p:cNvPr id="166" name="Rectangle 165"/>
          <p:cNvSpPr/>
          <p:nvPr/>
        </p:nvSpPr>
        <p:spPr bwMode="auto">
          <a:xfrm>
            <a:off x="3990587" y="4638443"/>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67" name="Straight Arrow Connector 166"/>
          <p:cNvCxnSpPr/>
          <p:nvPr/>
        </p:nvCxnSpPr>
        <p:spPr bwMode="auto">
          <a:xfrm flipH="1" flipV="1">
            <a:off x="3989739" y="4708818"/>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8" name="Straight Arrow Connector 167"/>
          <p:cNvCxnSpPr/>
          <p:nvPr/>
        </p:nvCxnSpPr>
        <p:spPr bwMode="auto">
          <a:xfrm flipH="1">
            <a:off x="3983308" y="4743421"/>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8" name="TextBox 177"/>
          <p:cNvSpPr txBox="1"/>
          <p:nvPr/>
        </p:nvSpPr>
        <p:spPr>
          <a:xfrm>
            <a:off x="251520" y="5632828"/>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Teardown</a:t>
            </a:r>
          </a:p>
        </p:txBody>
      </p:sp>
      <p:sp>
        <p:nvSpPr>
          <p:cNvPr id="179" name="Rectangle 178"/>
          <p:cNvSpPr/>
          <p:nvPr/>
        </p:nvSpPr>
        <p:spPr bwMode="auto">
          <a:xfrm>
            <a:off x="3990587" y="5620086"/>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80" name="Straight Arrow Connector 179"/>
          <p:cNvCxnSpPr/>
          <p:nvPr/>
        </p:nvCxnSpPr>
        <p:spPr bwMode="auto">
          <a:xfrm flipH="1" flipV="1">
            <a:off x="3989739" y="5690461"/>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81" name="Straight Arrow Connector 180"/>
          <p:cNvCxnSpPr/>
          <p:nvPr/>
        </p:nvCxnSpPr>
        <p:spPr bwMode="auto">
          <a:xfrm flipH="1">
            <a:off x="3983308" y="5725064"/>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 name="Straight Connector 4"/>
          <p:cNvCxnSpPr/>
          <p:nvPr/>
        </p:nvCxnSpPr>
        <p:spPr bwMode="auto">
          <a:xfrm>
            <a:off x="227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6" name="Straight Connector 5"/>
          <p:cNvCxnSpPr/>
          <p:nvPr/>
        </p:nvCxnSpPr>
        <p:spPr bwMode="auto">
          <a:xfrm>
            <a:off x="398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7" name="Straight Connector 6"/>
          <p:cNvCxnSpPr/>
          <p:nvPr/>
        </p:nvCxnSpPr>
        <p:spPr bwMode="auto">
          <a:xfrm>
            <a:off x="6186838"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6821818"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8172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204" name="Straight Connector 203"/>
          <p:cNvCxnSpPr/>
          <p:nvPr/>
        </p:nvCxnSpPr>
        <p:spPr bwMode="auto">
          <a:xfrm>
            <a:off x="5484615" y="1613086"/>
            <a:ext cx="0" cy="628640"/>
          </a:xfrm>
          <a:prstGeom prst="line">
            <a:avLst/>
          </a:prstGeom>
          <a:solidFill>
            <a:schemeClr val="accent1"/>
          </a:solidFill>
          <a:ln w="28575"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03796668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Business #6</a:t>
            </a:r>
            <a:endParaRPr lang="en-US" dirty="0"/>
          </a:p>
        </p:txBody>
      </p:sp>
      <p:sp>
        <p:nvSpPr>
          <p:cNvPr id="3" name="Content Placeholder 2"/>
          <p:cNvSpPr>
            <a:spLocks noGrp="1"/>
          </p:cNvSpPr>
          <p:nvPr>
            <p:ph idx="1"/>
          </p:nvPr>
        </p:nvSpPr>
        <p:spPr>
          <a:xfrm>
            <a:off x="457200" y="990600"/>
            <a:ext cx="8229600" cy="5486400"/>
          </a:xfrm>
        </p:spPr>
        <p:txBody>
          <a:bodyPr>
            <a:normAutofit lnSpcReduction="10000"/>
          </a:bodyPr>
          <a:lstStyle/>
          <a:p>
            <a:pPr marL="457200" lvl="1" indent="0">
              <a:buNone/>
            </a:pPr>
            <a:endParaRPr lang="en-US" dirty="0" smtClean="0"/>
          </a:p>
          <a:p>
            <a:r>
              <a:rPr lang="en-US" dirty="0" smtClean="0"/>
              <a:t>PAR and 5C texting</a:t>
            </a:r>
          </a:p>
          <a:p>
            <a:pPr lvl="1"/>
            <a:r>
              <a:rPr lang="en-US" dirty="0"/>
              <a:t>Initial template:</a:t>
            </a:r>
            <a:endParaRPr lang="en-US" dirty="0" smtClean="0"/>
          </a:p>
          <a:p>
            <a:pPr lvl="2"/>
            <a:r>
              <a:rPr lang="en-US" dirty="0" smtClean="0">
                <a:hlinkClick r:id="rId2"/>
              </a:rPr>
              <a:t>https://mentor.ieee.org/omniran/dcn/13/omniran-13-0005-00-0000-par-5c-table-of-content.docx</a:t>
            </a:r>
            <a:endParaRPr lang="en-US" dirty="0" smtClean="0"/>
          </a:p>
          <a:p>
            <a:pPr lvl="1"/>
            <a:r>
              <a:rPr lang="en-US" dirty="0"/>
              <a:t> </a:t>
            </a:r>
            <a:endParaRPr lang="en-US" dirty="0" smtClean="0"/>
          </a:p>
          <a:p>
            <a:r>
              <a:rPr lang="en-US" dirty="0" smtClean="0"/>
              <a:t>AOB</a:t>
            </a:r>
          </a:p>
          <a:p>
            <a:pPr lvl="1"/>
            <a:r>
              <a:rPr lang="en-US" dirty="0" smtClean="0"/>
              <a:t> </a:t>
            </a:r>
          </a:p>
          <a:p>
            <a:r>
              <a:rPr lang="en-US" dirty="0" smtClean="0"/>
              <a:t>Adjourn</a:t>
            </a:r>
          </a:p>
          <a:p>
            <a:pPr lvl="1"/>
            <a:r>
              <a:rPr lang="en-US" dirty="0" smtClean="0"/>
              <a:t> </a:t>
            </a:r>
          </a:p>
          <a:p>
            <a:pPr lvl="0">
              <a:buNone/>
            </a:pPr>
            <a:endParaRPr lang="en-US" dirty="0" smtClean="0"/>
          </a:p>
        </p:txBody>
      </p:sp>
    </p:spTree>
    <p:extLst>
      <p:ext uri="{BB962C8B-B14F-4D97-AF65-F5344CB8AC3E}">
        <p14:creationId xmlns:p14="http://schemas.microsoft.com/office/powerpoint/2010/main" val="3935242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a:t>
            </a:r>
          </a:p>
        </p:txBody>
      </p:sp>
      <p:sp>
        <p:nvSpPr>
          <p:cNvPr id="3078" name="Rectangle 3"/>
          <p:cNvSpPr>
            <a:spLocks noGrp="1" noChangeArrowheads="1"/>
          </p:cNvSpPr>
          <p:nvPr>
            <p:ph type="body" idx="1"/>
          </p:nvPr>
        </p:nvSpPr>
        <p:spPr>
          <a:xfrm>
            <a:off x="457200" y="1600200"/>
            <a:ext cx="8229600" cy="4800600"/>
          </a:xfrm>
        </p:spPr>
        <p:txBody>
          <a:bodyPr>
            <a:normAutofit fontScale="70000" lnSpcReduction="20000"/>
          </a:bodyPr>
          <a:lstStyle/>
          <a:p>
            <a:r>
              <a:rPr lang="en-GB" dirty="0"/>
              <a:t>Wednesday, </a:t>
            </a:r>
            <a:r>
              <a:rPr lang="en-GB" dirty="0"/>
              <a:t>Sept </a:t>
            </a:r>
            <a:r>
              <a:rPr lang="en-GB" dirty="0" smtClean="0"/>
              <a:t>4</a:t>
            </a:r>
            <a:r>
              <a:rPr lang="en-GB" baseline="30000" dirty="0" smtClean="0"/>
              <a:t>th</a:t>
            </a:r>
            <a:r>
              <a:rPr lang="en-GB" dirty="0"/>
              <a:t>, </a:t>
            </a:r>
            <a:r>
              <a:rPr lang="en-GB" dirty="0" smtClean="0"/>
              <a:t>		13:00 </a:t>
            </a:r>
            <a:r>
              <a:rPr lang="en-GB" dirty="0"/>
              <a:t>– </a:t>
            </a:r>
            <a:r>
              <a:rPr lang="en-GB" dirty="0" smtClean="0"/>
              <a:t>17:30</a:t>
            </a:r>
          </a:p>
          <a:p>
            <a:endParaRPr lang="en-GB" dirty="0"/>
          </a:p>
          <a:p>
            <a:pPr marL="0" indent="0">
              <a:buNone/>
            </a:pPr>
            <a:r>
              <a:rPr lang="en-GB" dirty="0"/>
              <a:t>Meeting Room:</a:t>
            </a:r>
          </a:p>
          <a:p>
            <a:r>
              <a:rPr lang="en-GB" dirty="0"/>
              <a:t>York, Race Course, Box 9</a:t>
            </a:r>
          </a:p>
          <a:p>
            <a:endParaRPr lang="en-GB" dirty="0"/>
          </a:p>
          <a:p>
            <a:pPr marL="0" indent="0">
              <a:buNone/>
            </a:pPr>
            <a:r>
              <a:rPr lang="en-GB" dirty="0"/>
              <a:t>Conference Call:</a:t>
            </a:r>
            <a:endParaRPr lang="en-GB" dirty="0"/>
          </a:p>
          <a:p>
            <a:pPr lvl="1"/>
            <a:r>
              <a:rPr lang="en-US" dirty="0"/>
              <a:t>Call-in number: 1-(972) 445 9673  (US)</a:t>
            </a:r>
          </a:p>
          <a:p>
            <a:pPr lvl="1"/>
            <a:r>
              <a:rPr lang="en-US" dirty="0"/>
              <a:t>Global numbers: </a:t>
            </a:r>
            <a:r>
              <a:rPr lang="en-US" u="sng" dirty="0">
                <a:hlinkClick r:id="rId3"/>
              </a:rPr>
              <a:t>https://www.nsn.com/nvc</a:t>
            </a:r>
            <a:endParaRPr lang="en-US" dirty="0"/>
          </a:p>
          <a:p>
            <a:pPr lvl="1"/>
            <a:r>
              <a:rPr lang="en-US" dirty="0"/>
              <a:t>Conference Code: </a:t>
            </a:r>
            <a:r>
              <a:rPr lang="en-US" b="1" dirty="0"/>
              <a:t>433 819 2102 </a:t>
            </a:r>
            <a:r>
              <a:rPr lang="en-US" dirty="0"/>
              <a:t>#</a:t>
            </a:r>
          </a:p>
          <a:p>
            <a:r>
              <a:rPr lang="en-US" dirty="0" err="1"/>
              <a:t>WebEX</a:t>
            </a:r>
            <a:endParaRPr lang="en-US" dirty="0"/>
          </a:p>
          <a:p>
            <a:pPr lvl="1"/>
            <a:r>
              <a:rPr lang="en-US"/>
              <a:t>Meeting Number: 706 809 118</a:t>
            </a:r>
          </a:p>
          <a:p>
            <a:pPr lvl="1"/>
            <a:r>
              <a:rPr lang="en-US"/>
              <a:t>Meeting Password: omniRAN</a:t>
            </a:r>
          </a:p>
          <a:p>
            <a:pPr lvl="1"/>
            <a:r>
              <a:rPr lang="en-GB" dirty="0"/>
              <a:t>Connect to WebEX: </a:t>
            </a:r>
            <a:r>
              <a:rPr lang="en-US" u="sng">
                <a:hlinkClick r:id="rId4"/>
              </a:rPr>
              <a:t>https://nsn.webex.com/nsn/j.php?J=706809118&amp;PW=NMmRhMTg0ZDZk</a:t>
            </a:r>
            <a:endParaRPr lang="en-GB"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 for September 2013 F2F</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70000" lnSpcReduction="20000"/>
          </a:bodyPr>
          <a:lstStyle/>
          <a:p>
            <a:r>
              <a:rPr lang="en-GB" dirty="0"/>
              <a:t>Call Meeting to Order</a:t>
            </a:r>
          </a:p>
          <a:p>
            <a:r>
              <a:rPr lang="en-GB" dirty="0"/>
              <a:t>Secretary position</a:t>
            </a:r>
          </a:p>
          <a:p>
            <a:r>
              <a:rPr lang="en-GB" dirty="0"/>
              <a:t>Attendance recording</a:t>
            </a:r>
            <a:endParaRPr lang="en-GB" dirty="0"/>
          </a:p>
          <a:p>
            <a:r>
              <a:rPr lang="en-GB" dirty="0"/>
              <a:t>Approval of agenda</a:t>
            </a:r>
          </a:p>
          <a:p>
            <a:r>
              <a:rPr lang="en-US"/>
              <a:t>Approval of minutes</a:t>
            </a:r>
          </a:p>
          <a:p>
            <a:r>
              <a:rPr lang="en-US"/>
              <a:t>Reports</a:t>
            </a:r>
          </a:p>
          <a:p>
            <a:pPr lvl="1"/>
            <a:r>
              <a:rPr lang="en-US"/>
              <a:t>Discussions with 802.1</a:t>
            </a:r>
          </a:p>
          <a:p>
            <a:pPr lvl="1"/>
            <a:r>
              <a:rPr lang="en-US"/>
              <a:t>Communication with IETF</a:t>
            </a:r>
          </a:p>
          <a:p>
            <a:pPr lvl="1"/>
            <a:r>
              <a:rPr lang="en-US"/>
              <a:t>Communication  with ONF</a:t>
            </a:r>
          </a:p>
          <a:p>
            <a:r>
              <a:rPr lang="en-US"/>
              <a:t>Content of ‘Stage 2’ document</a:t>
            </a:r>
          </a:p>
          <a:p>
            <a:pPr lvl="1"/>
            <a:r>
              <a:rPr lang="en-US"/>
              <a:t>Legacy guidance</a:t>
            </a:r>
          </a:p>
          <a:p>
            <a:pPr lvl="1"/>
            <a:r>
              <a:rPr lang="en-US"/>
              <a:t>WiMAX NWG Stage 2</a:t>
            </a:r>
          </a:p>
          <a:p>
            <a:pPr lvl="1"/>
            <a:r>
              <a:rPr lang="en-US"/>
              <a:t>Initial draft ToC of IEEE 802 ‘Stage 2’</a:t>
            </a:r>
          </a:p>
          <a:p>
            <a:r>
              <a:rPr lang="en-US"/>
              <a:t>PAR &amp; 5C texting</a:t>
            </a:r>
          </a:p>
          <a:p>
            <a:r>
              <a:rPr lang="en-US"/>
              <a:t>AOB</a:t>
            </a:r>
          </a:p>
          <a:p>
            <a:r>
              <a:rPr lang="fr-FR"/>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0"/>
            <a:ext cx="8229600" cy="2819400"/>
          </a:xfrm>
        </p:spPr>
        <p:txBody>
          <a:bodyPr>
            <a:normAutofit fontScale="92500" lnSpcReduction="10000"/>
          </a:bodyPr>
          <a:lstStyle/>
          <a:p>
            <a:r>
              <a:rPr lang="en-GB" sz="2400" dirty="0" smtClean="0"/>
              <a:t>Call Meeting to Order</a:t>
            </a:r>
          </a:p>
          <a:p>
            <a:pPr lvl="1"/>
            <a:r>
              <a:rPr lang="en-GB" sz="1600" dirty="0"/>
              <a:t> </a:t>
            </a:r>
            <a:endParaRPr lang="en-GB" sz="1600" dirty="0" smtClean="0"/>
          </a:p>
          <a:p>
            <a:r>
              <a:rPr lang="en-GB" sz="2400" dirty="0" smtClean="0"/>
              <a:t>Secretary position:</a:t>
            </a:r>
          </a:p>
          <a:p>
            <a:pPr lvl="1"/>
            <a:r>
              <a:rPr lang="en-GB" sz="2000" dirty="0" smtClean="0"/>
              <a:t> </a:t>
            </a:r>
          </a:p>
          <a:p>
            <a:r>
              <a:rPr lang="en-GB" sz="2400" dirty="0" smtClean="0"/>
              <a:t>Appointment of recording secretary:</a:t>
            </a:r>
          </a:p>
          <a:p>
            <a:pPr lvl="1"/>
            <a:r>
              <a:rPr lang="en-GB" sz="2000" dirty="0"/>
              <a:t> </a:t>
            </a:r>
            <a:endParaRPr lang="en-GB" sz="2000" dirty="0" smtClean="0"/>
          </a:p>
          <a:p>
            <a:r>
              <a:rPr lang="en-GB" sz="2400" dirty="0" smtClean="0"/>
              <a:t>Roll Call</a:t>
            </a:r>
            <a:br>
              <a:rPr lang="en-GB" sz="2400" dirty="0" smtClean="0"/>
            </a:br>
            <a:r>
              <a:rPr lang="en-GB" sz="2000" dirty="0" smtClean="0"/>
              <a:t>Room				Conference Bridge</a:t>
            </a:r>
          </a:p>
        </p:txBody>
      </p:sp>
      <p:graphicFrame>
        <p:nvGraphicFramePr>
          <p:cNvPr id="4" name="Table 3"/>
          <p:cNvGraphicFramePr>
            <a:graphicFrameLocks noGrp="1"/>
          </p:cNvGraphicFramePr>
          <p:nvPr>
            <p:extLst>
              <p:ext uri="{D42A27DB-BD31-4B8C-83A1-F6EECF244321}">
                <p14:modId xmlns:p14="http://schemas.microsoft.com/office/powerpoint/2010/main" val="3046514886"/>
              </p:ext>
            </p:extLst>
          </p:nvPr>
        </p:nvGraphicFramePr>
        <p:xfrm>
          <a:off x="838200" y="3886200"/>
          <a:ext cx="7772400" cy="2438399"/>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NSN</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364800706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101</TotalTime>
  <Words>1400</Words>
  <Application>Microsoft Macintosh PowerPoint</Application>
  <PresentationFormat>On-screen Show (4:3)</PresentationFormat>
  <Paragraphs>255</Paragraphs>
  <Slides>17</Slides>
  <Notes>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Template</vt:lpstr>
      <vt:lpstr>OmniRAN EC SG  Agenda and Meeting Slides September 2013, York, UK</vt:lpstr>
      <vt:lpstr>Meeting</vt:lpstr>
      <vt:lpstr>Guidelines for IEEE-SA Meetings</vt:lpstr>
      <vt:lpstr>Resources – URLs</vt:lpstr>
      <vt:lpstr>Meeting Etiquette</vt:lpstr>
      <vt:lpstr>LMSC Operations Manual</vt:lpstr>
      <vt:lpstr>OmniRAN ECSG Resources</vt:lpstr>
      <vt:lpstr>Agenda for September 2013 F2F</vt:lpstr>
      <vt:lpstr>Business#1</vt:lpstr>
      <vt:lpstr>Business #2 </vt:lpstr>
      <vt:lpstr>OmniRAN Meetings until November 2013 as agreed in Aug 7th conference call</vt:lpstr>
      <vt:lpstr>Business #3 </vt:lpstr>
      <vt:lpstr>Business #4 </vt:lpstr>
      <vt:lpstr>Business #5</vt:lpstr>
      <vt:lpstr>IEEE 802 Network Reference Model  with Reference Points</vt:lpstr>
      <vt:lpstr>IEEE 802 Access Network Functions </vt:lpstr>
      <vt:lpstr>Business #6</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Max Riegel</cp:lastModifiedBy>
  <cp:revision>233</cp:revision>
  <cp:lastPrinted>1998-02-10T13:28:06Z</cp:lastPrinted>
  <dcterms:created xsi:type="dcterms:W3CDTF">2011-12-30T17:06:23Z</dcterms:created>
  <dcterms:modified xsi:type="dcterms:W3CDTF">2013-09-03T22:30:06Z</dcterms:modified>
</cp:coreProperties>
</file>