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3"/>
  </p:notesMasterIdLst>
  <p:handoutMasterIdLst>
    <p:handoutMasterId r:id="rId24"/>
  </p:handoutMasterIdLst>
  <p:sldIdLst>
    <p:sldId id="316" r:id="rId2"/>
    <p:sldId id="317" r:id="rId3"/>
    <p:sldId id="320" r:id="rId4"/>
    <p:sldId id="318" r:id="rId5"/>
    <p:sldId id="319" r:id="rId6"/>
    <p:sldId id="321" r:id="rId7"/>
    <p:sldId id="323" r:id="rId8"/>
    <p:sldId id="324" r:id="rId9"/>
    <p:sldId id="328" r:id="rId10"/>
    <p:sldId id="322" r:id="rId11"/>
    <p:sldId id="325" r:id="rId12"/>
    <p:sldId id="327" r:id="rId13"/>
    <p:sldId id="329" r:id="rId14"/>
    <p:sldId id="330" r:id="rId15"/>
    <p:sldId id="331" r:id="rId16"/>
    <p:sldId id="332" r:id="rId17"/>
    <p:sldId id="333" r:id="rId18"/>
    <p:sldId id="334" r:id="rId19"/>
    <p:sldId id="335" r:id="rId20"/>
    <p:sldId id="336" r:id="rId21"/>
    <p:sldId id="337" r:id="rId22"/>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1pPr>
    <a:lvl2pPr marL="457200"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2pPr>
    <a:lvl3pPr marL="914400"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3pPr>
    <a:lvl4pPr marL="1371600"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4pPr>
    <a:lvl5pPr marL="1828800"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5pPr>
    <a:lvl6pPr marL="2286000" algn="l" defTabSz="914400" rtl="0" eaLnBrk="1" latinLnBrk="0" hangingPunct="1">
      <a:defRPr kern="1200">
        <a:solidFill>
          <a:schemeClr val="tx1"/>
        </a:solidFill>
        <a:latin typeface="Verdana" pitchFamily="34" charset="0"/>
        <a:ea typeface="ＭＳ Ｐゴシック"/>
        <a:cs typeface="ＭＳ Ｐゴシック"/>
      </a:defRPr>
    </a:lvl6pPr>
    <a:lvl7pPr marL="2743200" algn="l" defTabSz="914400" rtl="0" eaLnBrk="1" latinLnBrk="0" hangingPunct="1">
      <a:defRPr kern="1200">
        <a:solidFill>
          <a:schemeClr val="tx1"/>
        </a:solidFill>
        <a:latin typeface="Verdana" pitchFamily="34" charset="0"/>
        <a:ea typeface="ＭＳ Ｐゴシック"/>
        <a:cs typeface="ＭＳ Ｐゴシック"/>
      </a:defRPr>
    </a:lvl7pPr>
    <a:lvl8pPr marL="3200400" algn="l" defTabSz="914400" rtl="0" eaLnBrk="1" latinLnBrk="0" hangingPunct="1">
      <a:defRPr kern="1200">
        <a:solidFill>
          <a:schemeClr val="tx1"/>
        </a:solidFill>
        <a:latin typeface="Verdana" pitchFamily="34" charset="0"/>
        <a:ea typeface="ＭＳ Ｐゴシック"/>
        <a:cs typeface="ＭＳ Ｐゴシック"/>
      </a:defRPr>
    </a:lvl8pPr>
    <a:lvl9pPr marL="3657600" algn="l" defTabSz="914400" rtl="0" eaLnBrk="1" latinLnBrk="0" hangingPunct="1">
      <a:defRPr kern="1200">
        <a:solidFill>
          <a:schemeClr val="tx1"/>
        </a:solidFill>
        <a:latin typeface="Verdana"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FDC82F"/>
    <a:srgbClr val="009FDA"/>
    <a:srgbClr val="001FA1"/>
    <a:srgbClr val="0066A1"/>
    <a:srgbClr val="E37222"/>
    <a:srgbClr val="69BE28"/>
    <a:srgbClr val="6B1F7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59" autoAdjust="0"/>
    <p:restoredTop sz="92828" autoAdjust="0"/>
  </p:normalViewPr>
  <p:slideViewPr>
    <p:cSldViewPr>
      <p:cViewPr varScale="1">
        <p:scale>
          <a:sx n="97" d="100"/>
          <a:sy n="97" d="100"/>
        </p:scale>
        <p:origin x="-9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34" charset="-128"/>
                <a:cs typeface="+mn-cs"/>
              </a:defRPr>
            </a:lvl1pPr>
          </a:lstStyle>
          <a:p>
            <a:pPr>
              <a:defRPr/>
            </a:pPr>
            <a:fld id="{D67759AF-F67F-4E86-AB3D-B0CBC9568B0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34" charset="-128"/>
                <a:cs typeface="+mn-cs"/>
              </a:defRPr>
            </a:lvl1pPr>
          </a:lstStyle>
          <a:p>
            <a:pPr>
              <a:defRPr/>
            </a:pPr>
            <a:fld id="{12DC3762-A127-4017-93D1-615EEBE001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4BE0033-EC30-4243-B894-A33A05E929FE}" type="slidenum">
              <a:rPr lang="en-US" smtClean="0">
                <a:latin typeface="Arial" pitchFamily="34" charset="0"/>
                <a:ea typeface="ＭＳ Ｐゴシック"/>
                <a:cs typeface="ＭＳ Ｐゴシック"/>
              </a:rPr>
              <a:pPr/>
              <a:t>1</a:t>
            </a:fld>
            <a:endParaRPr lang="en-US" smtClean="0">
              <a:latin typeface="Arial" pitchFamily="34" charset="0"/>
              <a:ea typeface="ＭＳ Ｐゴシック"/>
              <a:cs typeface="ＭＳ Ｐゴシック"/>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z="1800"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3" descr="IEEE_SA_Bar_Graphic_long_rgb"/>
          <p:cNvPicPr>
            <a:picLocks noChangeAspect="1" noChangeArrowheads="1"/>
          </p:cNvPicPr>
          <p:nvPr/>
        </p:nvPicPr>
        <p:blipFill>
          <a:blip r:embed="rId2" cstate="print"/>
          <a:srcRect/>
          <a:stretch>
            <a:fillRect/>
          </a:stretch>
        </p:blipFill>
        <p:spPr bwMode="auto">
          <a:xfrm>
            <a:off x="0" y="501650"/>
            <a:ext cx="9144000" cy="436563"/>
          </a:xfrm>
          <a:prstGeom prst="rect">
            <a:avLst/>
          </a:prstGeom>
          <a:noFill/>
          <a:ln w="9525">
            <a:noFill/>
            <a:miter lim="800000"/>
            <a:headEnd/>
            <a:tailEnd/>
          </a:ln>
        </p:spPr>
      </p:pic>
      <p:pic>
        <p:nvPicPr>
          <p:cNvPr id="5" name="Picture 24" descr="IEEE_white"/>
          <p:cNvPicPr>
            <a:picLocks noChangeAspect="1" noChangeArrowheads="1"/>
          </p:cNvPicPr>
          <p:nvPr/>
        </p:nvPicPr>
        <p:blipFill>
          <a:blip r:embed="rId3" cstate="print"/>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smtClean="0"/>
              <a:t>Click to edit Master subtitle style</a:t>
            </a:r>
            <a:endParaRPr lang="en-US"/>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smtClean="0"/>
              <a:t>Click to edit Master title style</a:t>
            </a:r>
            <a:endParaRPr lang="en-US"/>
          </a:p>
        </p:txBody>
      </p:sp>
      <p:sp>
        <p:nvSpPr>
          <p:cNvPr id="6" name="Rectangle 6"/>
          <p:cNvSpPr>
            <a:spLocks noGrp="1" noChangeArrowheads="1"/>
          </p:cNvSpPr>
          <p:nvPr>
            <p:ph type="ftr" sz="quarter" idx="10"/>
          </p:nvPr>
        </p:nvSpPr>
        <p:spPr>
          <a:xfrm>
            <a:off x="3124200" y="6248400"/>
            <a:ext cx="2895600" cy="476250"/>
          </a:xfrm>
        </p:spPr>
        <p:txBody>
          <a:bodyPr/>
          <a:lstStyle>
            <a:lvl1pPr>
              <a:defRPr>
                <a:solidFill>
                  <a:schemeClr val="tx1"/>
                </a:solidFill>
              </a:defRPr>
            </a:lvl1pPr>
          </a:lstStyle>
          <a:p>
            <a:pPr>
              <a:defRPr/>
            </a:pPr>
            <a:r>
              <a:rPr lang="en-US"/>
              <a:t>Poerpoint Title would go here</a:t>
            </a:r>
          </a:p>
        </p:txBody>
      </p:sp>
      <p:sp>
        <p:nvSpPr>
          <p:cNvPr id="7" name="Rectangle 7"/>
          <p:cNvSpPr>
            <a:spLocks noGrp="1" noChangeArrowheads="1"/>
          </p:cNvSpPr>
          <p:nvPr>
            <p:ph type="sldNum" sz="quarter" idx="11"/>
          </p:nvPr>
        </p:nvSpPr>
        <p:spPr>
          <a:xfrm>
            <a:off x="6553200" y="6248400"/>
            <a:ext cx="2133600" cy="476250"/>
          </a:xfrm>
        </p:spPr>
        <p:txBody>
          <a:bodyPr/>
          <a:lstStyle>
            <a:lvl1pPr>
              <a:defRPr>
                <a:solidFill>
                  <a:schemeClr val="tx1"/>
                </a:solidFill>
              </a:defRPr>
            </a:lvl1pPr>
          </a:lstStyle>
          <a:p>
            <a:pPr>
              <a:defRPr/>
            </a:pPr>
            <a:fld id="{2AB52D82-DE44-4C6D-909F-9AA7B13F73D6}" type="slidenum">
              <a:rPr lang="en-US"/>
              <a:pPr>
                <a:defRPr/>
              </a:pPr>
              <a:t>‹#›</a:t>
            </a:fld>
            <a:endParaRPr lang="en-US" sz="1400">
              <a:latin typeface="Myriad Pro" pitchFamily="1"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AE5CB0E-4451-42D9-AD7A-AB075BFBA255}" type="datetime1">
              <a:rPr lang="en-US"/>
              <a:pPr>
                <a:defRPr/>
              </a:pPr>
              <a:t>9/1/2011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939CD1A6-1862-431D-99BC-A7935C9A7817}" type="slidenum">
              <a:rPr lang="en-US"/>
              <a:pPr>
                <a:defRPr/>
              </a:pPr>
              <a:t>‹#›</a:t>
            </a:fld>
            <a:endParaRPr lang="en-US" sz="1400">
              <a:latin typeface="Myriad Pro" pitchFamily="1"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03010E1-3682-492A-9823-31308A3C8A24}" type="datetime1">
              <a:rPr lang="en-US"/>
              <a:pPr>
                <a:defRPr/>
              </a:pPr>
              <a:t>9/1/2011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1DFB4937-DD59-4633-9621-A8C5095BDC71}" type="slidenum">
              <a:rPr lang="en-US"/>
              <a:pPr>
                <a:defRPr/>
              </a:pPr>
              <a:t>‹#›</a:t>
            </a:fld>
            <a:endParaRPr lang="en-US" sz="1400">
              <a:latin typeface="Myriad Pro" pitchFamily="1"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118062A-360A-4DBE-ACCD-9DB5DF41CD5B}" type="datetime1">
              <a:rPr lang="en-US"/>
              <a:pPr>
                <a:defRPr/>
              </a:pPr>
              <a:t>9/1/2011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A1090361-1BB9-424A-AA2C-DAC90E8ACAEF}" type="slidenum">
              <a:rPr lang="en-US"/>
              <a:pPr>
                <a:defRPr/>
              </a:pPr>
              <a:t>‹#›</a:t>
            </a:fld>
            <a:endParaRPr lang="en-US" sz="1400">
              <a:latin typeface="Myriad Pro" pitchFamily="1"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82611D3-AD56-4E65-B75E-8906AF6F5704}" type="datetime1">
              <a:rPr lang="en-US"/>
              <a:pPr>
                <a:defRPr/>
              </a:pPr>
              <a:t>9/1/2011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BBA0A174-CE31-449D-A1E1-E93DA8D11E02}" type="slidenum">
              <a:rPr lang="en-US"/>
              <a:pPr>
                <a:defRPr/>
              </a:pPr>
              <a:t>‹#›</a:t>
            </a:fld>
            <a:endParaRPr lang="en-US" sz="1400">
              <a:latin typeface="Myriad Pro" pitchFamily="1"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3B9617E-ACCB-4F07-9239-175E940A5C8A}" type="datetime1">
              <a:rPr lang="en-US"/>
              <a:pPr>
                <a:defRPr/>
              </a:pPr>
              <a:t>9/1/2011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8F40517D-B8A5-4DFC-B9DF-D295CBA69CD6}" type="slidenum">
              <a:rPr lang="en-US"/>
              <a:pPr>
                <a:defRPr/>
              </a:pPr>
              <a:t>‹#›</a:t>
            </a:fld>
            <a:endParaRPr lang="en-US" sz="1400">
              <a:latin typeface="Myriad Pro" pitchFamily="1"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2FEA678-6C84-431D-BF3E-7B879C729C03}" type="datetime1">
              <a:rPr lang="en-US"/>
              <a:pPr>
                <a:defRPr/>
              </a:pPr>
              <a:t>9/1/2011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9" name="Rectangle 6"/>
          <p:cNvSpPr>
            <a:spLocks noGrp="1" noChangeArrowheads="1"/>
          </p:cNvSpPr>
          <p:nvPr>
            <p:ph type="sldNum" sz="quarter" idx="12"/>
          </p:nvPr>
        </p:nvSpPr>
        <p:spPr>
          <a:ln/>
        </p:spPr>
        <p:txBody>
          <a:bodyPr/>
          <a:lstStyle>
            <a:lvl1pPr>
              <a:defRPr/>
            </a:lvl1pPr>
          </a:lstStyle>
          <a:p>
            <a:pPr>
              <a:defRPr/>
            </a:pPr>
            <a:fld id="{CEC93957-A0D1-401F-A07A-3589C89B7AAB}" type="slidenum">
              <a:rPr lang="en-US"/>
              <a:pPr>
                <a:defRPr/>
              </a:pPr>
              <a:t>‹#›</a:t>
            </a:fld>
            <a:endParaRPr lang="en-US" sz="1400">
              <a:latin typeface="Myriad Pro" pitchFamily="1"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F01A878-C778-44BB-8E46-977D489528F6}" type="datetime1">
              <a:rPr lang="en-US"/>
              <a:pPr>
                <a:defRPr/>
              </a:pPr>
              <a:t>9/1/2011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5" name="Rectangle 6"/>
          <p:cNvSpPr>
            <a:spLocks noGrp="1" noChangeArrowheads="1"/>
          </p:cNvSpPr>
          <p:nvPr>
            <p:ph type="sldNum" sz="quarter" idx="12"/>
          </p:nvPr>
        </p:nvSpPr>
        <p:spPr>
          <a:ln/>
        </p:spPr>
        <p:txBody>
          <a:bodyPr/>
          <a:lstStyle>
            <a:lvl1pPr>
              <a:defRPr/>
            </a:lvl1pPr>
          </a:lstStyle>
          <a:p>
            <a:pPr>
              <a:defRPr/>
            </a:pPr>
            <a:fld id="{D573C6A6-91AF-47A6-8152-21D28B910791}" type="slidenum">
              <a:rPr lang="en-US"/>
              <a:pPr>
                <a:defRPr/>
              </a:pPr>
              <a:t>‹#›</a:t>
            </a:fld>
            <a:endParaRPr lang="en-US" sz="1400">
              <a:latin typeface="Myriad Pro" pitchFamily="1"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104EFA6-EB90-4DC5-B01C-2DCF45F9A3B2}" type="datetime1">
              <a:rPr lang="en-US"/>
              <a:pPr>
                <a:defRPr/>
              </a:pPr>
              <a:t>9/1/2011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4" name="Rectangle 6"/>
          <p:cNvSpPr>
            <a:spLocks noGrp="1" noChangeArrowheads="1"/>
          </p:cNvSpPr>
          <p:nvPr>
            <p:ph type="sldNum" sz="quarter" idx="12"/>
          </p:nvPr>
        </p:nvSpPr>
        <p:spPr>
          <a:ln/>
        </p:spPr>
        <p:txBody>
          <a:bodyPr/>
          <a:lstStyle>
            <a:lvl1pPr>
              <a:defRPr/>
            </a:lvl1pPr>
          </a:lstStyle>
          <a:p>
            <a:pPr>
              <a:defRPr/>
            </a:pPr>
            <a:fld id="{0581EA93-486F-4BBD-9A9D-5505A860D0F8}" type="slidenum">
              <a:rPr lang="en-US"/>
              <a:pPr>
                <a:defRPr/>
              </a:pPr>
              <a:t>‹#›</a:t>
            </a:fld>
            <a:endParaRPr lang="en-US" sz="1400">
              <a:latin typeface="Myriad Pro" pitchFamily="1"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670E4B9-3E3B-49B1-901E-838AE5F79D5A}" type="datetime1">
              <a:rPr lang="en-US"/>
              <a:pPr>
                <a:defRPr/>
              </a:pPr>
              <a:t>9/1/2011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D9A39197-144D-41D3-A206-5C67876B010B}" type="slidenum">
              <a:rPr lang="en-US"/>
              <a:pPr>
                <a:defRPr/>
              </a:pPr>
              <a:t>‹#›</a:t>
            </a:fld>
            <a:endParaRPr lang="en-US" sz="1400">
              <a:latin typeface="Myriad Pro" pitchFamily="1"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B418EC8-1691-48FD-A789-1455ACF0BC97}" type="datetime1">
              <a:rPr lang="en-US"/>
              <a:pPr>
                <a:defRPr/>
              </a:pPr>
              <a:t>9/1/2011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EE347FC5-C1B5-4817-A3A2-EF1AF8EFE69C}" type="slidenum">
              <a:rPr lang="en-US"/>
              <a:pPr>
                <a:defRPr/>
              </a:pPr>
              <a:t>‹#›</a:t>
            </a:fld>
            <a:endParaRPr lang="en-US" sz="1400">
              <a:latin typeface="Myriad Pro" pitchFamily="1"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62000" y="64770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a:solidFill>
                  <a:schemeClr val="bg1"/>
                </a:solidFill>
                <a:latin typeface="Arial" charset="0"/>
                <a:ea typeface="ＭＳ Ｐゴシック" pitchFamily="34" charset="-128"/>
                <a:cs typeface="+mn-cs"/>
              </a:defRPr>
            </a:lvl1pPr>
          </a:lstStyle>
          <a:p>
            <a:pPr>
              <a:defRPr/>
            </a:pPr>
            <a:fld id="{1C5DF556-0309-4FE7-9C40-E7FD06D4B061}" type="datetime1">
              <a:rPr lang="en-US"/>
              <a:pPr>
                <a:defRPr/>
              </a:pPr>
              <a:t>9/1/2011</a:t>
            </a:fld>
            <a:endParaRPr lang="en-US"/>
          </a:p>
        </p:txBody>
      </p:sp>
      <p:sp>
        <p:nvSpPr>
          <p:cNvPr id="1029" name="Rectangle 5"/>
          <p:cNvSpPr>
            <a:spLocks noGrp="1" noChangeArrowheads="1"/>
          </p:cNvSpPr>
          <p:nvPr>
            <p:ph type="ftr" sz="quarter" idx="3"/>
          </p:nvPr>
        </p:nvSpPr>
        <p:spPr bwMode="auto">
          <a:xfrm>
            <a:off x="1981200" y="64770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a:solidFill>
                  <a:schemeClr val="bg1"/>
                </a:solidFill>
                <a:latin typeface="Arial" charset="0"/>
                <a:ea typeface="ＭＳ Ｐゴシック" pitchFamily="34" charset="-128"/>
                <a:cs typeface="+mn-cs"/>
              </a:defRPr>
            </a:lvl1pPr>
          </a:lstStyle>
          <a:p>
            <a:pPr>
              <a:defRPr/>
            </a:pPr>
            <a:r>
              <a:rPr lang="en-US"/>
              <a:t>Poerpoint Title would go here</a:t>
            </a:r>
          </a:p>
        </p:txBody>
      </p:sp>
      <p:sp>
        <p:nvSpPr>
          <p:cNvPr id="1030" name="Rectangle 6"/>
          <p:cNvSpPr>
            <a:spLocks noGrp="1" noChangeArrowheads="1"/>
          </p:cNvSpPr>
          <p:nvPr>
            <p:ph type="sldNum" sz="quarter" idx="4"/>
          </p:nvPr>
        </p:nvSpPr>
        <p:spPr bwMode="auto">
          <a:xfrm>
            <a:off x="228600" y="64770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a:solidFill>
                  <a:schemeClr val="bg1"/>
                </a:solidFill>
                <a:latin typeface="Arial" charset="0"/>
                <a:ea typeface="ＭＳ Ｐゴシック" pitchFamily="34" charset="-128"/>
                <a:cs typeface="+mn-cs"/>
              </a:defRPr>
            </a:lvl1pPr>
          </a:lstStyle>
          <a:p>
            <a:pPr>
              <a:defRPr/>
            </a:pPr>
            <a:fld id="{12B4B829-C29E-404F-B278-BC42DC7E79CF}" type="slidenum">
              <a:rPr lang="en-US"/>
              <a:pPr>
                <a:defRPr/>
              </a:pPr>
              <a:t>‹#›</a:t>
            </a:fld>
            <a:endParaRPr lang="en-US" sz="1400">
              <a:latin typeface="Myriad Pro" pitchFamily="1" charset="0"/>
            </a:endParaRPr>
          </a:p>
        </p:txBody>
      </p:sp>
      <p:pic>
        <p:nvPicPr>
          <p:cNvPr id="1031" name="Picture 23" descr="IEEE_SA_Bar_Graphic_long_rgb"/>
          <p:cNvPicPr>
            <a:picLocks noChangeAspect="1" noChangeArrowheads="1"/>
          </p:cNvPicPr>
          <p:nvPr/>
        </p:nvPicPr>
        <p:blipFill>
          <a:blip r:embed="rId13" cstate="print"/>
          <a:srcRect/>
          <a:stretch>
            <a:fillRect/>
          </a:stretch>
        </p:blipFill>
        <p:spPr bwMode="auto">
          <a:xfrm>
            <a:off x="0" y="6421438"/>
            <a:ext cx="9144000" cy="436562"/>
          </a:xfrm>
          <a:prstGeom prst="rect">
            <a:avLst/>
          </a:prstGeom>
          <a:noFill/>
          <a:ln w="9525">
            <a:noFill/>
            <a:miter lim="800000"/>
            <a:headEnd/>
            <a:tailEnd/>
          </a:ln>
        </p:spPr>
      </p:pic>
      <p:sp>
        <p:nvSpPr>
          <p:cNvPr id="1048" name="Rectangle 24"/>
          <p:cNvSpPr>
            <a:spLocks noChangeArrowheads="1"/>
          </p:cNvSpPr>
          <p:nvPr/>
        </p:nvSpPr>
        <p:spPr bwMode="auto">
          <a:xfrm>
            <a:off x="7696200" y="6477000"/>
            <a:ext cx="990600" cy="247650"/>
          </a:xfrm>
          <a:prstGeom prst="rect">
            <a:avLst/>
          </a:prstGeom>
          <a:noFill/>
          <a:ln w="9525">
            <a:noFill/>
            <a:miter lim="800000"/>
            <a:headEnd/>
            <a:tailEnd/>
          </a:ln>
        </p:spPr>
        <p:txBody>
          <a:bodyPr/>
          <a:lstStyle/>
          <a:p>
            <a:pPr algn="r">
              <a:defRPr/>
            </a:pPr>
            <a:fld id="{98ADEB16-FE3F-4D49-9848-6C8E3BD541C8}" type="slidenum">
              <a:rPr lang="en-US" sz="1200" b="1">
                <a:solidFill>
                  <a:schemeClr val="bg1"/>
                </a:solidFill>
                <a:ea typeface="ＭＳ Ｐゴシック" pitchFamily="34" charset="-128"/>
                <a:cs typeface="+mn-cs"/>
              </a:rPr>
              <a:pPr algn="r">
                <a:defRPr/>
              </a:pPr>
              <a:t>‹#›</a:t>
            </a:fld>
            <a:endParaRPr lang="en-US" sz="1200" b="1">
              <a:solidFill>
                <a:schemeClr val="bg1"/>
              </a:solidFill>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840"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mentor-help/bp/StartPage" TargetMode="External"/><Relationship Id="rId2" Type="http://schemas.openxmlformats.org/officeDocument/2006/relationships/hyperlink" Target="https://mentor.ieee.org/etools_documentation/dcn/11/etools_documentation-11-0012-00-MENT-epolls-user-guide.pdf" TargetMode="External"/><Relationship Id="rId1" Type="http://schemas.openxmlformats.org/officeDocument/2006/relationships/slideLayout" Target="../slideLayouts/slideLayout2.xml"/><Relationship Id="rId4" Type="http://schemas.openxmlformats.org/officeDocument/2006/relationships/hyperlink" Target="https://development.standards.ieee.org/pub/liaison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pub/liaisons" TargetMode="External"/><Relationship Id="rId2" Type="http://schemas.openxmlformats.org/officeDocument/2006/relationships/hyperlink" Target="mailto:myproject-admin@standards.ieee.org"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sit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4"/>
          <p:cNvSpPr>
            <a:spLocks noGrp="1" noChangeArrowheads="1"/>
          </p:cNvSpPr>
          <p:nvPr>
            <p:ph type="subTitle" idx="1"/>
          </p:nvPr>
        </p:nvSpPr>
        <p:spPr>
          <a:noFill/>
        </p:spPr>
        <p:txBody>
          <a:bodyPr/>
          <a:lstStyle/>
          <a:p>
            <a:pPr marL="0" indent="0" eaLnBrk="1" hangingPunct="1"/>
            <a:r>
              <a:rPr lang="en-US" smtClean="0"/>
              <a:t/>
            </a:r>
            <a:br>
              <a:rPr lang="en-US" smtClean="0"/>
            </a:br>
            <a:endParaRPr lang="en-US" smtClean="0"/>
          </a:p>
        </p:txBody>
      </p:sp>
      <p:sp>
        <p:nvSpPr>
          <p:cNvPr id="4" name="Title 3"/>
          <p:cNvSpPr>
            <a:spLocks noGrp="1"/>
          </p:cNvSpPr>
          <p:nvPr>
            <p:ph type="ctrTitle"/>
          </p:nvPr>
        </p:nvSpPr>
        <p:spPr>
          <a:xfrm>
            <a:off x="762000" y="1905000"/>
            <a:ext cx="7620000" cy="1447800"/>
          </a:xfrm>
        </p:spPr>
        <p:txBody>
          <a:bodyPr/>
          <a:lstStyle/>
          <a:p>
            <a:pPr algn="ctr"/>
            <a:r>
              <a:rPr lang="en-US" sz="4400" dirty="0" smtClean="0"/>
              <a:t>Mentor ePolls</a:t>
            </a:r>
            <a:r>
              <a:rPr lang="en-US" dirty="0" smtClean="0"/>
              <a:t/>
            </a:r>
            <a:br>
              <a:rPr lang="en-US" dirty="0" smtClean="0"/>
            </a:br>
            <a:r>
              <a:rPr lang="en-US" dirty="0" smtClean="0"/>
              <a:t>Polling for Groups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Poll (</a:t>
            </a:r>
            <a:r>
              <a:rPr lang="en-US" dirty="0" err="1" smtClean="0"/>
              <a:t>Admins</a:t>
            </a:r>
            <a:r>
              <a:rPr lang="en-US" dirty="0" smtClean="0"/>
              <a:t>/Officers)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762000" y="2209800"/>
            <a:ext cx="7234227" cy="3352800"/>
          </a:xfrm>
          <a:prstGeom prst="rect">
            <a:avLst/>
          </a:prstGeom>
          <a:noFill/>
          <a:ln w="9525">
            <a:noFill/>
            <a:miter lim="800000"/>
            <a:headEnd/>
            <a:tailEnd/>
          </a:ln>
        </p:spPr>
      </p:pic>
      <p:sp>
        <p:nvSpPr>
          <p:cNvPr id="5" name="TextBox 6"/>
          <p:cNvSpPr txBox="1">
            <a:spLocks noChangeArrowheads="1"/>
          </p:cNvSpPr>
          <p:nvPr/>
        </p:nvSpPr>
        <p:spPr bwMode="auto">
          <a:xfrm>
            <a:off x="6019800" y="1981200"/>
            <a:ext cx="2133600" cy="923330"/>
          </a:xfrm>
          <a:prstGeom prst="rect">
            <a:avLst/>
          </a:prstGeom>
          <a:solidFill>
            <a:schemeClr val="bg1"/>
          </a:solidFill>
          <a:ln w="9525">
            <a:solidFill>
              <a:schemeClr val="tx1"/>
            </a:solidFill>
            <a:miter lim="800000"/>
            <a:headEnd/>
            <a:tailEnd/>
          </a:ln>
        </p:spPr>
        <p:txBody>
          <a:bodyPr wrap="square">
            <a:spAutoFit/>
          </a:bodyPr>
          <a:lstStyle/>
          <a:p>
            <a:r>
              <a:rPr lang="en-US" dirty="0" smtClean="0">
                <a:solidFill>
                  <a:srgbClr val="FF0000"/>
                </a:solidFill>
              </a:rPr>
              <a:t>Fill out the fields and click “OK” to create your poll.</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Poll (</a:t>
            </a:r>
            <a:r>
              <a:rPr lang="en-US" dirty="0" err="1" smtClean="0"/>
              <a:t>Admins</a:t>
            </a:r>
            <a:r>
              <a:rPr lang="en-US" dirty="0" smtClean="0"/>
              <a:t>/Officers)</a:t>
            </a:r>
            <a:endParaRPr lang="en-US" dirty="0"/>
          </a:p>
        </p:txBody>
      </p:sp>
      <p:sp>
        <p:nvSpPr>
          <p:cNvPr id="3" name="Content Placeholder 2"/>
          <p:cNvSpPr>
            <a:spLocks noGrp="1"/>
          </p:cNvSpPr>
          <p:nvPr>
            <p:ph idx="1"/>
          </p:nvPr>
        </p:nvSpPr>
        <p:spPr>
          <a:xfrm>
            <a:off x="152400" y="990600"/>
            <a:ext cx="8610600" cy="5257800"/>
          </a:xfrm>
        </p:spPr>
        <p:txBody>
          <a:bodyPr/>
          <a:lstStyle/>
          <a:p>
            <a:pPr>
              <a:buFont typeface="Arial" pitchFamily="34" charset="0"/>
              <a:buChar char="•"/>
            </a:pPr>
            <a:endParaRPr lang="en-US" sz="1200" dirty="0" smtClean="0"/>
          </a:p>
          <a:p>
            <a:pPr>
              <a:buFont typeface="Arial" pitchFamily="34" charset="0"/>
              <a:buChar char="•"/>
            </a:pPr>
            <a:r>
              <a:rPr lang="en-US" sz="1200" b="1" dirty="0" err="1" smtClean="0"/>
              <a:t>ePoll</a:t>
            </a:r>
            <a:r>
              <a:rPr lang="en-US" sz="1200" b="1" dirty="0" smtClean="0"/>
              <a:t> Name </a:t>
            </a:r>
            <a:r>
              <a:rPr lang="en-US" sz="1200" dirty="0" smtClean="0"/>
              <a:t>– Enter a unique name for your poll, this cannot be the same as another poll either open or closed. </a:t>
            </a:r>
          </a:p>
          <a:p>
            <a:pPr>
              <a:buFont typeface="Arial" pitchFamily="34" charset="0"/>
              <a:buChar char="•"/>
            </a:pPr>
            <a:r>
              <a:rPr lang="en-US" sz="1200" b="1" dirty="0" smtClean="0"/>
              <a:t>Question</a:t>
            </a:r>
            <a:r>
              <a:rPr lang="en-US" sz="1200" dirty="0" smtClean="0"/>
              <a:t> </a:t>
            </a:r>
            <a:r>
              <a:rPr lang="en-US" sz="1200" dirty="0" smtClean="0"/>
              <a:t>– The question that will be answered by the approve/disapprove vote. Place all instructions for the specific poll in this box. </a:t>
            </a:r>
          </a:p>
          <a:p>
            <a:pPr>
              <a:buFont typeface="Arial" pitchFamily="34" charset="0"/>
              <a:buChar char="•"/>
            </a:pPr>
            <a:r>
              <a:rPr lang="en-US" sz="1200" b="1" dirty="0" smtClean="0"/>
              <a:t>Document </a:t>
            </a:r>
            <a:r>
              <a:rPr lang="en-US" sz="1200" b="1" dirty="0" smtClean="0"/>
              <a:t>– </a:t>
            </a:r>
            <a:r>
              <a:rPr lang="en-US" sz="1200" dirty="0" smtClean="0"/>
              <a:t>Upload a file if the poll is related to a specific document. You can only upload one file. If multiple files are required, create a .zip file first. </a:t>
            </a:r>
          </a:p>
          <a:p>
            <a:pPr>
              <a:buFont typeface="Arial" pitchFamily="34" charset="0"/>
              <a:buChar char="•"/>
            </a:pPr>
            <a:r>
              <a:rPr lang="en-US" sz="1200" b="1" dirty="0" smtClean="0"/>
              <a:t>End </a:t>
            </a:r>
            <a:r>
              <a:rPr lang="en-US" sz="1200" b="1" dirty="0" smtClean="0"/>
              <a:t>Date </a:t>
            </a:r>
            <a:r>
              <a:rPr lang="en-US" sz="1200" dirty="0" smtClean="0"/>
              <a:t>– Specify the date you would like the poll to close (use mm/</a:t>
            </a:r>
            <a:r>
              <a:rPr lang="en-US" sz="1200" dirty="0" err="1" smtClean="0"/>
              <a:t>dd</a:t>
            </a:r>
            <a:r>
              <a:rPr lang="en-US" sz="1200" dirty="0" smtClean="0"/>
              <a:t>/</a:t>
            </a:r>
            <a:r>
              <a:rPr lang="en-US" sz="1200" dirty="0" err="1" smtClean="0"/>
              <a:t>yyyy</a:t>
            </a:r>
            <a:r>
              <a:rPr lang="en-US" sz="1200" dirty="0" smtClean="0"/>
              <a:t> format e.g. 01/01/2012) or leave this box empty for an open-ended poll. All polls start when they are created, you cannot delay the start of a poll. </a:t>
            </a:r>
          </a:p>
          <a:p>
            <a:pPr>
              <a:buFont typeface="Arial" pitchFamily="34" charset="0"/>
              <a:buChar char="•"/>
            </a:pPr>
            <a:r>
              <a:rPr lang="en-US" sz="1200" b="1" dirty="0" smtClean="0"/>
              <a:t>Participants</a:t>
            </a:r>
            <a:r>
              <a:rPr lang="en-US" sz="1200" dirty="0" smtClean="0"/>
              <a:t> </a:t>
            </a:r>
            <a:r>
              <a:rPr lang="en-US" sz="1200" dirty="0" smtClean="0"/>
              <a:t>(Working Groups only) – </a:t>
            </a:r>
            <a:r>
              <a:rPr lang="en-US" sz="1200" i="1" dirty="0" smtClean="0"/>
              <a:t>All IC group involvement levels will have voting access to ePolls. Place a check in the box next to the involvement level of participants you would like to have access to the poll (you must select at least one). For Working Groups, these involvement levels can be managed through myProject™. Users who have not been given an involvement level are classified as “interested” and will not have access to ePolls. For more information on managing your group involvement levels, see Sec 8 Appendix A: Managing Mentor Groups and User Roles. </a:t>
            </a:r>
          </a:p>
          <a:p>
            <a:pPr>
              <a:buFont typeface="Arial" pitchFamily="34" charset="0"/>
              <a:buChar char="•"/>
            </a:pPr>
            <a:r>
              <a:rPr lang="en-US" sz="1200" b="1" dirty="0" smtClean="0"/>
              <a:t>Comment </a:t>
            </a:r>
            <a:r>
              <a:rPr lang="en-US" sz="1200" b="1" dirty="0" smtClean="0"/>
              <a:t>Format </a:t>
            </a:r>
            <a:r>
              <a:rPr lang="en-US" sz="1200" dirty="0" smtClean="0"/>
              <a:t>– Select the level of structure you would like to be available for comments depending on what your poll is being used for. </a:t>
            </a:r>
          </a:p>
          <a:p>
            <a:pPr>
              <a:buFont typeface="Arial" pitchFamily="34" charset="0"/>
              <a:buChar char="•"/>
            </a:pPr>
            <a:r>
              <a:rPr lang="en-US" sz="1200" b="1" dirty="0" smtClean="0"/>
              <a:t>Send </a:t>
            </a:r>
            <a:r>
              <a:rPr lang="en-US" sz="1200" b="1" dirty="0" smtClean="0"/>
              <a:t>a notification… </a:t>
            </a:r>
            <a:r>
              <a:rPr lang="en-US" sz="1200" dirty="0" smtClean="0"/>
              <a:t>- Place a check in this box if you would like all individuals eligible to vote in this poll to receive a notification that the poll is available (will be sent out the day after the poll is created) as well as reminder emails at 14, 7 and 3 days before the closing date of the poll. Notifications will be sent through myProject™. </a:t>
            </a:r>
          </a:p>
          <a:p>
            <a:pPr>
              <a:buFont typeface="Arial" pitchFamily="34" charset="0"/>
              <a:buChar char="•"/>
            </a:pPr>
            <a:r>
              <a:rPr lang="en-US" sz="1200" b="1" dirty="0" smtClean="0"/>
              <a:t>Allow </a:t>
            </a:r>
            <a:r>
              <a:rPr lang="en-US" sz="1200" b="1" dirty="0" smtClean="0"/>
              <a:t>members to view… </a:t>
            </a:r>
            <a:r>
              <a:rPr lang="en-US" sz="1200" dirty="0" smtClean="0"/>
              <a:t>- Place a check in this box if you would like all poll participants to be able to view votes and comments on the status </a:t>
            </a:r>
          </a:p>
          <a:p>
            <a:pPr>
              <a:buFont typeface="Arial" pitchFamily="34" charset="0"/>
              <a:buChar char="•"/>
            </a:pP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a Poll (</a:t>
            </a:r>
            <a:r>
              <a:rPr lang="en-US" dirty="0" err="1" smtClean="0"/>
              <a:t>Admins</a:t>
            </a:r>
            <a:r>
              <a:rPr lang="en-US" dirty="0" smtClean="0"/>
              <a:t>/Officers)</a:t>
            </a:r>
            <a:endParaRPr lang="en-US" dirty="0"/>
          </a:p>
        </p:txBody>
      </p:sp>
      <p:grpSp>
        <p:nvGrpSpPr>
          <p:cNvPr id="3" name="Group 4"/>
          <p:cNvGrpSpPr>
            <a:grpSpLocks/>
          </p:cNvGrpSpPr>
          <p:nvPr/>
        </p:nvGrpSpPr>
        <p:grpSpPr bwMode="auto">
          <a:xfrm>
            <a:off x="685800" y="2971800"/>
            <a:ext cx="7735888" cy="2362200"/>
            <a:chOff x="685800" y="1219200"/>
            <a:chExt cx="7736205" cy="2362200"/>
          </a:xfrm>
        </p:grpSpPr>
        <p:pic>
          <p:nvPicPr>
            <p:cNvPr id="4" name="Picture 1"/>
            <p:cNvPicPr>
              <a:picLocks noChangeAspect="1" noChangeArrowheads="1"/>
            </p:cNvPicPr>
            <p:nvPr/>
          </p:nvPicPr>
          <p:blipFill>
            <a:blip r:embed="rId2" cstate="print"/>
            <a:srcRect l="752" t="16197" r="659" b="38731"/>
            <a:stretch>
              <a:fillRect/>
            </a:stretch>
          </p:blipFill>
          <p:spPr bwMode="auto">
            <a:xfrm>
              <a:off x="685800" y="1219200"/>
              <a:ext cx="7736205" cy="2362200"/>
            </a:xfrm>
            <a:prstGeom prst="rect">
              <a:avLst/>
            </a:prstGeom>
            <a:noFill/>
            <a:ln w="9525">
              <a:noFill/>
              <a:miter lim="800000"/>
              <a:headEnd/>
              <a:tailEnd/>
            </a:ln>
          </p:spPr>
        </p:pic>
        <p:sp>
          <p:nvSpPr>
            <p:cNvPr id="5" name="Rectangle 4"/>
            <p:cNvSpPr/>
            <p:nvPr/>
          </p:nvSpPr>
          <p:spPr>
            <a:xfrm>
              <a:off x="2895691" y="1600200"/>
              <a:ext cx="3276734"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TextBox 5"/>
          <p:cNvSpPr txBox="1">
            <a:spLocks noChangeArrowheads="1"/>
          </p:cNvSpPr>
          <p:nvPr/>
        </p:nvSpPr>
        <p:spPr bwMode="auto">
          <a:xfrm>
            <a:off x="3581400" y="23622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edit an open poll, click “Edit”</a:t>
            </a:r>
            <a:endParaRPr lang="en-US" dirty="0">
              <a:solidFill>
                <a:srgbClr val="FF0000"/>
              </a:solidFill>
            </a:endParaRPr>
          </a:p>
        </p:txBody>
      </p:sp>
      <p:cxnSp>
        <p:nvCxnSpPr>
          <p:cNvPr id="8" name="Straight Arrow Connector 8"/>
          <p:cNvCxnSpPr>
            <a:cxnSpLocks noChangeShapeType="1"/>
            <a:stCxn id="6" idx="2"/>
          </p:cNvCxnSpPr>
          <p:nvPr/>
        </p:nvCxnSpPr>
        <p:spPr bwMode="auto">
          <a:xfrm rot="16200000" flipH="1">
            <a:off x="5314267" y="2723463"/>
            <a:ext cx="1030067" cy="1600201"/>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a Poll (</a:t>
            </a:r>
            <a:r>
              <a:rPr lang="en-US" dirty="0" err="1" smtClean="0"/>
              <a:t>Admins</a:t>
            </a:r>
            <a:r>
              <a:rPr lang="en-US" dirty="0" smtClean="0"/>
              <a:t>/Officers)</a:t>
            </a:r>
            <a:endParaRPr lang="en-US" dirty="0"/>
          </a:p>
        </p:txBody>
      </p:sp>
      <p:pic>
        <p:nvPicPr>
          <p:cNvPr id="3" name="Picture 2"/>
          <p:cNvPicPr>
            <a:picLocks noChangeAspect="1" noChangeArrowheads="1"/>
          </p:cNvPicPr>
          <p:nvPr/>
        </p:nvPicPr>
        <p:blipFill>
          <a:blip r:embed="rId2" cstate="print"/>
          <a:srcRect t="12827" r="33333" b="18236"/>
          <a:stretch>
            <a:fillRect/>
          </a:stretch>
        </p:blipFill>
        <p:spPr bwMode="auto">
          <a:xfrm>
            <a:off x="762000" y="1524000"/>
            <a:ext cx="5562600" cy="4471326"/>
          </a:xfrm>
          <a:prstGeom prst="rect">
            <a:avLst/>
          </a:prstGeom>
          <a:noFill/>
          <a:ln w="9525">
            <a:noFill/>
            <a:miter lim="800000"/>
            <a:headEnd/>
            <a:tailEnd/>
          </a:ln>
        </p:spPr>
      </p:pic>
      <p:sp>
        <p:nvSpPr>
          <p:cNvPr id="4" name="TextBox 6"/>
          <p:cNvSpPr txBox="1">
            <a:spLocks noChangeArrowheads="1"/>
          </p:cNvSpPr>
          <p:nvPr/>
        </p:nvSpPr>
        <p:spPr bwMode="auto">
          <a:xfrm>
            <a:off x="5791200" y="1447800"/>
            <a:ext cx="2133600" cy="2031325"/>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Change any of the fields or upload a different file and click “OK” to save your changes.</a:t>
            </a:r>
            <a:endParaRPr lang="en-US" dirty="0">
              <a:solidFill>
                <a:srgbClr val="FF0000"/>
              </a:solidFill>
            </a:endParaRPr>
          </a:p>
        </p:txBody>
      </p:sp>
      <p:sp>
        <p:nvSpPr>
          <p:cNvPr id="5" name="Rectangle 4"/>
          <p:cNvSpPr/>
          <p:nvPr/>
        </p:nvSpPr>
        <p:spPr>
          <a:xfrm>
            <a:off x="5562600" y="4572000"/>
            <a:ext cx="3352800" cy="1754326"/>
          </a:xfrm>
          <a:prstGeom prst="rect">
            <a:avLst/>
          </a:prstGeom>
          <a:ln w="12700">
            <a:solidFill>
              <a:schemeClr val="tx1"/>
            </a:solidFill>
          </a:ln>
        </p:spPr>
        <p:txBody>
          <a:bodyPr wrap="square">
            <a:spAutoFit/>
          </a:bodyPr>
          <a:lstStyle/>
          <a:p>
            <a:pPr lvl="0"/>
            <a:r>
              <a:rPr lang="en-US" dirty="0" smtClean="0"/>
              <a:t>Editing a poll does not notify the group of the change. Notifications should be handled separately through the Mentor email function.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Voting on a Poll</a:t>
            </a:r>
            <a:endParaRPr lang="en-US" dirty="0"/>
          </a:p>
        </p:txBody>
      </p:sp>
      <p:pic>
        <p:nvPicPr>
          <p:cNvPr id="3" name="Picture 1"/>
          <p:cNvPicPr>
            <a:picLocks noChangeAspect="1" noChangeArrowheads="1"/>
          </p:cNvPicPr>
          <p:nvPr/>
        </p:nvPicPr>
        <p:blipFill>
          <a:blip r:embed="rId2" cstate="print"/>
          <a:srcRect t="16914" r="20248" b="56219"/>
          <a:stretch>
            <a:fillRect/>
          </a:stretch>
        </p:blipFill>
        <p:spPr bwMode="auto">
          <a:xfrm>
            <a:off x="609600" y="2971800"/>
            <a:ext cx="7947025" cy="1676400"/>
          </a:xfrm>
          <a:prstGeom prst="rect">
            <a:avLst/>
          </a:prstGeom>
          <a:noFill/>
          <a:ln w="9525">
            <a:noFill/>
            <a:miter lim="800000"/>
            <a:headEnd/>
            <a:tailEnd/>
          </a:ln>
        </p:spPr>
      </p:pic>
      <p:sp>
        <p:nvSpPr>
          <p:cNvPr id="4" name="TextBox 3"/>
          <p:cNvSpPr txBox="1">
            <a:spLocks noChangeArrowheads="1"/>
          </p:cNvSpPr>
          <p:nvPr/>
        </p:nvSpPr>
        <p:spPr bwMode="auto">
          <a:xfrm>
            <a:off x="3657600" y="1905000"/>
            <a:ext cx="2895600" cy="923330"/>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Click “Vote” next to the poll you would like to vote on.</a:t>
            </a:r>
            <a:endParaRPr lang="en-US" dirty="0">
              <a:solidFill>
                <a:srgbClr val="FF0000"/>
              </a:solidFill>
            </a:endParaRPr>
          </a:p>
        </p:txBody>
      </p:sp>
      <p:cxnSp>
        <p:nvCxnSpPr>
          <p:cNvPr id="5" name="Straight Arrow Connector 8"/>
          <p:cNvCxnSpPr>
            <a:cxnSpLocks noChangeShapeType="1"/>
            <a:stCxn id="4" idx="2"/>
          </p:cNvCxnSpPr>
          <p:nvPr/>
        </p:nvCxnSpPr>
        <p:spPr bwMode="auto">
          <a:xfrm rot="16200000" flipH="1">
            <a:off x="5909965" y="2023765"/>
            <a:ext cx="1210270" cy="2819400"/>
          </a:xfrm>
          <a:prstGeom prst="straightConnector1">
            <a:avLst/>
          </a:prstGeom>
          <a:noFill/>
          <a:ln w="9525" algn="ctr">
            <a:solidFill>
              <a:schemeClr val="accent1"/>
            </a:solidFill>
            <a:round/>
            <a:headEnd/>
            <a:tailEnd type="arrow" w="med" len="med"/>
          </a:ln>
        </p:spPr>
      </p:cxnSp>
      <p:sp>
        <p:nvSpPr>
          <p:cNvPr id="7" name="Rectangle 6"/>
          <p:cNvSpPr/>
          <p:nvPr/>
        </p:nvSpPr>
        <p:spPr>
          <a:xfrm>
            <a:off x="2286000" y="5105400"/>
            <a:ext cx="3962400" cy="923330"/>
          </a:xfrm>
          <a:prstGeom prst="rect">
            <a:avLst/>
          </a:prstGeom>
          <a:ln w="12700">
            <a:solidFill>
              <a:schemeClr val="tx1"/>
            </a:solidFill>
          </a:ln>
        </p:spPr>
        <p:txBody>
          <a:bodyPr wrap="square">
            <a:spAutoFit/>
          </a:bodyPr>
          <a:lstStyle/>
          <a:p>
            <a:pPr lvl="0"/>
            <a:r>
              <a:rPr lang="en-US" dirty="0" smtClean="0"/>
              <a:t>Votes can be changed by the individual voter at any time during the poll period.</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Voting on a Poll</a:t>
            </a:r>
            <a:endParaRPr lang="en-US" dirty="0"/>
          </a:p>
        </p:txBody>
      </p:sp>
      <p:pic>
        <p:nvPicPr>
          <p:cNvPr id="24578" name="Picture 7"/>
          <p:cNvPicPr>
            <a:picLocks noChangeAspect="1" noChangeArrowheads="1"/>
          </p:cNvPicPr>
          <p:nvPr/>
        </p:nvPicPr>
        <p:blipFill>
          <a:blip r:embed="rId2" cstate="print"/>
          <a:srcRect t="13930" r="55141" b="45274"/>
          <a:stretch>
            <a:fillRect/>
          </a:stretch>
        </p:blipFill>
        <p:spPr bwMode="auto">
          <a:xfrm>
            <a:off x="762000" y="2438400"/>
            <a:ext cx="5486400" cy="3113833"/>
          </a:xfrm>
          <a:prstGeom prst="rect">
            <a:avLst/>
          </a:prstGeom>
          <a:noFill/>
          <a:ln w="9525">
            <a:noFill/>
            <a:miter lim="800000"/>
            <a:headEnd/>
            <a:tailEnd/>
          </a:ln>
        </p:spPr>
      </p:pic>
      <p:sp>
        <p:nvSpPr>
          <p:cNvPr id="5" name="TextBox 4"/>
          <p:cNvSpPr txBox="1">
            <a:spLocks noChangeArrowheads="1"/>
          </p:cNvSpPr>
          <p:nvPr/>
        </p:nvSpPr>
        <p:spPr bwMode="auto">
          <a:xfrm>
            <a:off x="5486400" y="1447800"/>
            <a:ext cx="2895600" cy="1477328"/>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Confirm your affiliation (this field will be pre-filled with your affiliation selection in myProject™).</a:t>
            </a:r>
            <a:endParaRPr lang="en-US" dirty="0">
              <a:solidFill>
                <a:srgbClr val="FF0000"/>
              </a:solidFill>
            </a:endParaRPr>
          </a:p>
        </p:txBody>
      </p:sp>
      <p:sp>
        <p:nvSpPr>
          <p:cNvPr id="6" name="TextBox 5"/>
          <p:cNvSpPr txBox="1">
            <a:spLocks noChangeArrowheads="1"/>
          </p:cNvSpPr>
          <p:nvPr/>
        </p:nvSpPr>
        <p:spPr bwMode="auto">
          <a:xfrm>
            <a:off x="5562600" y="4114800"/>
            <a:ext cx="2895600" cy="1754326"/>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Select your vote and click “</a:t>
            </a:r>
            <a:r>
              <a:rPr lang="en-US" b="1" dirty="0" smtClean="0">
                <a:solidFill>
                  <a:srgbClr val="FF0000"/>
                </a:solidFill>
              </a:rPr>
              <a:t>OK</a:t>
            </a:r>
            <a:r>
              <a:rPr lang="en-US" dirty="0" smtClean="0">
                <a:solidFill>
                  <a:srgbClr val="FF0000"/>
                </a:solidFill>
              </a:rPr>
              <a:t>”. You will receive a message telling you that you may now submit comments.</a:t>
            </a:r>
            <a:endParaRPr lang="en-US" dirty="0">
              <a:solidFill>
                <a:srgbClr val="FF0000"/>
              </a:solidFill>
            </a:endParaRPr>
          </a:p>
        </p:txBody>
      </p:sp>
      <p:cxnSp>
        <p:nvCxnSpPr>
          <p:cNvPr id="7" name="Straight Arrow Connector 8"/>
          <p:cNvCxnSpPr>
            <a:cxnSpLocks noChangeShapeType="1"/>
            <a:stCxn id="5" idx="1"/>
          </p:cNvCxnSpPr>
          <p:nvPr/>
        </p:nvCxnSpPr>
        <p:spPr bwMode="auto">
          <a:xfrm rot="10800000" flipV="1">
            <a:off x="2743200" y="2186464"/>
            <a:ext cx="2743200" cy="1775936"/>
          </a:xfrm>
          <a:prstGeom prst="straightConnector1">
            <a:avLst/>
          </a:prstGeom>
          <a:noFill/>
          <a:ln w="9525" algn="ctr">
            <a:solidFill>
              <a:schemeClr val="accent1"/>
            </a:solidFill>
            <a:round/>
            <a:headEnd/>
            <a:tailEnd type="arrow" w="med" len="med"/>
          </a:ln>
        </p:spPr>
      </p:cxnSp>
      <p:cxnSp>
        <p:nvCxnSpPr>
          <p:cNvPr id="10" name="Straight Arrow Connector 8"/>
          <p:cNvCxnSpPr>
            <a:cxnSpLocks noChangeShapeType="1"/>
            <a:stCxn id="6" idx="1"/>
          </p:cNvCxnSpPr>
          <p:nvPr/>
        </p:nvCxnSpPr>
        <p:spPr bwMode="auto">
          <a:xfrm rot="10800000">
            <a:off x="2743200" y="4419603"/>
            <a:ext cx="2819400" cy="572360"/>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Comments</a:t>
            </a:r>
            <a:endParaRPr lang="en-US" dirty="0"/>
          </a:p>
        </p:txBody>
      </p:sp>
      <p:pic>
        <p:nvPicPr>
          <p:cNvPr id="3" name="Picture 7"/>
          <p:cNvPicPr>
            <a:picLocks noChangeAspect="1" noChangeArrowheads="1"/>
          </p:cNvPicPr>
          <p:nvPr/>
        </p:nvPicPr>
        <p:blipFill>
          <a:blip r:embed="rId2" cstate="print"/>
          <a:srcRect t="13930" r="55141" b="45274"/>
          <a:stretch>
            <a:fillRect/>
          </a:stretch>
        </p:blipFill>
        <p:spPr bwMode="auto">
          <a:xfrm>
            <a:off x="762000" y="2438400"/>
            <a:ext cx="5486400" cy="3113833"/>
          </a:xfrm>
          <a:prstGeom prst="rect">
            <a:avLst/>
          </a:prstGeom>
          <a:noFill/>
          <a:ln w="9525">
            <a:noFill/>
            <a:miter lim="800000"/>
            <a:headEnd/>
            <a:tailEnd/>
          </a:ln>
        </p:spPr>
      </p:pic>
      <p:sp>
        <p:nvSpPr>
          <p:cNvPr id="4" name="TextBox 3"/>
          <p:cNvSpPr txBox="1">
            <a:spLocks noChangeArrowheads="1"/>
          </p:cNvSpPr>
          <p:nvPr/>
        </p:nvSpPr>
        <p:spPr bwMode="auto">
          <a:xfrm>
            <a:off x="5562600" y="16764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submit a comment, click “Add comment”.</a:t>
            </a:r>
            <a:endParaRPr lang="en-US" dirty="0">
              <a:solidFill>
                <a:srgbClr val="FF0000"/>
              </a:solidFill>
            </a:endParaRPr>
          </a:p>
        </p:txBody>
      </p:sp>
      <p:cxnSp>
        <p:nvCxnSpPr>
          <p:cNvPr id="5" name="Straight Arrow Connector 8"/>
          <p:cNvCxnSpPr>
            <a:cxnSpLocks noChangeShapeType="1"/>
            <a:stCxn id="4" idx="1"/>
          </p:cNvCxnSpPr>
          <p:nvPr/>
        </p:nvCxnSpPr>
        <p:spPr bwMode="auto">
          <a:xfrm rot="10800000" flipV="1">
            <a:off x="2057400" y="1999566"/>
            <a:ext cx="3505200" cy="3334434"/>
          </a:xfrm>
          <a:prstGeom prst="straightConnector1">
            <a:avLst/>
          </a:prstGeom>
          <a:noFill/>
          <a:ln w="9525" algn="ctr">
            <a:solidFill>
              <a:schemeClr val="accent1"/>
            </a:solidFill>
            <a:round/>
            <a:headEnd/>
            <a:tailEnd type="arrow" w="med" len="med"/>
          </a:ln>
        </p:spPr>
      </p:cxnSp>
      <p:sp>
        <p:nvSpPr>
          <p:cNvPr id="7" name="TextBox 6"/>
          <p:cNvSpPr txBox="1">
            <a:spLocks noChangeArrowheads="1"/>
          </p:cNvSpPr>
          <p:nvPr/>
        </p:nvSpPr>
        <p:spPr bwMode="auto">
          <a:xfrm>
            <a:off x="5943600" y="2895600"/>
            <a:ext cx="2514600" cy="3108543"/>
          </a:xfrm>
          <a:prstGeom prst="rect">
            <a:avLst/>
          </a:prstGeom>
          <a:noFill/>
          <a:ln w="9525">
            <a:solidFill>
              <a:schemeClr val="tx1"/>
            </a:solidFill>
            <a:miter lim="800000"/>
            <a:headEnd/>
            <a:tailEnd/>
          </a:ln>
        </p:spPr>
        <p:txBody>
          <a:bodyPr wrap="square">
            <a:spAutoFit/>
          </a:bodyPr>
          <a:lstStyle/>
          <a:p>
            <a:pPr marL="119063" indent="-119063" algn="l">
              <a:buFont typeface="Arial" pitchFamily="34" charset="0"/>
              <a:buChar char="•"/>
            </a:pPr>
            <a:r>
              <a:rPr lang="en-US" sz="1400" dirty="0" smtClean="0"/>
              <a:t>Comments are only visible by the commenter and group officers. </a:t>
            </a:r>
          </a:p>
          <a:p>
            <a:pPr marL="119063" indent="-119063" algn="l">
              <a:buFont typeface="Arial" pitchFamily="34" charset="0"/>
              <a:buChar char="•"/>
            </a:pPr>
            <a:r>
              <a:rPr lang="en-US" sz="1400" dirty="0" smtClean="0"/>
              <a:t>Comments are not required and the ability to comment is not dependant on the type of vote, but you must vote first in order to make comments.</a:t>
            </a:r>
          </a:p>
          <a:p>
            <a:pPr marL="119063" indent="-119063" algn="l">
              <a:buFont typeface="Arial" pitchFamily="34" charset="0"/>
              <a:buChar char="•"/>
            </a:pPr>
            <a:r>
              <a:rPr lang="en-US" sz="1400" dirty="0" smtClean="0"/>
              <a:t>You may make multiple comments on a single poll.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Comments</a:t>
            </a:r>
            <a:endParaRPr lang="en-US" dirty="0"/>
          </a:p>
        </p:txBody>
      </p:sp>
      <p:pic>
        <p:nvPicPr>
          <p:cNvPr id="3" name="Picture 1"/>
          <p:cNvPicPr>
            <a:picLocks noChangeAspect="1" noChangeArrowheads="1"/>
          </p:cNvPicPr>
          <p:nvPr/>
        </p:nvPicPr>
        <p:blipFill>
          <a:blip r:embed="rId2" cstate="print"/>
          <a:srcRect t="16914" r="49533" b="13432"/>
          <a:stretch>
            <a:fillRect/>
          </a:stretch>
        </p:blipFill>
        <p:spPr bwMode="auto">
          <a:xfrm>
            <a:off x="838200" y="1676400"/>
            <a:ext cx="5029200" cy="4346222"/>
          </a:xfrm>
          <a:prstGeom prst="rect">
            <a:avLst/>
          </a:prstGeom>
          <a:noFill/>
          <a:ln w="9525">
            <a:noFill/>
            <a:miter lim="800000"/>
            <a:headEnd/>
            <a:tailEnd/>
          </a:ln>
        </p:spPr>
      </p:pic>
      <p:sp>
        <p:nvSpPr>
          <p:cNvPr id="4" name="TextBox 6"/>
          <p:cNvSpPr txBox="1">
            <a:spLocks noChangeArrowheads="1"/>
          </p:cNvSpPr>
          <p:nvPr/>
        </p:nvSpPr>
        <p:spPr bwMode="auto">
          <a:xfrm>
            <a:off x="5943600" y="1752600"/>
            <a:ext cx="2133600" cy="1200329"/>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Fill out the fields and click “OK” to save your comment.</a:t>
            </a:r>
            <a:endParaRPr lang="en-US" dirty="0">
              <a:solidFill>
                <a:srgbClr val="FF0000"/>
              </a:solidFill>
            </a:endParaRPr>
          </a:p>
        </p:txBody>
      </p:sp>
      <p:sp>
        <p:nvSpPr>
          <p:cNvPr id="5" name="TextBox 4"/>
          <p:cNvSpPr txBox="1">
            <a:spLocks noChangeArrowheads="1"/>
          </p:cNvSpPr>
          <p:nvPr/>
        </p:nvSpPr>
        <p:spPr bwMode="auto">
          <a:xfrm>
            <a:off x="5715000" y="4343400"/>
            <a:ext cx="2286000" cy="1600438"/>
          </a:xfrm>
          <a:prstGeom prst="rect">
            <a:avLst/>
          </a:prstGeom>
          <a:noFill/>
          <a:ln w="9525">
            <a:solidFill>
              <a:schemeClr val="tx1"/>
            </a:solidFill>
            <a:miter lim="800000"/>
            <a:headEnd/>
            <a:tailEnd/>
          </a:ln>
        </p:spPr>
        <p:txBody>
          <a:bodyPr wrap="square">
            <a:spAutoFit/>
          </a:bodyPr>
          <a:lstStyle/>
          <a:p>
            <a:pPr marL="119063" lvl="0" indent="-119063" algn="l">
              <a:buFont typeface="Arial" pitchFamily="34" charset="0"/>
              <a:buChar char="•"/>
            </a:pPr>
            <a:r>
              <a:rPr lang="en-US" sz="1400" dirty="0" smtClean="0"/>
              <a:t>The fields available may change.</a:t>
            </a:r>
          </a:p>
          <a:p>
            <a:pPr marL="119063" lvl="0" indent="-119063" algn="l">
              <a:buFont typeface="Arial" pitchFamily="34" charset="0"/>
              <a:buChar char="•"/>
            </a:pPr>
            <a:r>
              <a:rPr lang="en-US" sz="1400" dirty="0" err="1" smtClean="0"/>
              <a:t>Admins</a:t>
            </a:r>
            <a:r>
              <a:rPr lang="en-US" sz="1400" dirty="0" smtClean="0"/>
              <a:t>/Officers have the ability to determine which fields they want displayed.</a:t>
            </a:r>
            <a:endParaRPr 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066800"/>
          </a:xfrm>
        </p:spPr>
        <p:txBody>
          <a:bodyPr/>
          <a:lstStyle/>
          <a:p>
            <a:r>
              <a:rPr lang="en-US" dirty="0" smtClean="0"/>
              <a:t>Viewing Votes and Comments (</a:t>
            </a:r>
            <a:r>
              <a:rPr lang="en-US" dirty="0" err="1" smtClean="0"/>
              <a:t>Admins</a:t>
            </a:r>
            <a:r>
              <a:rPr lang="en-US" dirty="0" smtClean="0"/>
              <a:t>/Officers)</a:t>
            </a:r>
            <a:endParaRPr lang="en-US" dirty="0"/>
          </a:p>
        </p:txBody>
      </p:sp>
      <p:sp>
        <p:nvSpPr>
          <p:cNvPr id="6" name="TextBox 5"/>
          <p:cNvSpPr txBox="1">
            <a:spLocks noChangeArrowheads="1"/>
          </p:cNvSpPr>
          <p:nvPr/>
        </p:nvSpPr>
        <p:spPr bwMode="auto">
          <a:xfrm>
            <a:off x="3581400" y="2362200"/>
            <a:ext cx="2895600" cy="923330"/>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view votes and comments, click “Status”</a:t>
            </a:r>
            <a:endParaRPr lang="en-US" dirty="0">
              <a:solidFill>
                <a:srgbClr val="FF0000"/>
              </a:solidFill>
            </a:endParaRPr>
          </a:p>
        </p:txBody>
      </p:sp>
      <p:pic>
        <p:nvPicPr>
          <p:cNvPr id="9" name="Picture 1"/>
          <p:cNvPicPr>
            <a:picLocks noChangeAspect="1" noChangeArrowheads="1"/>
          </p:cNvPicPr>
          <p:nvPr/>
        </p:nvPicPr>
        <p:blipFill>
          <a:blip r:embed="rId2" cstate="print"/>
          <a:srcRect t="16914" b="56219"/>
          <a:stretch>
            <a:fillRect/>
          </a:stretch>
        </p:blipFill>
        <p:spPr bwMode="auto">
          <a:xfrm>
            <a:off x="228600" y="3581400"/>
            <a:ext cx="8606869" cy="1828800"/>
          </a:xfrm>
          <a:prstGeom prst="rect">
            <a:avLst/>
          </a:prstGeom>
          <a:noFill/>
          <a:ln w="9525">
            <a:noFill/>
            <a:miter lim="800000"/>
            <a:headEnd/>
            <a:tailEnd/>
          </a:ln>
        </p:spPr>
      </p:pic>
      <p:cxnSp>
        <p:nvCxnSpPr>
          <p:cNvPr id="7" name="Straight Arrow Connector 8"/>
          <p:cNvCxnSpPr>
            <a:cxnSpLocks noChangeShapeType="1"/>
            <a:stCxn id="6" idx="2"/>
          </p:cNvCxnSpPr>
          <p:nvPr/>
        </p:nvCxnSpPr>
        <p:spPr bwMode="auto">
          <a:xfrm rot="16200000" flipH="1">
            <a:off x="5948065" y="2366665"/>
            <a:ext cx="1438870" cy="3276600"/>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77200" cy="914400"/>
          </a:xfrm>
        </p:spPr>
        <p:txBody>
          <a:bodyPr/>
          <a:lstStyle/>
          <a:p>
            <a:r>
              <a:rPr lang="en-US" dirty="0" smtClean="0"/>
              <a:t>Viewing Votes and Comments (</a:t>
            </a:r>
            <a:r>
              <a:rPr lang="en-US" dirty="0" err="1" smtClean="0"/>
              <a:t>Admins</a:t>
            </a:r>
            <a:r>
              <a:rPr lang="en-US" dirty="0" smtClean="0"/>
              <a:t>/Officers)</a:t>
            </a:r>
            <a:endParaRPr lang="en-US" dirty="0"/>
          </a:p>
        </p:txBody>
      </p:sp>
      <p:grpSp>
        <p:nvGrpSpPr>
          <p:cNvPr id="5" name="Group 4"/>
          <p:cNvGrpSpPr/>
          <p:nvPr/>
        </p:nvGrpSpPr>
        <p:grpSpPr>
          <a:xfrm>
            <a:off x="685800" y="1752600"/>
            <a:ext cx="7162800" cy="4343400"/>
            <a:chOff x="685800" y="1752600"/>
            <a:chExt cx="7162800" cy="4343400"/>
          </a:xfrm>
        </p:grpSpPr>
        <p:pic>
          <p:nvPicPr>
            <p:cNvPr id="3" name="Picture 1"/>
            <p:cNvPicPr>
              <a:picLocks noChangeAspect="1" noChangeArrowheads="1"/>
            </p:cNvPicPr>
            <p:nvPr/>
          </p:nvPicPr>
          <p:blipFill>
            <a:blip r:embed="rId2" cstate="print"/>
            <a:srcRect t="19901" r="21495" b="5473"/>
            <a:stretch>
              <a:fillRect/>
            </a:stretch>
          </p:blipFill>
          <p:spPr bwMode="auto">
            <a:xfrm>
              <a:off x="685800" y="1905000"/>
              <a:ext cx="7040880" cy="4191000"/>
            </a:xfrm>
            <a:prstGeom prst="rect">
              <a:avLst/>
            </a:prstGeom>
            <a:noFill/>
            <a:ln w="9525">
              <a:noFill/>
              <a:miter lim="800000"/>
              <a:headEnd/>
              <a:tailEnd/>
            </a:ln>
          </p:spPr>
        </p:pic>
        <p:sp>
          <p:nvSpPr>
            <p:cNvPr id="4" name="Rectangle 3"/>
            <p:cNvSpPr/>
            <p:nvPr/>
          </p:nvSpPr>
          <p:spPr bwMode="auto">
            <a:xfrm>
              <a:off x="7239000" y="1752600"/>
              <a:ext cx="609600" cy="38100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pitchFamily="34" charset="-128"/>
              </a:endParaRPr>
            </a:p>
          </p:txBody>
        </p:sp>
      </p:grpSp>
      <p:sp>
        <p:nvSpPr>
          <p:cNvPr id="6" name="TextBox 5"/>
          <p:cNvSpPr txBox="1">
            <a:spLocks noChangeArrowheads="1"/>
          </p:cNvSpPr>
          <p:nvPr/>
        </p:nvSpPr>
        <p:spPr bwMode="auto">
          <a:xfrm>
            <a:off x="5715000" y="2514600"/>
            <a:ext cx="1752600" cy="369332"/>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Vote tally</a:t>
            </a:r>
            <a:endParaRPr lang="en-US" dirty="0">
              <a:solidFill>
                <a:srgbClr val="FF0000"/>
              </a:solidFill>
            </a:endParaRPr>
          </a:p>
        </p:txBody>
      </p:sp>
      <p:sp>
        <p:nvSpPr>
          <p:cNvPr id="7" name="TextBox 6"/>
          <p:cNvSpPr txBox="1">
            <a:spLocks noChangeArrowheads="1"/>
          </p:cNvSpPr>
          <p:nvPr/>
        </p:nvSpPr>
        <p:spPr bwMode="auto">
          <a:xfrm>
            <a:off x="5715000" y="2971800"/>
            <a:ext cx="1752600" cy="369332"/>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Vote detail</a:t>
            </a:r>
            <a:endParaRPr lang="en-US" dirty="0">
              <a:solidFill>
                <a:srgbClr val="FF0000"/>
              </a:solidFill>
            </a:endParaRPr>
          </a:p>
        </p:txBody>
      </p:sp>
      <p:sp>
        <p:nvSpPr>
          <p:cNvPr id="8" name="TextBox 7"/>
          <p:cNvSpPr txBox="1">
            <a:spLocks noChangeArrowheads="1"/>
          </p:cNvSpPr>
          <p:nvPr/>
        </p:nvSpPr>
        <p:spPr bwMode="auto">
          <a:xfrm>
            <a:off x="5715000" y="3886200"/>
            <a:ext cx="1752600" cy="369332"/>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Comments</a:t>
            </a:r>
            <a:endParaRPr lang="en-US" dirty="0">
              <a:solidFill>
                <a:srgbClr val="FF0000"/>
              </a:solidFill>
            </a:endParaRPr>
          </a:p>
        </p:txBody>
      </p:sp>
      <p:cxnSp>
        <p:nvCxnSpPr>
          <p:cNvPr id="9" name="Straight Arrow Connector 8"/>
          <p:cNvCxnSpPr>
            <a:cxnSpLocks noChangeShapeType="1"/>
            <a:stCxn id="6" idx="1"/>
          </p:cNvCxnSpPr>
          <p:nvPr/>
        </p:nvCxnSpPr>
        <p:spPr bwMode="auto">
          <a:xfrm rot="10800000" flipV="1">
            <a:off x="1524000" y="2699266"/>
            <a:ext cx="4191000" cy="1034534"/>
          </a:xfrm>
          <a:prstGeom prst="straightConnector1">
            <a:avLst/>
          </a:prstGeom>
          <a:noFill/>
          <a:ln w="9525" algn="ctr">
            <a:solidFill>
              <a:schemeClr val="accent1"/>
            </a:solidFill>
            <a:round/>
            <a:headEnd/>
            <a:tailEnd type="arrow" w="med" len="med"/>
          </a:ln>
        </p:spPr>
      </p:cxnSp>
      <p:cxnSp>
        <p:nvCxnSpPr>
          <p:cNvPr id="12" name="Straight Arrow Connector 11"/>
          <p:cNvCxnSpPr>
            <a:cxnSpLocks noChangeShapeType="1"/>
            <a:stCxn id="7" idx="1"/>
          </p:cNvCxnSpPr>
          <p:nvPr/>
        </p:nvCxnSpPr>
        <p:spPr bwMode="auto">
          <a:xfrm rot="10800000" flipV="1">
            <a:off x="2514600" y="3156466"/>
            <a:ext cx="3200400" cy="1186934"/>
          </a:xfrm>
          <a:prstGeom prst="straightConnector1">
            <a:avLst/>
          </a:prstGeom>
          <a:noFill/>
          <a:ln w="9525" algn="ctr">
            <a:solidFill>
              <a:schemeClr val="accent1"/>
            </a:solidFill>
            <a:round/>
            <a:headEnd/>
            <a:tailEnd type="arrow" w="med" len="med"/>
          </a:ln>
        </p:spPr>
      </p:cxnSp>
      <p:sp>
        <p:nvSpPr>
          <p:cNvPr id="15" name="Left Brace 14"/>
          <p:cNvSpPr/>
          <p:nvPr/>
        </p:nvSpPr>
        <p:spPr bwMode="auto">
          <a:xfrm rot="5400000">
            <a:off x="4381500" y="1943100"/>
            <a:ext cx="304800" cy="6324600"/>
          </a:xfrm>
          <a:prstGeom prst="leftBrace">
            <a:avLst>
              <a:gd name="adj1" fmla="val 8333"/>
              <a:gd name="adj2" fmla="val 48725"/>
            </a:avLst>
          </a:prstGeom>
          <a:noFill/>
          <a:ln w="9525" cap="flat" cmpd="sng" algn="ctr">
            <a:solidFill>
              <a:schemeClr val="accent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pitchFamily="34" charset="-128"/>
            </a:endParaRPr>
          </a:p>
        </p:txBody>
      </p:sp>
      <p:cxnSp>
        <p:nvCxnSpPr>
          <p:cNvPr id="16" name="Straight Arrow Connector 15"/>
          <p:cNvCxnSpPr>
            <a:cxnSpLocks noChangeShapeType="1"/>
            <a:stCxn id="8" idx="1"/>
            <a:endCxn id="15" idx="1"/>
          </p:cNvCxnSpPr>
          <p:nvPr/>
        </p:nvCxnSpPr>
        <p:spPr bwMode="auto">
          <a:xfrm rot="10800000" flipV="1">
            <a:off x="4614540" y="4070866"/>
            <a:ext cx="1100461" cy="882134"/>
          </a:xfrm>
          <a:prstGeom prst="straightConnector1">
            <a:avLst/>
          </a:prstGeom>
          <a:noFill/>
          <a:ln w="9525" algn="ctr">
            <a:solidFill>
              <a:schemeClr val="accent1"/>
            </a:solidFill>
            <a:round/>
            <a:headEnd/>
            <a:tailEnd type="arrow" w="med" len="med"/>
          </a:ln>
        </p:spPr>
      </p:cxnSp>
      <p:sp>
        <p:nvSpPr>
          <p:cNvPr id="19" name="TextBox 18"/>
          <p:cNvSpPr txBox="1">
            <a:spLocks noChangeArrowheads="1"/>
          </p:cNvSpPr>
          <p:nvPr/>
        </p:nvSpPr>
        <p:spPr bwMode="auto">
          <a:xfrm>
            <a:off x="5715000" y="3429000"/>
            <a:ext cx="1752600" cy="369332"/>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Download</a:t>
            </a:r>
            <a:endParaRPr lang="en-US" dirty="0">
              <a:solidFill>
                <a:srgbClr val="FF0000"/>
              </a:solidFill>
            </a:endParaRPr>
          </a:p>
        </p:txBody>
      </p:sp>
      <p:cxnSp>
        <p:nvCxnSpPr>
          <p:cNvPr id="24" name="Straight Arrow Connector 23"/>
          <p:cNvCxnSpPr>
            <a:cxnSpLocks noChangeShapeType="1"/>
            <a:stCxn id="19" idx="1"/>
          </p:cNvCxnSpPr>
          <p:nvPr/>
        </p:nvCxnSpPr>
        <p:spPr bwMode="auto">
          <a:xfrm rot="10800000" flipV="1">
            <a:off x="1828800" y="3613666"/>
            <a:ext cx="3886200" cy="2177534"/>
          </a:xfrm>
          <a:prstGeom prst="straightConnector1">
            <a:avLst/>
          </a:prstGeom>
          <a:noFill/>
          <a:ln w="9525" algn="ctr">
            <a:solidFill>
              <a:schemeClr val="accent1"/>
            </a:solidFill>
            <a:round/>
            <a:headEnd/>
            <a:tailEnd type="arrow" w="med" len="med"/>
          </a:ln>
        </p:spPr>
      </p:cxnSp>
      <p:sp>
        <p:nvSpPr>
          <p:cNvPr id="27" name="Left Brace 26"/>
          <p:cNvSpPr/>
          <p:nvPr/>
        </p:nvSpPr>
        <p:spPr bwMode="auto">
          <a:xfrm rot="5400000">
            <a:off x="1638300" y="4914900"/>
            <a:ext cx="152400" cy="1905000"/>
          </a:xfrm>
          <a:prstGeom prst="leftBrace">
            <a:avLst>
              <a:gd name="adj1" fmla="val 8333"/>
              <a:gd name="adj2" fmla="val 48725"/>
            </a:avLst>
          </a:prstGeom>
          <a:noFill/>
          <a:ln w="9525" cap="flat" cmpd="sng" algn="ctr">
            <a:solidFill>
              <a:schemeClr val="accent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ePolls?</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sz="2000" dirty="0" smtClean="0"/>
              <a:t>ePolls is the newest feature of Mentor, the IEEE tool for Working Group collaboration.</a:t>
            </a:r>
          </a:p>
          <a:p>
            <a:pPr lvl="0">
              <a:buFont typeface="Arial" pitchFamily="34" charset="0"/>
              <a:buChar char="•"/>
            </a:pPr>
            <a:r>
              <a:rPr lang="en-US" sz="2000" dirty="0" smtClean="0"/>
              <a:t>ePolls allows group officers to set up online ballots strictly for the use of their groups.</a:t>
            </a:r>
          </a:p>
          <a:p>
            <a:pPr lvl="0">
              <a:buFont typeface="Arial" pitchFamily="34" charset="0"/>
              <a:buChar char="•"/>
            </a:pPr>
            <a:r>
              <a:rPr lang="en-US" sz="2000" dirty="0" smtClean="0"/>
              <a:t>ePolls is structured similarly to the </a:t>
            </a:r>
            <a:r>
              <a:rPr lang="en-US" sz="2000" dirty="0" err="1" smtClean="0"/>
              <a:t>myBallot</a:t>
            </a:r>
            <a:r>
              <a:rPr lang="en-US" sz="2000" dirty="0" smtClean="0"/>
              <a:t> section of myProject™, but is flexible enough to be used for whatever the group wishes to use it for.</a:t>
            </a:r>
          </a:p>
          <a:p>
            <a:pPr>
              <a:buFont typeface="Arial" pitchFamily="34" charset="0"/>
              <a:buChar char="•"/>
            </a:pPr>
            <a:r>
              <a:rPr lang="en-US" sz="2000" dirty="0" smtClean="0">
                <a:solidFill>
                  <a:srgbClr val="FF0000"/>
                </a:solidFill>
              </a:rPr>
              <a:t>Unlike </a:t>
            </a:r>
            <a:r>
              <a:rPr lang="en-US" sz="2000" dirty="0" err="1" smtClean="0">
                <a:solidFill>
                  <a:srgbClr val="FF0000"/>
                </a:solidFill>
              </a:rPr>
              <a:t>myBallot</a:t>
            </a:r>
            <a:r>
              <a:rPr lang="en-US" sz="2000" dirty="0" smtClean="0">
                <a:solidFill>
                  <a:srgbClr val="FF0000"/>
                </a:solidFill>
              </a:rPr>
              <a:t>, ePolls will </a:t>
            </a:r>
            <a:r>
              <a:rPr lang="en-US" sz="2000" b="1" dirty="0" smtClean="0">
                <a:solidFill>
                  <a:srgbClr val="FF0000"/>
                </a:solidFill>
              </a:rPr>
              <a:t>not</a:t>
            </a:r>
            <a:r>
              <a:rPr lang="en-US" sz="2000" dirty="0" smtClean="0">
                <a:solidFill>
                  <a:srgbClr val="FF0000"/>
                </a:solidFill>
              </a:rPr>
              <a:t>: handle group balance, allow for </a:t>
            </a:r>
            <a:r>
              <a:rPr lang="en-US" sz="2000" dirty="0" err="1" smtClean="0">
                <a:solidFill>
                  <a:srgbClr val="FF0000"/>
                </a:solidFill>
              </a:rPr>
              <a:t>recirculations</a:t>
            </a:r>
            <a:r>
              <a:rPr lang="en-US" sz="2000" dirty="0" smtClean="0">
                <a:solidFill>
                  <a:srgbClr val="FF0000"/>
                </a:solidFill>
              </a:rPr>
              <a:t> or create automatic notifications and invitations. </a:t>
            </a:r>
          </a:p>
          <a:p>
            <a:pPr lvl="0"/>
            <a:endParaRPr lang="en-US" sz="2000"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 Poll (</a:t>
            </a:r>
            <a:r>
              <a:rPr lang="en-US" dirty="0" err="1" smtClean="0"/>
              <a:t>Admins</a:t>
            </a:r>
            <a:r>
              <a:rPr lang="en-US" dirty="0" smtClean="0"/>
              <a:t>/Officers)</a:t>
            </a:r>
            <a:endParaRPr lang="en-US" dirty="0"/>
          </a:p>
        </p:txBody>
      </p:sp>
      <p:pic>
        <p:nvPicPr>
          <p:cNvPr id="3" name="Picture 1"/>
          <p:cNvPicPr>
            <a:picLocks noChangeAspect="1" noChangeArrowheads="1"/>
          </p:cNvPicPr>
          <p:nvPr/>
        </p:nvPicPr>
        <p:blipFill>
          <a:blip r:embed="rId2" cstate="print"/>
          <a:srcRect t="16914" b="56219"/>
          <a:stretch>
            <a:fillRect/>
          </a:stretch>
        </p:blipFill>
        <p:spPr bwMode="auto">
          <a:xfrm>
            <a:off x="228600" y="3962400"/>
            <a:ext cx="8606869" cy="1828800"/>
          </a:xfrm>
          <a:prstGeom prst="rect">
            <a:avLst/>
          </a:prstGeom>
          <a:noFill/>
          <a:ln w="9525">
            <a:noFill/>
            <a:miter lim="800000"/>
            <a:headEnd/>
            <a:tailEnd/>
          </a:ln>
        </p:spPr>
      </p:pic>
      <p:sp>
        <p:nvSpPr>
          <p:cNvPr id="4" name="TextBox 3"/>
          <p:cNvSpPr txBox="1">
            <a:spLocks noChangeArrowheads="1"/>
          </p:cNvSpPr>
          <p:nvPr/>
        </p:nvSpPr>
        <p:spPr bwMode="auto">
          <a:xfrm>
            <a:off x="4419600" y="1828800"/>
            <a:ext cx="2895600" cy="1200329"/>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close a poll before it’s end date or close an open-ended poll, click “Close”</a:t>
            </a:r>
            <a:endParaRPr lang="en-US" dirty="0">
              <a:solidFill>
                <a:srgbClr val="FF0000"/>
              </a:solidFill>
            </a:endParaRPr>
          </a:p>
        </p:txBody>
      </p:sp>
      <p:cxnSp>
        <p:nvCxnSpPr>
          <p:cNvPr id="5" name="Straight Arrow Connector 8"/>
          <p:cNvCxnSpPr>
            <a:cxnSpLocks noChangeShapeType="1"/>
            <a:stCxn id="4" idx="2"/>
          </p:cNvCxnSpPr>
          <p:nvPr/>
        </p:nvCxnSpPr>
        <p:spPr bwMode="auto">
          <a:xfrm rot="16200000" flipH="1">
            <a:off x="5781765" y="3114764"/>
            <a:ext cx="2076273" cy="1905002"/>
          </a:xfrm>
          <a:prstGeom prst="straightConnector1">
            <a:avLst/>
          </a:prstGeom>
          <a:noFill/>
          <a:ln w="9525" algn="ctr">
            <a:solidFill>
              <a:schemeClr val="accent1"/>
            </a:solidFill>
            <a:round/>
            <a:headEnd/>
            <a:tailEnd type="arrow" w="med" len="med"/>
          </a:ln>
        </p:spPr>
      </p:cxnSp>
      <p:sp>
        <p:nvSpPr>
          <p:cNvPr id="9" name="TextBox 8"/>
          <p:cNvSpPr txBox="1">
            <a:spLocks noChangeArrowheads="1"/>
          </p:cNvSpPr>
          <p:nvPr/>
        </p:nvSpPr>
        <p:spPr bwMode="auto">
          <a:xfrm>
            <a:off x="2057400" y="3200400"/>
            <a:ext cx="3048000" cy="1200329"/>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You cannot edit or vote on closed polls, but you can access results in “Closed ePolls”</a:t>
            </a:r>
            <a:endParaRPr lang="en-US" dirty="0">
              <a:solidFill>
                <a:srgbClr val="FF0000"/>
              </a:solidFill>
            </a:endParaRPr>
          </a:p>
        </p:txBody>
      </p:sp>
      <p:cxnSp>
        <p:nvCxnSpPr>
          <p:cNvPr id="10" name="Straight Arrow Connector 8"/>
          <p:cNvCxnSpPr>
            <a:cxnSpLocks noChangeShapeType="1"/>
            <a:stCxn id="9" idx="2"/>
          </p:cNvCxnSpPr>
          <p:nvPr/>
        </p:nvCxnSpPr>
        <p:spPr bwMode="auto">
          <a:xfrm rot="5400000">
            <a:off x="1857466" y="3838665"/>
            <a:ext cx="1161871" cy="2285998"/>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lstStyle/>
          <a:p>
            <a:r>
              <a:rPr lang="en-US" sz="2000" b="1" dirty="0" smtClean="0"/>
              <a:t>Mentor ePolls User Guide</a:t>
            </a:r>
          </a:p>
          <a:p>
            <a:r>
              <a:rPr lang="en-US" sz="2000" i="1" dirty="0" smtClean="0">
                <a:hlinkClick r:id="rId2"/>
              </a:rPr>
              <a:t>https://mentor.ieee.org/etools_documentation/dcn/11/etools_documentation-11-0012-00-MENT-epolls-user-guide.pdf</a:t>
            </a:r>
            <a:endParaRPr lang="en-US" sz="2000" i="1" dirty="0" smtClean="0"/>
          </a:p>
          <a:p>
            <a:endParaRPr lang="en-US" sz="2000" b="1" dirty="0" smtClean="0"/>
          </a:p>
          <a:p>
            <a:r>
              <a:rPr lang="en-US" sz="2000" b="1" dirty="0" smtClean="0"/>
              <a:t>Mentor help pages</a:t>
            </a:r>
          </a:p>
          <a:p>
            <a:r>
              <a:rPr lang="en-US" sz="2000" dirty="0" smtClean="0">
                <a:hlinkClick r:id="rId3"/>
              </a:rPr>
              <a:t>https://mentor.ieee.org/mentor-help/bp/StartPage</a:t>
            </a:r>
            <a:endParaRPr lang="en-US" sz="2000" dirty="0" smtClean="0"/>
          </a:p>
          <a:p>
            <a:endParaRPr lang="en-US" sz="2000" dirty="0" smtClean="0"/>
          </a:p>
          <a:p>
            <a:r>
              <a:rPr lang="en-US" sz="2000" b="1" dirty="0" smtClean="0"/>
              <a:t>Contact Your Staff Liaison</a:t>
            </a:r>
          </a:p>
          <a:p>
            <a:r>
              <a:rPr lang="en-US" sz="2000" u="sng" dirty="0" smtClean="0">
                <a:hlinkClick r:id="rId4"/>
              </a:rPr>
              <a:t>https://development.standards.ieee.org/pub/liaisons</a:t>
            </a:r>
            <a:endParaRPr lang="en-US" sz="2000" b="1" dirty="0" smtClean="0"/>
          </a:p>
          <a:p>
            <a:endParaRPr lang="en-US" sz="20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access ePolls?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Access ePolls from your group’s mentor area.</a:t>
            </a:r>
          </a:p>
          <a:p>
            <a:pPr>
              <a:buFont typeface="Arial" pitchFamily="34" charset="0"/>
              <a:buChar char="•"/>
            </a:pPr>
            <a:r>
              <a:rPr lang="en-US" dirty="0" smtClean="0"/>
              <a:t>You must request access to ePolls for your mentor group.</a:t>
            </a:r>
          </a:p>
          <a:p>
            <a:pPr>
              <a:buFont typeface="Arial" pitchFamily="34" charset="0"/>
              <a:buChar char="•"/>
            </a:pPr>
            <a:r>
              <a:rPr lang="en-US" dirty="0" smtClean="0"/>
              <a:t>Email </a:t>
            </a:r>
            <a:r>
              <a:rPr lang="en-US" u="sng" dirty="0" smtClean="0">
                <a:hlinkClick r:id="rId2"/>
              </a:rPr>
              <a:t>myproject-admin@standards.ieee.org </a:t>
            </a:r>
            <a:r>
              <a:rPr lang="en-US" dirty="0" smtClean="0"/>
              <a:t>to request ePolls, or contact your staff liaison for more information. A complete list of staff liaisons can be found here: </a:t>
            </a:r>
            <a:r>
              <a:rPr lang="en-US" u="sng" dirty="0" smtClean="0">
                <a:hlinkClick r:id="rId3"/>
              </a:rPr>
              <a:t>https://development.standards.ieee.org/pub/liaisons</a:t>
            </a:r>
            <a:endParaRPr lang="en-US" dirty="0" smtClean="0"/>
          </a:p>
          <a:p>
            <a:pPr>
              <a:buFont typeface="Arial" pitchFamily="34" charset="0"/>
              <a:buChar char="•"/>
            </a:pPr>
            <a:r>
              <a:rPr lang="en-US" dirty="0" smtClean="0"/>
              <a:t>Access mentor at: </a:t>
            </a:r>
          </a:p>
          <a:p>
            <a:r>
              <a:rPr lang="en-US" dirty="0" smtClean="0"/>
              <a:t>	</a:t>
            </a:r>
            <a:r>
              <a:rPr lang="en-US" dirty="0" smtClean="0">
                <a:hlinkClick r:id="rId4"/>
              </a:rPr>
              <a:t>https://development.standards.ieee.org/my-site</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ePolls</a:t>
            </a:r>
            <a:endParaRPr lang="en-US" dirty="0"/>
          </a:p>
        </p:txBody>
      </p:sp>
      <p:pic>
        <p:nvPicPr>
          <p:cNvPr id="5" name="Picture 1"/>
          <p:cNvPicPr>
            <a:picLocks noChangeAspect="1" noChangeArrowheads="1"/>
          </p:cNvPicPr>
          <p:nvPr/>
        </p:nvPicPr>
        <p:blipFill>
          <a:blip r:embed="rId2" cstate="print"/>
          <a:srcRect t="28592" r="37535" b="3802"/>
          <a:stretch>
            <a:fillRect/>
          </a:stretch>
        </p:blipFill>
        <p:spPr bwMode="auto">
          <a:xfrm>
            <a:off x="228600" y="1676400"/>
            <a:ext cx="5638800" cy="4076241"/>
          </a:xfrm>
          <a:prstGeom prst="rect">
            <a:avLst/>
          </a:prstGeom>
          <a:noFill/>
          <a:ln w="9525">
            <a:noFill/>
            <a:miter lim="800000"/>
            <a:headEnd/>
            <a:tailEnd/>
          </a:ln>
        </p:spPr>
      </p:pic>
      <p:sp>
        <p:nvSpPr>
          <p:cNvPr id="4" name="TextBox 6"/>
          <p:cNvSpPr txBox="1">
            <a:spLocks noChangeArrowheads="1"/>
          </p:cNvSpPr>
          <p:nvPr/>
        </p:nvSpPr>
        <p:spPr bwMode="auto">
          <a:xfrm>
            <a:off x="6019800" y="2362200"/>
            <a:ext cx="2895600" cy="1477328"/>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Log into Mentor using your IEEE username and password. Select “mentor” from the “LOGIN TO” menu.</a:t>
            </a:r>
            <a:endParaRPr lang="en-US" dirty="0">
              <a:solidFill>
                <a:srgbClr val="FF0000"/>
              </a:solidFill>
            </a:endParaRPr>
          </a:p>
        </p:txBody>
      </p:sp>
      <p:cxnSp>
        <p:nvCxnSpPr>
          <p:cNvPr id="6" name="Straight Arrow Connector 8"/>
          <p:cNvCxnSpPr>
            <a:cxnSpLocks noChangeShapeType="1"/>
            <a:stCxn id="4" idx="1"/>
          </p:cNvCxnSpPr>
          <p:nvPr/>
        </p:nvCxnSpPr>
        <p:spPr bwMode="auto">
          <a:xfrm rot="10800000" flipV="1">
            <a:off x="3276600" y="3100864"/>
            <a:ext cx="2743200" cy="1623536"/>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ePolls</a:t>
            </a:r>
            <a:endParaRPr lang="en-US" dirty="0"/>
          </a:p>
        </p:txBody>
      </p:sp>
      <p:pic>
        <p:nvPicPr>
          <p:cNvPr id="4" name="Picture 2"/>
          <p:cNvPicPr>
            <a:picLocks noChangeAspect="1" noChangeArrowheads="1"/>
          </p:cNvPicPr>
          <p:nvPr/>
        </p:nvPicPr>
        <p:blipFill>
          <a:blip r:embed="rId2" cstate="print"/>
          <a:srcRect l="752" t="16197" r="2164" b="33099"/>
          <a:stretch>
            <a:fillRect/>
          </a:stretch>
        </p:blipFill>
        <p:spPr bwMode="auto">
          <a:xfrm>
            <a:off x="381000" y="1676400"/>
            <a:ext cx="8301038" cy="2895600"/>
          </a:xfrm>
          <a:prstGeom prst="rect">
            <a:avLst/>
          </a:prstGeom>
          <a:noFill/>
          <a:ln w="9525">
            <a:noFill/>
            <a:miter lim="800000"/>
            <a:headEnd/>
            <a:tailEnd/>
          </a:ln>
        </p:spPr>
      </p:pic>
      <p:sp>
        <p:nvSpPr>
          <p:cNvPr id="5" name="TextBox 6"/>
          <p:cNvSpPr txBox="1">
            <a:spLocks noChangeArrowheads="1"/>
          </p:cNvSpPr>
          <p:nvPr/>
        </p:nvSpPr>
        <p:spPr bwMode="auto">
          <a:xfrm>
            <a:off x="3048000" y="46482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Select your group from the dropdown menu</a:t>
            </a:r>
            <a:endParaRPr lang="en-US" dirty="0">
              <a:solidFill>
                <a:srgbClr val="FF0000"/>
              </a:solidFill>
            </a:endParaRPr>
          </a:p>
        </p:txBody>
      </p:sp>
      <p:cxnSp>
        <p:nvCxnSpPr>
          <p:cNvPr id="6" name="Straight Arrow Connector 8"/>
          <p:cNvCxnSpPr>
            <a:cxnSpLocks noChangeShapeType="1"/>
          </p:cNvCxnSpPr>
          <p:nvPr/>
        </p:nvCxnSpPr>
        <p:spPr bwMode="auto">
          <a:xfrm rot="5400000" flipH="1" flipV="1">
            <a:off x="4686300" y="2400300"/>
            <a:ext cx="2743200" cy="1752600"/>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ePolls</a:t>
            </a:r>
            <a:endParaRPr lang="en-US" dirty="0"/>
          </a:p>
        </p:txBody>
      </p:sp>
      <p:pic>
        <p:nvPicPr>
          <p:cNvPr id="4" name="Picture 1"/>
          <p:cNvPicPr>
            <a:picLocks noChangeAspect="1" noChangeArrowheads="1"/>
          </p:cNvPicPr>
          <p:nvPr/>
        </p:nvPicPr>
        <p:blipFill>
          <a:blip r:embed="rId2" cstate="print"/>
          <a:srcRect l="752" t="16197" r="659" b="24084"/>
          <a:stretch>
            <a:fillRect/>
          </a:stretch>
        </p:blipFill>
        <p:spPr bwMode="auto">
          <a:xfrm>
            <a:off x="533400" y="2819400"/>
            <a:ext cx="7924800" cy="3206750"/>
          </a:xfrm>
          <a:prstGeom prst="rect">
            <a:avLst/>
          </a:prstGeom>
          <a:noFill/>
          <a:ln w="9525">
            <a:noFill/>
            <a:miter lim="800000"/>
            <a:headEnd/>
            <a:tailEnd/>
          </a:ln>
        </p:spPr>
      </p:pic>
      <p:sp>
        <p:nvSpPr>
          <p:cNvPr id="5" name="TextBox 6"/>
          <p:cNvSpPr txBox="1">
            <a:spLocks noChangeArrowheads="1"/>
          </p:cNvSpPr>
          <p:nvPr/>
        </p:nvSpPr>
        <p:spPr bwMode="auto">
          <a:xfrm>
            <a:off x="4495800" y="16002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Select “ePolls” from the “more” menu</a:t>
            </a:r>
            <a:endParaRPr lang="en-US" dirty="0">
              <a:solidFill>
                <a:srgbClr val="FF0000"/>
              </a:solidFill>
            </a:endParaRPr>
          </a:p>
        </p:txBody>
      </p:sp>
      <p:cxnSp>
        <p:nvCxnSpPr>
          <p:cNvPr id="6" name="Straight Arrow Connector 8"/>
          <p:cNvCxnSpPr>
            <a:cxnSpLocks noChangeShapeType="1"/>
            <a:stCxn id="5" idx="1"/>
          </p:cNvCxnSpPr>
          <p:nvPr/>
        </p:nvCxnSpPr>
        <p:spPr bwMode="auto">
          <a:xfrm rot="10800000" flipV="1">
            <a:off x="2971800" y="1923366"/>
            <a:ext cx="1524000" cy="972234"/>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ePolls Features</a:t>
            </a:r>
            <a:endParaRPr lang="en-US" dirty="0"/>
          </a:p>
        </p:txBody>
      </p:sp>
      <p:pic>
        <p:nvPicPr>
          <p:cNvPr id="1026" name="Picture 2" descr="epolls callouts"/>
          <p:cNvPicPr>
            <a:picLocks noChangeAspect="1" noChangeArrowheads="1"/>
          </p:cNvPicPr>
          <p:nvPr/>
        </p:nvPicPr>
        <p:blipFill>
          <a:blip r:embed="rId2" cstate="print"/>
          <a:srcRect l="4858" r="3540" b="18657"/>
          <a:stretch>
            <a:fillRect/>
          </a:stretch>
        </p:blipFill>
        <p:spPr bwMode="auto">
          <a:xfrm>
            <a:off x="685800" y="1143000"/>
            <a:ext cx="7696200" cy="51413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ePolls Features</a:t>
            </a:r>
            <a:endParaRPr lang="en-US" dirty="0"/>
          </a:p>
        </p:txBody>
      </p:sp>
      <p:sp>
        <p:nvSpPr>
          <p:cNvPr id="3" name="Rectangle 4"/>
          <p:cNvSpPr>
            <a:spLocks noChangeArrowheads="1"/>
          </p:cNvSpPr>
          <p:nvPr/>
        </p:nvSpPr>
        <p:spPr bwMode="auto">
          <a:xfrm>
            <a:off x="609600" y="1416279"/>
            <a:ext cx="7772400" cy="452431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Start</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the date and time the poll was opened. All times are US Eastern Time.</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ePoll</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Name</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the name of the poll.</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Question</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the question you are responding to with your vote</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Document</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a file related to the poll. This is useful for taking preliminary ballots on a draft document, but polls can also be created without a file.</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End</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the date and time the poll will close. All times are US Eastern Time.</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Votes [A/D/-]</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a tally of the votes cast [</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Approve, </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D</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Disapprove, </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Abstain].</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Vote</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your current vote on the poll.</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Actions</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These are all of the actions you have available to you for a particular poll. The available actions will change depending on the status of the poll and your particular access level.</a:t>
            </a:r>
            <a:endParaRPr kumimoji="0" lang="en-US" altLang="ko-KR" sz="1400" b="0" i="0" u="none" strike="noStrike" cap="none" normalizeH="0" baseline="0" dirty="0" smtClean="0">
              <a:ln>
                <a:noFill/>
              </a:ln>
              <a:solidFill>
                <a:schemeClr val="tx1"/>
              </a:solidFill>
              <a:effectLst/>
              <a:latin typeface="Arial" pitchFamily="34" charset="0"/>
            </a:endParaRPr>
          </a:p>
          <a:p>
            <a:pPr lvl="1" algn="l">
              <a:buFont typeface="Arial" pitchFamily="34" charset="0"/>
              <a:buChar char="•"/>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Edit</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Edit the poll</a:t>
            </a:r>
          </a:p>
          <a:p>
            <a:pPr lvl="1" algn="l">
              <a:buFont typeface="Arial" pitchFamily="34" charset="0"/>
              <a:buChar char="•"/>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Close</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Close the poll</a:t>
            </a:r>
          </a:p>
          <a:p>
            <a:pPr lvl="1" algn="l">
              <a:buFont typeface="Arial" pitchFamily="34" charset="0"/>
              <a:buChar char="•"/>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Vote</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Vote or make comments on the poll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Status</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View voting results and comments</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New </a:t>
            </a:r>
            <a:r>
              <a:rPr kumimoji="0" lang="en-US" altLang="ko-KR" sz="1400" b="1" i="0"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ePoll</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Use this to create a new poll (will only be available to officers).</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Closed ePolls </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This shows all polls that have ended.</a:t>
            </a:r>
            <a:endParaRPr kumimoji="0" lang="en-US" altLang="ko-KR" sz="1400" b="0" i="0" u="none" strike="noStrike" cap="none" normalizeH="0" baseline="0" dirty="0" smtClean="0">
              <a:ln>
                <a:noFill/>
              </a:ln>
              <a:solidFill>
                <a:schemeClr val="tx1"/>
              </a:solidFill>
              <a:effectLst/>
              <a:latin typeface="Arial" pitchFamily="34" charset="0"/>
            </a:endParaRPr>
          </a:p>
          <a:p>
            <a:pPr algn="l">
              <a:buFont typeface="Arial" pitchFamily="34" charset="0"/>
              <a:buChar char="•"/>
            </a:pPr>
            <a:r>
              <a:rPr kumimoji="0" lang="en-US" altLang="ko-KR" sz="1400" b="1" i="0"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ePoll</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Summary </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t>
            </a:r>
            <a:r>
              <a:rPr lang="en-US" sz="1400" dirty="0" smtClean="0"/>
              <a:t>This allows you to view all of the votes cast for all polls in a specified date range.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Poll (</a:t>
            </a:r>
            <a:r>
              <a:rPr lang="en-US" dirty="0" err="1" smtClean="0"/>
              <a:t>Admins</a:t>
            </a:r>
            <a:r>
              <a:rPr lang="en-US" dirty="0" smtClean="0"/>
              <a:t>/Officers)</a:t>
            </a:r>
            <a:endParaRPr lang="en-US" dirty="0"/>
          </a:p>
        </p:txBody>
      </p:sp>
      <p:grpSp>
        <p:nvGrpSpPr>
          <p:cNvPr id="4" name="Group 4"/>
          <p:cNvGrpSpPr>
            <a:grpSpLocks/>
          </p:cNvGrpSpPr>
          <p:nvPr/>
        </p:nvGrpSpPr>
        <p:grpSpPr bwMode="auto">
          <a:xfrm>
            <a:off x="685800" y="2971800"/>
            <a:ext cx="7735888" cy="2362200"/>
            <a:chOff x="685800" y="1219200"/>
            <a:chExt cx="7736205" cy="2362200"/>
          </a:xfrm>
        </p:grpSpPr>
        <p:pic>
          <p:nvPicPr>
            <p:cNvPr id="5" name="Picture 1"/>
            <p:cNvPicPr>
              <a:picLocks noChangeAspect="1" noChangeArrowheads="1"/>
            </p:cNvPicPr>
            <p:nvPr/>
          </p:nvPicPr>
          <p:blipFill>
            <a:blip r:embed="rId2" cstate="print"/>
            <a:srcRect l="752" t="16197" r="659" b="38731"/>
            <a:stretch>
              <a:fillRect/>
            </a:stretch>
          </p:blipFill>
          <p:spPr bwMode="auto">
            <a:xfrm>
              <a:off x="685800" y="1219200"/>
              <a:ext cx="7736205" cy="2362200"/>
            </a:xfrm>
            <a:prstGeom prst="rect">
              <a:avLst/>
            </a:prstGeom>
            <a:noFill/>
            <a:ln w="9525">
              <a:noFill/>
              <a:miter lim="800000"/>
              <a:headEnd/>
              <a:tailEnd/>
            </a:ln>
          </p:spPr>
        </p:pic>
        <p:sp>
          <p:nvSpPr>
            <p:cNvPr id="6" name="Rectangle 5"/>
            <p:cNvSpPr/>
            <p:nvPr/>
          </p:nvSpPr>
          <p:spPr>
            <a:xfrm>
              <a:off x="2895691" y="1600200"/>
              <a:ext cx="3276734"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TextBox 6"/>
          <p:cNvSpPr txBox="1">
            <a:spLocks noChangeArrowheads="1"/>
          </p:cNvSpPr>
          <p:nvPr/>
        </p:nvSpPr>
        <p:spPr bwMode="auto">
          <a:xfrm>
            <a:off x="3581400" y="19050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create a new poll, click “New </a:t>
            </a:r>
            <a:r>
              <a:rPr lang="en-US" dirty="0" err="1" smtClean="0">
                <a:solidFill>
                  <a:srgbClr val="FF0000"/>
                </a:solidFill>
              </a:rPr>
              <a:t>ePoll</a:t>
            </a:r>
            <a:r>
              <a:rPr lang="en-US" dirty="0" smtClean="0">
                <a:solidFill>
                  <a:srgbClr val="FF0000"/>
                </a:solidFill>
              </a:rPr>
              <a:t>”</a:t>
            </a:r>
            <a:endParaRPr lang="en-US" dirty="0">
              <a:solidFill>
                <a:srgbClr val="FF0000"/>
              </a:solidFill>
            </a:endParaRPr>
          </a:p>
        </p:txBody>
      </p:sp>
      <p:cxnSp>
        <p:nvCxnSpPr>
          <p:cNvPr id="8" name="Straight Arrow Connector 8"/>
          <p:cNvCxnSpPr>
            <a:cxnSpLocks noChangeShapeType="1"/>
            <a:stCxn id="7" idx="2"/>
          </p:cNvCxnSpPr>
          <p:nvPr/>
        </p:nvCxnSpPr>
        <p:spPr bwMode="auto">
          <a:xfrm rot="5400000">
            <a:off x="1917532" y="1624399"/>
            <a:ext cx="2184737" cy="4038600"/>
          </a:xfrm>
          <a:prstGeom prst="straightConnector1">
            <a:avLst/>
          </a:prstGeom>
          <a:noFill/>
          <a:ln w="9525" algn="ctr">
            <a:solidFill>
              <a:schemeClr val="accent1"/>
            </a:solidFill>
            <a:round/>
            <a:headEnd/>
            <a:tailEnd type="arrow" w="med" len="med"/>
          </a:ln>
        </p:spPr>
      </p:cxnSp>
      <p:cxnSp>
        <p:nvCxnSpPr>
          <p:cNvPr id="12" name="Straight Arrow Connector 8"/>
          <p:cNvCxnSpPr>
            <a:cxnSpLocks noChangeShapeType="1"/>
            <a:stCxn id="7" idx="2"/>
          </p:cNvCxnSpPr>
          <p:nvPr/>
        </p:nvCxnSpPr>
        <p:spPr bwMode="auto">
          <a:xfrm rot="16200000" flipH="1">
            <a:off x="5085666" y="2494865"/>
            <a:ext cx="1487269" cy="1600200"/>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IEEE-SA_PowerPoint_Template</Template>
  <TotalTime>2886</TotalTime>
  <Words>1191</Words>
  <Application>Microsoft Office PowerPoint</Application>
  <PresentationFormat>On-screen Show (4:3)</PresentationFormat>
  <Paragraphs>90</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IEEE-SA_PowerPoint_Template</vt:lpstr>
      <vt:lpstr>Mentor ePolls Polling for Groups</vt:lpstr>
      <vt:lpstr>What is ePolls?</vt:lpstr>
      <vt:lpstr>How do I access ePolls?</vt:lpstr>
      <vt:lpstr>Accessing ePolls</vt:lpstr>
      <vt:lpstr>Accessing ePolls</vt:lpstr>
      <vt:lpstr>Accessing ePolls</vt:lpstr>
      <vt:lpstr>ePolls Features</vt:lpstr>
      <vt:lpstr>ePolls Features</vt:lpstr>
      <vt:lpstr>Creating a New Poll (Admins/Officers)</vt:lpstr>
      <vt:lpstr>Creating a New Poll (Admins/Officers)</vt:lpstr>
      <vt:lpstr>Creating a New Poll (Admins/Officers)</vt:lpstr>
      <vt:lpstr>Editing a Poll (Admins/Officers)</vt:lpstr>
      <vt:lpstr>Editing a Poll (Admins/Officers)</vt:lpstr>
      <vt:lpstr>Voting on a Poll</vt:lpstr>
      <vt:lpstr>Voting on a Poll</vt:lpstr>
      <vt:lpstr>Submitting Comments</vt:lpstr>
      <vt:lpstr>Submitting Comments</vt:lpstr>
      <vt:lpstr>Viewing Votes and Comments (Admins/Officers)</vt:lpstr>
      <vt:lpstr>Viewing Votes and Comments (Admins/Officers)</vt:lpstr>
      <vt:lpstr>Closing a Poll (Admins/Officers)</vt:lpstr>
      <vt:lpstr>For More Information</vt:lpstr>
    </vt:vector>
  </TitlesOfParts>
  <Company>IEEE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hfeeley</dc:creator>
  <cp:lastModifiedBy>Gregory Marchini</cp:lastModifiedBy>
  <cp:revision>249</cp:revision>
  <dcterms:created xsi:type="dcterms:W3CDTF">2009-12-29T14:27:24Z</dcterms:created>
  <dcterms:modified xsi:type="dcterms:W3CDTF">2011-09-01T17:48:10Z</dcterms:modified>
</cp:coreProperties>
</file>