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9" r:id="rId1"/>
  </p:sldMasterIdLst>
  <p:notesMasterIdLst>
    <p:notesMasterId r:id="rId25"/>
  </p:notesMasterIdLst>
  <p:handoutMasterIdLst>
    <p:handoutMasterId r:id="rId26"/>
  </p:handoutMasterIdLst>
  <p:sldIdLst>
    <p:sldId id="258" r:id="rId2"/>
    <p:sldId id="500" r:id="rId3"/>
    <p:sldId id="523" r:id="rId4"/>
    <p:sldId id="285" r:id="rId5"/>
    <p:sldId id="414" r:id="rId6"/>
    <p:sldId id="283" r:id="rId7"/>
    <p:sldId id="284" r:id="rId8"/>
    <p:sldId id="287" r:id="rId9"/>
    <p:sldId id="288" r:id="rId10"/>
    <p:sldId id="289" r:id="rId11"/>
    <p:sldId id="259" r:id="rId12"/>
    <p:sldId id="270" r:id="rId13"/>
    <p:sldId id="495" r:id="rId14"/>
    <p:sldId id="1901" r:id="rId15"/>
    <p:sldId id="1900" r:id="rId16"/>
    <p:sldId id="1899" r:id="rId17"/>
    <p:sldId id="1907" r:id="rId18"/>
    <p:sldId id="1902" r:id="rId19"/>
    <p:sldId id="1885" r:id="rId20"/>
    <p:sldId id="1894" r:id="rId21"/>
    <p:sldId id="1906" r:id="rId22"/>
    <p:sldId id="474" r:id="rId23"/>
    <p:sldId id="391" r:id="rId24"/>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521415D9-36F7-43E2-AB2F-B90AF26B5E84}">
      <p14:sectionLst xmlns:p14="http://schemas.microsoft.com/office/powerpoint/2010/main">
        <p14:section name="Default Section" id="{FDC62493-49E5-4F60-86E9-F555B970C0E0}">
          <p14:sldIdLst>
            <p14:sldId id="258"/>
            <p14:sldId id="500"/>
            <p14:sldId id="523"/>
            <p14:sldId id="285"/>
            <p14:sldId id="414"/>
            <p14:sldId id="283"/>
            <p14:sldId id="284"/>
            <p14:sldId id="287"/>
            <p14:sldId id="288"/>
            <p14:sldId id="289"/>
            <p14:sldId id="259"/>
            <p14:sldId id="270"/>
            <p14:sldId id="495"/>
            <p14:sldId id="1901"/>
            <p14:sldId id="1900"/>
            <p14:sldId id="1899"/>
            <p14:sldId id="1907"/>
            <p14:sldId id="1902"/>
            <p14:sldId id="1885"/>
            <p14:sldId id="1894"/>
            <p14:sldId id="1906"/>
            <p14:sldId id="474"/>
            <p14:sldId id="39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378" autoAdjust="0"/>
    <p:restoredTop sz="94099" autoAdjust="0"/>
  </p:normalViewPr>
  <p:slideViewPr>
    <p:cSldViewPr>
      <p:cViewPr varScale="1">
        <p:scale>
          <a:sx n="82" d="100"/>
          <a:sy n="82" d="100"/>
        </p:scale>
        <p:origin x="979" y="72"/>
      </p:cViewPr>
      <p:guideLst>
        <p:guide orient="horz" pos="2160"/>
        <p:guide pos="3840"/>
      </p:guideLst>
    </p:cSldViewPr>
  </p:slideViewPr>
  <p:outlineViewPr>
    <p:cViewPr>
      <p:scale>
        <a:sx n="33" d="100"/>
        <a:sy n="33" d="100"/>
      </p:scale>
      <p:origin x="0" y="-3869"/>
    </p:cViewPr>
  </p:outlineViewPr>
  <p:notesTextViewPr>
    <p:cViewPr>
      <p:scale>
        <a:sx n="1" d="1"/>
        <a:sy n="1" d="1"/>
      </p:scale>
      <p:origin x="0" y="0"/>
    </p:cViewPr>
  </p:notesTextViewPr>
  <p:sorterViewPr>
    <p:cViewPr>
      <p:scale>
        <a:sx n="100" d="100"/>
        <a:sy n="100" d="100"/>
      </p:scale>
      <p:origin x="0" y="-156"/>
    </p:cViewPr>
  </p:sorterViewPr>
  <p:notesViewPr>
    <p:cSldViewPr>
      <p:cViewPr varScale="1">
        <p:scale>
          <a:sx n="101" d="100"/>
          <a:sy n="101" d="100"/>
        </p:scale>
        <p:origin x="3042" y="12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802.24</a:t>
            </a:r>
          </a:p>
        </p:txBody>
      </p:sp>
      <p:sp>
        <p:nvSpPr>
          <p:cNvPr id="3075" name="Rectangle 3"/>
          <p:cNvSpPr>
            <a:spLocks noGrp="1" noChangeArrowheads="1"/>
          </p:cNvSpPr>
          <p:nvPr>
            <p:ph type="dt" sz="quarter" idx="1"/>
          </p:nvPr>
        </p:nvSpPr>
        <p:spPr bwMode="auto">
          <a:xfrm>
            <a:off x="695325" y="175081"/>
            <a:ext cx="230981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July 2020</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Tim Godfrey (EPRI)</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F05CCD38-E3BA-4351-86DA-0A746BC4558B}"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39339129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802.24</a:t>
            </a:r>
          </a:p>
        </p:txBody>
      </p:sp>
      <p:sp>
        <p:nvSpPr>
          <p:cNvPr id="2051" name="Rectangle 3"/>
          <p:cNvSpPr>
            <a:spLocks noGrp="1" noChangeArrowheads="1"/>
          </p:cNvSpPr>
          <p:nvPr>
            <p:ph type="dt" idx="1"/>
          </p:nvPr>
        </p:nvSpPr>
        <p:spPr bwMode="auto">
          <a:xfrm>
            <a:off x="654050" y="95706"/>
            <a:ext cx="273685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July 2020</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Tim Godfrey (EPRI)</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F9031878-2613-4CF8-8C8B-1C8D0CA1FB2E}"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11622071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802.24</a:t>
            </a:r>
          </a:p>
        </p:txBody>
      </p:sp>
      <p:sp>
        <p:nvSpPr>
          <p:cNvPr id="5" name="Rectangle 3"/>
          <p:cNvSpPr>
            <a:spLocks noGrp="1" noChangeArrowheads="1"/>
          </p:cNvSpPr>
          <p:nvPr>
            <p:ph type="dt" idx="1"/>
          </p:nvPr>
        </p:nvSpPr>
        <p:spPr>
          <a:xfrm>
            <a:off x="654050" y="95706"/>
            <a:ext cx="2736850" cy="215444"/>
          </a:xfrm>
          <a:ln/>
        </p:spPr>
        <p:txBody>
          <a:bodyPr/>
          <a:lstStyle/>
          <a:p>
            <a:r>
              <a:rPr lang="en-US" altLang="en-US" dirty="0"/>
              <a:t>July 2020</a:t>
            </a:r>
          </a:p>
        </p:txBody>
      </p:sp>
      <p:sp>
        <p:nvSpPr>
          <p:cNvPr id="6" name="Rectangle 6"/>
          <p:cNvSpPr>
            <a:spLocks noGrp="1" noChangeArrowheads="1"/>
          </p:cNvSpPr>
          <p:nvPr>
            <p:ph type="ftr" sz="quarter" idx="4"/>
          </p:nvPr>
        </p:nvSpPr>
        <p:spPr>
          <a:ln/>
        </p:spPr>
        <p:txBody>
          <a:bodyPr/>
          <a:lstStyle/>
          <a:p>
            <a:pPr lvl="4"/>
            <a:r>
              <a:rPr lang="en-US" altLang="en-US"/>
              <a:t>Tim Godfrey (EPRI)</a:t>
            </a:r>
          </a:p>
        </p:txBody>
      </p:sp>
      <p:sp>
        <p:nvSpPr>
          <p:cNvPr id="7" name="Rectangle 7"/>
          <p:cNvSpPr>
            <a:spLocks noGrp="1" noChangeArrowheads="1"/>
          </p:cNvSpPr>
          <p:nvPr>
            <p:ph type="sldNum" sz="quarter" idx="5"/>
          </p:nvPr>
        </p:nvSpPr>
        <p:spPr>
          <a:ln/>
        </p:spPr>
        <p:txBody>
          <a:bodyPr/>
          <a:lstStyle/>
          <a:p>
            <a:r>
              <a:rPr lang="en-US" altLang="en-US"/>
              <a:t>Page </a:t>
            </a:r>
            <a:fld id="{CEDB8187-817F-4946-82F7-CCFC76068F71}" type="slidenum">
              <a:rPr lang="en-US" altLang="en-US"/>
              <a:pPr/>
              <a:t>2</a:t>
            </a:fld>
            <a:endParaRPr lang="en-US" altLang="en-US"/>
          </a:p>
        </p:txBody>
      </p:sp>
      <p:sp>
        <p:nvSpPr>
          <p:cNvPr id="24578" name="Rectangle 2"/>
          <p:cNvSpPr>
            <a:spLocks noGrp="1" noRot="1" noChangeAspect="1" noChangeArrowheads="1" noTextEdit="1"/>
          </p:cNvSpPr>
          <p:nvPr>
            <p:ph type="sldImg"/>
          </p:nvPr>
        </p:nvSpPr>
        <p:spPr>
          <a:xfrm>
            <a:off x="384175" y="701675"/>
            <a:ext cx="6165850"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7368586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a:extLst>
              <a:ext uri="{FF2B5EF4-FFF2-40B4-BE49-F238E27FC236}">
                <a16:creationId xmlns:a16="http://schemas.microsoft.com/office/drawing/2014/main" id="{152FD06B-10FB-4CC0-9DFF-E15C04D30AD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panose="02020603050405020304" pitchFamily="18" charset="0"/>
              </a:defRPr>
            </a:lvl1pPr>
            <a:lvl2pPr marL="742950" indent="-285750" defTabSz="966788">
              <a:defRPr sz="2400">
                <a:solidFill>
                  <a:schemeClr val="tx1"/>
                </a:solidFill>
                <a:latin typeface="Times New Roman" panose="02020603050405020304" pitchFamily="18" charset="0"/>
              </a:defRPr>
            </a:lvl2pPr>
            <a:lvl3pPr marL="1143000" indent="-228600" defTabSz="966788">
              <a:defRPr sz="2400">
                <a:solidFill>
                  <a:schemeClr val="tx1"/>
                </a:solidFill>
                <a:latin typeface="Times New Roman" panose="02020603050405020304" pitchFamily="18" charset="0"/>
              </a:defRPr>
            </a:lvl3pPr>
            <a:lvl4pPr marL="1600200" indent="-228600" defTabSz="966788">
              <a:defRPr sz="2400">
                <a:solidFill>
                  <a:schemeClr val="tx1"/>
                </a:solidFill>
                <a:latin typeface="Times New Roman" panose="02020603050405020304" pitchFamily="18" charset="0"/>
              </a:defRPr>
            </a:lvl4pPr>
            <a:lvl5pPr marL="2057400" indent="-228600" defTabSz="966788">
              <a:defRPr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sz="2400">
                <a:solidFill>
                  <a:schemeClr val="tx1"/>
                </a:solidFill>
                <a:latin typeface="Times New Roman" panose="02020603050405020304" pitchFamily="18" charset="0"/>
              </a:defRPr>
            </a:lvl9pPr>
          </a:lstStyle>
          <a:p>
            <a:fld id="{DA942F09-CE82-418D-8E31-B9F050E9E440}" type="slidenum">
              <a:rPr lang="en-US" altLang="en-US" sz="1300"/>
              <a:pPr/>
              <a:t>5</a:t>
            </a:fld>
            <a:endParaRPr lang="en-US" altLang="en-US" sz="1300"/>
          </a:p>
        </p:txBody>
      </p:sp>
      <p:sp>
        <p:nvSpPr>
          <p:cNvPr id="17411" name="Rectangle 2">
            <a:extLst>
              <a:ext uri="{FF2B5EF4-FFF2-40B4-BE49-F238E27FC236}">
                <a16:creationId xmlns:a16="http://schemas.microsoft.com/office/drawing/2014/main" id="{AC693646-7038-437B-90C6-350ECB1F89EB}"/>
              </a:ext>
            </a:extLst>
          </p:cNvPr>
          <p:cNvSpPr>
            <a:spLocks noGrp="1" noRot="1" noChangeAspect="1" noChangeArrowheads="1" noTextEdit="1"/>
          </p:cNvSpPr>
          <p:nvPr>
            <p:ph type="sldImg"/>
          </p:nvPr>
        </p:nvSpPr>
        <p:spPr>
          <a:xfrm>
            <a:off x="384175" y="701675"/>
            <a:ext cx="6165850" cy="3468688"/>
          </a:xfrm>
          <a:ln/>
        </p:spPr>
      </p:sp>
      <p:sp>
        <p:nvSpPr>
          <p:cNvPr id="17412" name="Rectangle 3">
            <a:extLst>
              <a:ext uri="{FF2B5EF4-FFF2-40B4-BE49-F238E27FC236}">
                <a16:creationId xmlns:a16="http://schemas.microsoft.com/office/drawing/2014/main" id="{EE43C536-E771-4160-9DA4-3D762947B8B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latin typeface="Times New Roman" panose="02020603050405020304" pitchFamily="18" charset="0"/>
            </a:endParaRPr>
          </a:p>
        </p:txBody>
      </p:sp>
    </p:spTree>
    <p:extLst>
      <p:ext uri="{BB962C8B-B14F-4D97-AF65-F5344CB8AC3E}">
        <p14:creationId xmlns:p14="http://schemas.microsoft.com/office/powerpoint/2010/main" val="7199739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869219CD-136A-40C3-85E0-D9FA436669C2}" type="slidenum">
              <a:rPr lang="en-US" altLang="en-US" smtClean="0"/>
              <a:pPr/>
              <a:t>‹#›</a:t>
            </a:fld>
            <a:endParaRPr lang="en-US" altLang="en-US"/>
          </a:p>
        </p:txBody>
      </p:sp>
    </p:spTree>
    <p:extLst>
      <p:ext uri="{BB962C8B-B14F-4D97-AF65-F5344CB8AC3E}">
        <p14:creationId xmlns:p14="http://schemas.microsoft.com/office/powerpoint/2010/main" val="24806932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D2793805-6678-4F90-9549-7863581D2258}" type="slidenum">
              <a:rPr lang="en-US" altLang="en-US" smtClean="0"/>
              <a:pPr/>
              <a:t>‹#›</a:t>
            </a:fld>
            <a:endParaRPr lang="en-US" altLang="en-US"/>
          </a:p>
        </p:txBody>
      </p:sp>
    </p:spTree>
    <p:extLst>
      <p:ext uri="{BB962C8B-B14F-4D97-AF65-F5344CB8AC3E}">
        <p14:creationId xmlns:p14="http://schemas.microsoft.com/office/powerpoint/2010/main" val="13605539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1"/>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1" y="4589466"/>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A42A6F1F-89D0-4C7C-88C0-E46BC40C428C}" type="slidenum">
              <a:rPr lang="en-US" altLang="en-US" smtClean="0"/>
              <a:pPr/>
              <a:t>‹#›</a:t>
            </a:fld>
            <a:endParaRPr lang="en-US" altLang="en-US"/>
          </a:p>
        </p:txBody>
      </p:sp>
    </p:spTree>
    <p:extLst>
      <p:ext uri="{BB962C8B-B14F-4D97-AF65-F5344CB8AC3E}">
        <p14:creationId xmlns:p14="http://schemas.microsoft.com/office/powerpoint/2010/main" val="22689928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43D6F4AB-797C-4E10-8BE8-7E7A0FDF1173}" type="slidenum">
              <a:rPr lang="en-US" altLang="en-US" smtClean="0"/>
              <a:pPr/>
              <a:t>‹#›</a:t>
            </a:fld>
            <a:endParaRPr lang="en-US" altLang="en-US"/>
          </a:p>
        </p:txBody>
      </p:sp>
    </p:spTree>
    <p:extLst>
      <p:ext uri="{BB962C8B-B14F-4D97-AF65-F5344CB8AC3E}">
        <p14:creationId xmlns:p14="http://schemas.microsoft.com/office/powerpoint/2010/main" val="1531594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8"/>
            <a:ext cx="10515600" cy="1325563"/>
          </a:xfrm>
        </p:spPr>
        <p:txBody>
          <a:bodyPr/>
          <a:lstStyle/>
          <a:p>
            <a:r>
              <a:rPr lang="en-US"/>
              <a:t>Click to edit Master title style</a:t>
            </a:r>
          </a:p>
        </p:txBody>
      </p:sp>
      <p:sp>
        <p:nvSpPr>
          <p:cNvPr id="3" name="Text Placeholder 2"/>
          <p:cNvSpPr>
            <a:spLocks noGrp="1"/>
          </p:cNvSpPr>
          <p:nvPr>
            <p:ph type="body" idx="1"/>
          </p:nvPr>
        </p:nvSpPr>
        <p:spPr>
          <a:xfrm>
            <a:off x="840319"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40319" y="2505075"/>
            <a:ext cx="5158316"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71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9" name="Slide Number Placeholder 8"/>
          <p:cNvSpPr>
            <a:spLocks noGrp="1"/>
          </p:cNvSpPr>
          <p:nvPr>
            <p:ph type="sldNum" sz="quarter" idx="12"/>
          </p:nvPr>
        </p:nvSpPr>
        <p:spPr/>
        <p:txBody>
          <a:bodyPr/>
          <a:lstStyle>
            <a:lvl1pPr>
              <a:defRPr/>
            </a:lvl1pPr>
          </a:lstStyle>
          <a:p>
            <a:r>
              <a:rPr lang="en-US" altLang="en-US"/>
              <a:t>Slide </a:t>
            </a:r>
            <a:fld id="{EFA497F3-03E4-43CE-BA28-C5FC5BC2AE2C}" type="slidenum">
              <a:rPr lang="en-US" altLang="en-US" smtClean="0"/>
              <a:pPr/>
              <a:t>‹#›</a:t>
            </a:fld>
            <a:endParaRPr lang="en-US" altLang="en-US"/>
          </a:p>
        </p:txBody>
      </p:sp>
    </p:spTree>
    <p:extLst>
      <p:ext uri="{BB962C8B-B14F-4D97-AF65-F5344CB8AC3E}">
        <p14:creationId xmlns:p14="http://schemas.microsoft.com/office/powerpoint/2010/main" val="27084043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3"/>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lvl1pPr>
              <a:defRPr/>
            </a:lvl1pPr>
          </a:lstStyle>
          <a:p>
            <a:r>
              <a:rPr lang="en-US" altLang="en-US"/>
              <a:t>Slide </a:t>
            </a:r>
            <a:fld id="{71B338A4-ED28-4298-8247-49C20A64E3B7}" type="slidenum">
              <a:rPr lang="en-US" altLang="en-US" smtClean="0"/>
              <a:pPr/>
              <a:t>‹#›</a:t>
            </a:fld>
            <a:endParaRPr lang="en-US" altLang="en-US"/>
          </a:p>
        </p:txBody>
      </p:sp>
    </p:spTree>
    <p:extLst>
      <p:ext uri="{BB962C8B-B14F-4D97-AF65-F5344CB8AC3E}">
        <p14:creationId xmlns:p14="http://schemas.microsoft.com/office/powerpoint/2010/main" val="32350403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4" name="Slide Number Placeholder 3"/>
          <p:cNvSpPr>
            <a:spLocks noGrp="1"/>
          </p:cNvSpPr>
          <p:nvPr>
            <p:ph type="sldNum" sz="quarter" idx="12"/>
          </p:nvPr>
        </p:nvSpPr>
        <p:spPr/>
        <p:txBody>
          <a:bodyPr/>
          <a:lstStyle>
            <a:lvl1pPr>
              <a:defRPr/>
            </a:lvl1pPr>
          </a:lstStyle>
          <a:p>
            <a:r>
              <a:rPr lang="en-US" altLang="en-US"/>
              <a:t>Slide </a:t>
            </a:r>
            <a:fld id="{10F6A3D7-DD84-42AF-989C-56ECD19EC4B5}" type="slidenum">
              <a:rPr lang="en-US" altLang="en-US" smtClean="0"/>
              <a:pPr/>
              <a:t>‹#›</a:t>
            </a:fld>
            <a:endParaRPr lang="en-US" altLang="en-US"/>
          </a:p>
        </p:txBody>
      </p:sp>
    </p:spTree>
    <p:extLst>
      <p:ext uri="{BB962C8B-B14F-4D97-AF65-F5344CB8AC3E}">
        <p14:creationId xmlns:p14="http://schemas.microsoft.com/office/powerpoint/2010/main" val="26267166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9" y="457200"/>
            <a:ext cx="393276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717" y="987428"/>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40319"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914400" y="378281"/>
            <a:ext cx="2133600" cy="215444"/>
          </a:xfrm>
          <a:prstGeom prst="rect">
            <a:avLst/>
          </a:prstGeom>
        </p:spPr>
        <p:txBody>
          <a:bodyPr/>
          <a:lstStyle>
            <a:lvl1pPr>
              <a:defRPr/>
            </a:lvl1pPr>
          </a:lstStyle>
          <a:p>
            <a:r>
              <a:rPr lang="en-US" altLang="en-US"/>
              <a:t>&lt;month year&gt;</a:t>
            </a:r>
          </a:p>
        </p:txBody>
      </p:sp>
      <p:sp>
        <p:nvSpPr>
          <p:cNvPr id="6" name="Footer Placeholder 5"/>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68D59594-AA2E-416C-8D6D-4EAE56C9B638}" type="slidenum">
              <a:rPr lang="en-US" altLang="en-US" smtClean="0"/>
              <a:pPr/>
              <a:t>‹#›</a:t>
            </a:fld>
            <a:endParaRPr lang="en-US" altLang="en-US"/>
          </a:p>
        </p:txBody>
      </p:sp>
    </p:spTree>
    <p:extLst>
      <p:ext uri="{BB962C8B-B14F-4D97-AF65-F5344CB8AC3E}">
        <p14:creationId xmlns:p14="http://schemas.microsoft.com/office/powerpoint/2010/main" val="12118374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9" name="Rectangle 5"/>
          <p:cNvSpPr>
            <a:spLocks noGrp="1" noChangeArrowheads="1"/>
          </p:cNvSpPr>
          <p:nvPr>
            <p:ph type="ftr" sz="quarter" idx="3"/>
          </p:nvPr>
        </p:nvSpPr>
        <p:spPr bwMode="auto">
          <a:xfrm>
            <a:off x="7315200" y="6475413"/>
            <a:ext cx="416560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Tim Godfrey, EPRI</a:t>
            </a:r>
            <a:endParaRPr lang="en-US" altLang="en-US" dirty="0"/>
          </a:p>
        </p:txBody>
      </p:sp>
      <p:sp>
        <p:nvSpPr>
          <p:cNvPr id="1030" name="Rectangle 6"/>
          <p:cNvSpPr>
            <a:spLocks noGrp="1" noChangeArrowheads="1"/>
          </p:cNvSpPr>
          <p:nvPr>
            <p:ph type="sldNum" sz="quarter" idx="4"/>
          </p:nvPr>
        </p:nvSpPr>
        <p:spPr bwMode="auto">
          <a:xfrm>
            <a:off x="5717198" y="6475413"/>
            <a:ext cx="85921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CFCE8D9-1B5D-49FC-8389-90980ECCA564}" type="slidenum">
              <a:rPr lang="en-US" altLang="en-US" smtClean="0"/>
              <a:pPr/>
              <a:t>‹#›</a:t>
            </a:fld>
            <a:endParaRPr lang="en-US" altLang="en-US"/>
          </a:p>
        </p:txBody>
      </p:sp>
      <p:sp>
        <p:nvSpPr>
          <p:cNvPr id="1031" name="Rectangle 7"/>
          <p:cNvSpPr>
            <a:spLocks noChangeArrowheads="1"/>
          </p:cNvSpPr>
          <p:nvPr/>
        </p:nvSpPr>
        <p:spPr bwMode="auto">
          <a:xfrm>
            <a:off x="5689600" y="394156"/>
            <a:ext cx="5588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IEEE 802.24-24-0026r1</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dirty="0"/>
          </a:p>
        </p:txBody>
      </p:sp>
      <p:sp>
        <p:nvSpPr>
          <p:cNvPr id="1033" name="Rectangle 9"/>
          <p:cNvSpPr>
            <a:spLocks noChangeArrowheads="1"/>
          </p:cNvSpPr>
          <p:nvPr/>
        </p:nvSpPr>
        <p:spPr bwMode="auto">
          <a:xfrm>
            <a:off x="914400" y="6475413"/>
            <a:ext cx="94826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sz="1200"/>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
        <p:nvSpPr>
          <p:cNvPr id="11" name="Rectangle 7"/>
          <p:cNvSpPr>
            <a:spLocks noChangeArrowheads="1"/>
          </p:cNvSpPr>
          <p:nvPr/>
        </p:nvSpPr>
        <p:spPr bwMode="auto">
          <a:xfrm>
            <a:off x="914400" y="381000"/>
            <a:ext cx="5791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0" lvl="4" algn="l"/>
            <a:r>
              <a:rPr lang="en-US" altLang="en-US" sz="1400" b="1" dirty="0"/>
              <a:t>Nov_2024</a:t>
            </a:r>
          </a:p>
        </p:txBody>
      </p:sp>
    </p:spTree>
    <p:extLst>
      <p:ext uri="{BB962C8B-B14F-4D97-AF65-F5344CB8AC3E}">
        <p14:creationId xmlns:p14="http://schemas.microsoft.com/office/powerpoint/2010/main" val="2260470787"/>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mailto:stds-802-all@listserv.ieee.org" TargetMode="External"/><Relationship Id="rId2" Type="http://schemas.openxmlformats.org/officeDocument/2006/relationships/hyperlink" Target="http://mentor.ieee.org/802.24/documents"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ieeexplore.ieee.org/document/10707142"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mentor.ieee.org/802.24/dcn/22/24-22-0011-06-IoTg-internet-of-things-white-paper.doc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mentor.ieee.org/802.24/dcn/24/24-24-0014-04-sgtg-802-24-smart-grid-white-paper-2024-update.docx"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epri.webex.com/epri/j.php?MTID=m5ca7d23a458e8c55b53a40fe547c9147" TargetMode="External"/><Relationship Id="rId2" Type="http://schemas.openxmlformats.org/officeDocument/2006/relationships/hyperlink" Target="https://cvent.me/eDZgoD" TargetMode="External"/><Relationship Id="rId1" Type="http://schemas.openxmlformats.org/officeDocument/2006/relationships/slideLayout" Target="../slideLayouts/slideLayout2.xml"/><Relationship Id="rId5" Type="http://schemas.openxmlformats.org/officeDocument/2006/relationships/hyperlink" Target="https://epri.webex.com/epri/j.php?MTID=m3808487d4defed421f226ced2b04bb02" TargetMode="External"/><Relationship Id="rId4" Type="http://schemas.openxmlformats.org/officeDocument/2006/relationships/hyperlink" Target="https://epri.webex.com/epri/j.php?MTID=m7d09e049fcdfd4231cf381ffaf18198d"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ctrTitle"/>
          </p:nvPr>
        </p:nvSpPr>
        <p:spPr/>
        <p:txBody>
          <a:bodyPr anchor="ctr"/>
          <a:lstStyle/>
          <a:p>
            <a:r>
              <a:rPr lang="en-US" altLang="en-US" sz="3600" dirty="0"/>
              <a:t>802.24 Vertical Applications TAG</a:t>
            </a:r>
          </a:p>
        </p:txBody>
      </p:sp>
      <p:sp>
        <p:nvSpPr>
          <p:cNvPr id="2" name="Subtitle 1"/>
          <p:cNvSpPr>
            <a:spLocks noGrp="1"/>
          </p:cNvSpPr>
          <p:nvPr>
            <p:ph type="subTitle" idx="1"/>
          </p:nvPr>
        </p:nvSpPr>
        <p:spPr/>
        <p:txBody>
          <a:bodyPr/>
          <a:lstStyle/>
          <a:p>
            <a:r>
              <a:rPr lang="en-US" dirty="0"/>
              <a:t>Agenda and Meeting Presentation</a:t>
            </a:r>
          </a:p>
          <a:p>
            <a:endParaRPr lang="en-US" dirty="0"/>
          </a:p>
          <a:p>
            <a:r>
              <a:rPr lang="en-US" dirty="0"/>
              <a:t>January 2025 Wireless Interim Session</a:t>
            </a:r>
          </a:p>
          <a:p>
            <a:r>
              <a:rPr lang="en-US" dirty="0"/>
              <a:t>Kobe, Japan</a:t>
            </a:r>
          </a:p>
          <a:p>
            <a:endParaRPr lang="en-US" dirty="0"/>
          </a:p>
        </p:txBody>
      </p:sp>
      <p:sp>
        <p:nvSpPr>
          <p:cNvPr id="5" name="Footer Placeholder 4"/>
          <p:cNvSpPr>
            <a:spLocks noGrp="1"/>
          </p:cNvSpPr>
          <p:nvPr>
            <p:ph type="ftr" sz="quarter" idx="11"/>
          </p:nvPr>
        </p:nvSpPr>
        <p:spPr/>
        <p:txBody>
          <a:bodyPr/>
          <a:lstStyle/>
          <a:p>
            <a:r>
              <a:rPr lang="en-US" altLang="en-US" dirty="0"/>
              <a:t>Tim Godfrey, EPRI</a:t>
            </a:r>
          </a:p>
        </p:txBody>
      </p:sp>
      <p:sp>
        <p:nvSpPr>
          <p:cNvPr id="6" name="Slide Number Placeholder 5"/>
          <p:cNvSpPr>
            <a:spLocks noGrp="1"/>
          </p:cNvSpPr>
          <p:nvPr>
            <p:ph type="sldNum" sz="quarter" idx="12"/>
          </p:nvPr>
        </p:nvSpPr>
        <p:spPr>
          <a:xfrm>
            <a:off x="5930398" y="6475413"/>
            <a:ext cx="432811" cy="184666"/>
          </a:xfrm>
        </p:spPr>
        <p:txBody>
          <a:bodyPr/>
          <a:lstStyle/>
          <a:p>
            <a:r>
              <a:rPr lang="en-US" altLang="en-US"/>
              <a:t>Slide </a:t>
            </a:r>
            <a:fld id="{FB77950E-B72B-4A4A-976E-ED1B46E90826}" type="slidenum">
              <a:rPr lang="en-US" altLang="en-US"/>
              <a:pPr/>
              <a:t>1</a:t>
            </a:fld>
            <a:endParaRPr lang="en-US" alt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5">
                    <a:lumMod val="50000"/>
                  </a:schemeClr>
                </a:solidFill>
              </a:rPr>
              <a:t>IEEE-SA standards activities shall allow the fair &amp;</a:t>
            </a:r>
            <a:br>
              <a:rPr lang="en-US" dirty="0">
                <a:solidFill>
                  <a:schemeClr val="accent5">
                    <a:lumMod val="50000"/>
                  </a:schemeClr>
                </a:solidFill>
              </a:rPr>
            </a:br>
            <a:r>
              <a:rPr lang="en-US" dirty="0">
                <a:solidFill>
                  <a:schemeClr val="accent5">
                    <a:lumMod val="50000"/>
                  </a:schemeClr>
                </a:solidFill>
              </a:rPr>
              <a:t>equitable consideration of all viewpoints</a:t>
            </a:r>
          </a:p>
        </p:txBody>
      </p:sp>
      <p:sp>
        <p:nvSpPr>
          <p:cNvPr id="3" name="Content Placeholder 2"/>
          <p:cNvSpPr>
            <a:spLocks noGrp="1"/>
          </p:cNvSpPr>
          <p:nvPr>
            <p:ph idx="1"/>
          </p:nvPr>
        </p:nvSpPr>
        <p:spPr>
          <a:xfrm>
            <a:off x="914400" y="1981200"/>
            <a:ext cx="10363200" cy="4419600"/>
          </a:xfrm>
        </p:spPr>
        <p:txBody>
          <a:bodyPr>
            <a:normAutofit fontScale="85000" lnSpcReduction="10000"/>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Administration</a:t>
            </a:r>
          </a:p>
        </p:txBody>
      </p:sp>
      <p:sp>
        <p:nvSpPr>
          <p:cNvPr id="3" name="Content Placeholder 2"/>
          <p:cNvSpPr>
            <a:spLocks noGrp="1"/>
          </p:cNvSpPr>
          <p:nvPr>
            <p:ph idx="1"/>
          </p:nvPr>
        </p:nvSpPr>
        <p:spPr>
          <a:xfrm>
            <a:off x="914400" y="1676400"/>
            <a:ext cx="10566400" cy="4495800"/>
          </a:xfrm>
        </p:spPr>
        <p:txBody>
          <a:bodyPr>
            <a:normAutofit fontScale="62500" lnSpcReduction="20000"/>
          </a:bodyPr>
          <a:lstStyle/>
          <a:p>
            <a:r>
              <a:rPr lang="en-US" dirty="0"/>
              <a:t>Attendance take on IMAT – This meeting will be accredited to attendance</a:t>
            </a:r>
          </a:p>
          <a:p>
            <a:pPr lvl="1"/>
            <a:r>
              <a:rPr lang="en-US" dirty="0"/>
              <a:t>Reciprocal rights for most WGs</a:t>
            </a:r>
          </a:p>
          <a:p>
            <a:r>
              <a:rPr lang="en-US" dirty="0"/>
              <a:t>Web page</a:t>
            </a:r>
          </a:p>
          <a:p>
            <a:pPr lvl="1"/>
            <a:r>
              <a:rPr lang="en-US" dirty="0"/>
              <a:t>http://www.ieee802.org/24</a:t>
            </a:r>
          </a:p>
          <a:p>
            <a:r>
              <a:rPr lang="en-US" dirty="0"/>
              <a:t>Mailing list</a:t>
            </a:r>
          </a:p>
          <a:p>
            <a:pPr lvl="1"/>
            <a:r>
              <a:rPr lang="en-US" dirty="0"/>
              <a:t>stds-802-24@listserv.ieee.org</a:t>
            </a:r>
          </a:p>
          <a:p>
            <a:pPr lvl="1"/>
            <a:r>
              <a:rPr lang="en-US" dirty="0"/>
              <a:t>802-24-voters@listserv.ieee.org (voters list)</a:t>
            </a:r>
          </a:p>
          <a:p>
            <a:r>
              <a:rPr lang="en-US" dirty="0"/>
              <a:t>Document archive</a:t>
            </a:r>
          </a:p>
          <a:p>
            <a:pPr lvl="1"/>
            <a:r>
              <a:rPr lang="en-US" dirty="0"/>
              <a:t> </a:t>
            </a:r>
            <a:r>
              <a:rPr lang="en-US" dirty="0">
                <a:hlinkClick r:id="rId2"/>
              </a:rPr>
              <a:t>http://mentor.ieee.org/802.24/documents</a:t>
            </a:r>
            <a:endParaRPr lang="en-US" dirty="0"/>
          </a:p>
          <a:p>
            <a:pPr lvl="1"/>
            <a:endParaRPr lang="en-US" dirty="0"/>
          </a:p>
          <a:p>
            <a:r>
              <a:rPr lang="en-US" dirty="0"/>
              <a:t>IEEE 802 announcement reflector, </a:t>
            </a:r>
            <a:r>
              <a:rPr lang="en-US" dirty="0">
                <a:hlinkClick r:id="rId3"/>
              </a:rPr>
              <a:t>stds-802-all@listserv.ieee.org</a:t>
            </a:r>
            <a:endParaRPr lang="en-US" dirty="0"/>
          </a:p>
          <a:p>
            <a:pPr lvl="1"/>
            <a:r>
              <a:rPr lang="en-US" dirty="0"/>
              <a:t>Send email to listserv@listserv.ieee.org with no subject and with the </a:t>
            </a:r>
          </a:p>
          <a:p>
            <a:pPr lvl="1"/>
            <a:r>
              <a:rPr lang="en-US" dirty="0"/>
              <a:t>following 2 lines appearing first in the body of the message</a:t>
            </a:r>
          </a:p>
          <a:p>
            <a:pPr marL="0" indent="0">
              <a:buNone/>
            </a:pPr>
            <a:r>
              <a:rPr lang="en-US" sz="2900" dirty="0">
                <a:latin typeface="+mj-lt"/>
              </a:rPr>
              <a:t>		Subscribe stds-802-all</a:t>
            </a:r>
          </a:p>
          <a:p>
            <a:pPr marL="0" indent="0">
              <a:buNone/>
            </a:pPr>
            <a:r>
              <a:rPr lang="en-US" sz="2900" dirty="0">
                <a:latin typeface="+mj-lt"/>
              </a:rPr>
              <a:t>		end</a:t>
            </a:r>
          </a:p>
          <a:p>
            <a:pPr marL="0" indent="0">
              <a:buNone/>
            </a:pPr>
            <a:endParaRPr lang="en-US" dirty="0"/>
          </a:p>
        </p:txBody>
      </p:sp>
      <p:sp>
        <p:nvSpPr>
          <p:cNvPr id="5" name="Footer Placeholder 4"/>
          <p:cNvSpPr>
            <a:spLocks noGrp="1"/>
          </p:cNvSpPr>
          <p:nvPr>
            <p:ph type="ftr" sz="quarter" idx="11"/>
          </p:nvPr>
        </p:nvSpPr>
        <p:spPr/>
        <p:txBody>
          <a:bodyPr/>
          <a:lstStyle/>
          <a:p>
            <a:r>
              <a:rPr lang="en-US" altLang="en-US"/>
              <a:t>Tim Godfrey, EPRI</a:t>
            </a:r>
            <a:endParaRPr lang="en-US" altLang="en-US" dirty="0"/>
          </a:p>
        </p:txBody>
      </p:sp>
      <p:sp>
        <p:nvSpPr>
          <p:cNvPr id="6" name="Slide Number Placeholder 5"/>
          <p:cNvSpPr>
            <a:spLocks noGrp="1"/>
          </p:cNvSpPr>
          <p:nvPr>
            <p:ph type="sldNum" sz="quarter" idx="12"/>
          </p:nvPr>
        </p:nvSpPr>
        <p:spPr>
          <a:xfrm>
            <a:off x="5930398" y="6475413"/>
            <a:ext cx="432811" cy="184666"/>
          </a:xfrm>
        </p:spPr>
        <p:txBody>
          <a:bodyPr/>
          <a:lstStyle/>
          <a:p>
            <a:r>
              <a:rPr lang="en-US" altLang="en-US"/>
              <a:t>Slide </a:t>
            </a:r>
            <a:fld id="{D2793805-6678-4F90-9549-7863581D2258}" type="slidenum">
              <a:rPr lang="en-US" altLang="en-US" smtClean="0"/>
              <a:pPr/>
              <a:t>11</a:t>
            </a:fld>
            <a:endParaRPr lang="en-US" altLang="en-US"/>
          </a:p>
        </p:txBody>
      </p:sp>
    </p:spTree>
    <p:extLst>
      <p:ext uri="{BB962C8B-B14F-4D97-AF65-F5344CB8AC3E}">
        <p14:creationId xmlns:p14="http://schemas.microsoft.com/office/powerpoint/2010/main" val="31630559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 TAG Opening</a:t>
            </a:r>
          </a:p>
        </p:txBody>
      </p:sp>
      <p:sp>
        <p:nvSpPr>
          <p:cNvPr id="3" name="Content Placeholder 2"/>
          <p:cNvSpPr>
            <a:spLocks noGrp="1"/>
          </p:cNvSpPr>
          <p:nvPr>
            <p:ph idx="1"/>
          </p:nvPr>
        </p:nvSpPr>
        <p:spPr>
          <a:xfrm>
            <a:off x="914400" y="1828800"/>
            <a:ext cx="10566400" cy="4114800"/>
          </a:xfrm>
        </p:spPr>
        <p:txBody>
          <a:bodyPr>
            <a:normAutofit/>
          </a:bodyPr>
          <a:lstStyle/>
          <a:p>
            <a:r>
              <a:rPr lang="en-US" dirty="0"/>
              <a:t>Approve Nov 2024 TAG minutes</a:t>
            </a:r>
          </a:p>
          <a:p>
            <a:pPr lvl="1"/>
            <a:r>
              <a:rPr lang="en-US" dirty="0"/>
              <a:t>24-25-0001r0 </a:t>
            </a:r>
          </a:p>
          <a:p>
            <a:pPr lvl="1"/>
            <a:r>
              <a:rPr lang="en-US" dirty="0">
                <a:solidFill>
                  <a:schemeClr val="bg1">
                    <a:lumMod val="95000"/>
                  </a:schemeClr>
                </a:solidFill>
              </a:rPr>
              <a:t>Approved Unanimous Consent </a:t>
            </a:r>
          </a:p>
          <a:p>
            <a:pPr lvl="1"/>
            <a:endParaRPr lang="en-US" dirty="0"/>
          </a:p>
          <a:p>
            <a:r>
              <a:rPr lang="en-US" dirty="0"/>
              <a:t>Action Items from Nov</a:t>
            </a:r>
          </a:p>
          <a:p>
            <a:pPr lvl="1"/>
            <a:endParaRPr lang="en-US" dirty="0"/>
          </a:p>
          <a:p>
            <a:r>
              <a:rPr lang="en-US" dirty="0"/>
              <a:t>Opening Notes</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930398" y="6475413"/>
            <a:ext cx="432811" cy="184666"/>
          </a:xfrm>
        </p:spPr>
        <p:txBody>
          <a:bodyPr/>
          <a:lstStyle/>
          <a:p>
            <a:r>
              <a:rPr lang="en-US" altLang="en-US"/>
              <a:t>Slide </a:t>
            </a:r>
            <a:fld id="{D2793805-6678-4F90-9549-7863581D2258}" type="slidenum">
              <a:rPr lang="en-US" altLang="en-US" smtClean="0"/>
              <a:pPr/>
              <a:t>12</a:t>
            </a:fld>
            <a:endParaRPr lang="en-US" altLang="en-US"/>
          </a:p>
        </p:txBody>
      </p:sp>
    </p:spTree>
    <p:extLst>
      <p:ext uri="{BB962C8B-B14F-4D97-AF65-F5344CB8AC3E}">
        <p14:creationId xmlns:p14="http://schemas.microsoft.com/office/powerpoint/2010/main" val="4476171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211DC3-D0B7-46F3-AA2D-4A0A21B8970D}"/>
              </a:ext>
            </a:extLst>
          </p:cNvPr>
          <p:cNvSpPr>
            <a:spLocks noGrp="1"/>
          </p:cNvSpPr>
          <p:nvPr>
            <p:ph type="title"/>
          </p:nvPr>
        </p:nvSpPr>
        <p:spPr/>
        <p:txBody>
          <a:bodyPr/>
          <a:lstStyle/>
          <a:p>
            <a:r>
              <a:rPr lang="en-US" dirty="0"/>
              <a:t>Liaison Updates</a:t>
            </a:r>
          </a:p>
        </p:txBody>
      </p:sp>
      <p:sp>
        <p:nvSpPr>
          <p:cNvPr id="3" name="Content Placeholder 2">
            <a:extLst>
              <a:ext uri="{FF2B5EF4-FFF2-40B4-BE49-F238E27FC236}">
                <a16:creationId xmlns:a16="http://schemas.microsoft.com/office/drawing/2014/main" id="{B6FBFB69-2387-49A0-A9B5-4BD601FC9935}"/>
              </a:ext>
            </a:extLst>
          </p:cNvPr>
          <p:cNvSpPr>
            <a:spLocks noGrp="1"/>
          </p:cNvSpPr>
          <p:nvPr>
            <p:ph idx="1"/>
          </p:nvPr>
        </p:nvSpPr>
        <p:spPr>
          <a:xfrm>
            <a:off x="914400" y="1600200"/>
            <a:ext cx="10896600" cy="4724400"/>
          </a:xfrm>
        </p:spPr>
        <p:txBody>
          <a:bodyPr>
            <a:normAutofit/>
          </a:bodyPr>
          <a:lstStyle/>
          <a:p>
            <a:r>
              <a:rPr lang="en-US" sz="2400" dirty="0"/>
              <a:t>Wi-Fi Alliance (Informal)			&lt;vacant&gt;</a:t>
            </a:r>
          </a:p>
          <a:p>
            <a:r>
              <a:rPr lang="en-US" sz="2400" dirty="0"/>
              <a:t>CSA / Matter (Informal)			Clint Powell   Active</a:t>
            </a:r>
          </a:p>
          <a:p>
            <a:r>
              <a:rPr lang="en-US" sz="2400" dirty="0" err="1"/>
              <a:t>FiRa</a:t>
            </a:r>
            <a:r>
              <a:rPr lang="en-US" sz="2400" dirty="0"/>
              <a:t>  (UWB ranging based on 15.4)   	Clint Powell  </a:t>
            </a:r>
          </a:p>
          <a:p>
            <a:r>
              <a:rPr lang="en-US" sz="2400" dirty="0"/>
              <a:t>CCC (access control and automotive key based on NFC, next gen will be UWB)   (new – liaison needed) </a:t>
            </a:r>
          </a:p>
          <a:p>
            <a:r>
              <a:rPr lang="en-US" sz="2400" dirty="0"/>
              <a:t>TIA-TR42	IoT Entity			Chris </a:t>
            </a:r>
            <a:r>
              <a:rPr lang="en-US" sz="2400" dirty="0" err="1"/>
              <a:t>DiMinico</a:t>
            </a:r>
            <a:endParaRPr lang="en-US" sz="2400" dirty="0"/>
          </a:p>
          <a:p>
            <a:pPr lvl="1"/>
            <a:r>
              <a:rPr lang="en-US" sz="2000" dirty="0"/>
              <a:t>ISO IEC WG3</a:t>
            </a:r>
          </a:p>
          <a:p>
            <a:r>
              <a:rPr lang="en-US" sz="2400" dirty="0"/>
              <a:t>Wi-SUN Alliance (informal)		Phil Beecher</a:t>
            </a:r>
          </a:p>
          <a:p>
            <a:r>
              <a:rPr lang="en-US" sz="2400" dirty="0"/>
              <a:t>802.18					Edward Au</a:t>
            </a:r>
          </a:p>
          <a:p>
            <a:r>
              <a:rPr lang="en-US" sz="2400" dirty="0"/>
              <a:t>ATIS TOPS 				&lt;vacant&gt;</a:t>
            </a:r>
          </a:p>
          <a:p>
            <a:endParaRPr lang="en-US" sz="2400" dirty="0"/>
          </a:p>
          <a:p>
            <a:endParaRPr lang="en-US" sz="2400" dirty="0"/>
          </a:p>
        </p:txBody>
      </p:sp>
      <p:sp>
        <p:nvSpPr>
          <p:cNvPr id="4" name="Footer Placeholder 3">
            <a:extLst>
              <a:ext uri="{FF2B5EF4-FFF2-40B4-BE49-F238E27FC236}">
                <a16:creationId xmlns:a16="http://schemas.microsoft.com/office/drawing/2014/main" id="{611074C8-E6EE-4E6A-85A6-19469732984A}"/>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ED85F0CE-BE1D-4DB7-92D4-80CD70EB12B0}"/>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13</a:t>
            </a:fld>
            <a:endParaRPr lang="en-US" altLang="en-US"/>
          </a:p>
        </p:txBody>
      </p:sp>
    </p:spTree>
    <p:extLst>
      <p:ext uri="{BB962C8B-B14F-4D97-AF65-F5344CB8AC3E}">
        <p14:creationId xmlns:p14="http://schemas.microsoft.com/office/powerpoint/2010/main" val="18583192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5E5400-8FA6-56F9-E5DF-AAE2B8370F31}"/>
              </a:ext>
            </a:extLst>
          </p:cNvPr>
          <p:cNvSpPr>
            <a:spLocks noGrp="1"/>
          </p:cNvSpPr>
          <p:nvPr>
            <p:ph type="title"/>
          </p:nvPr>
        </p:nvSpPr>
        <p:spPr/>
        <p:txBody>
          <a:bodyPr/>
          <a:lstStyle/>
          <a:p>
            <a:r>
              <a:rPr lang="en-US" dirty="0"/>
              <a:t>Low Latency White Paper</a:t>
            </a:r>
          </a:p>
        </p:txBody>
      </p:sp>
      <p:sp>
        <p:nvSpPr>
          <p:cNvPr id="3" name="Content Placeholder 2">
            <a:extLst>
              <a:ext uri="{FF2B5EF4-FFF2-40B4-BE49-F238E27FC236}">
                <a16:creationId xmlns:a16="http://schemas.microsoft.com/office/drawing/2014/main" id="{7237AE89-9069-339B-ACF0-1EED06CDD228}"/>
              </a:ext>
            </a:extLst>
          </p:cNvPr>
          <p:cNvSpPr>
            <a:spLocks noGrp="1"/>
          </p:cNvSpPr>
          <p:nvPr>
            <p:ph idx="1"/>
          </p:nvPr>
        </p:nvSpPr>
        <p:spPr>
          <a:xfrm>
            <a:off x="914400" y="1743075"/>
            <a:ext cx="10363200" cy="685800"/>
          </a:xfrm>
        </p:spPr>
        <p:txBody>
          <a:bodyPr>
            <a:normAutofit fontScale="62500" lnSpcReduction="20000"/>
          </a:bodyPr>
          <a:lstStyle/>
          <a:p>
            <a:r>
              <a:rPr lang="en-US" dirty="0"/>
              <a:t>Published October 3</a:t>
            </a:r>
            <a:r>
              <a:rPr lang="en-US" baseline="30000" dirty="0"/>
              <a:t>rd</a:t>
            </a:r>
            <a:r>
              <a:rPr lang="en-US" dirty="0"/>
              <a:t>.</a:t>
            </a:r>
          </a:p>
          <a:p>
            <a:r>
              <a:rPr lang="en-US" dirty="0">
                <a:hlinkClick r:id="rId2"/>
              </a:rPr>
              <a:t>https://ieeexplore.ieee.org/document/10707142</a:t>
            </a:r>
            <a:endParaRPr lang="en-US" dirty="0"/>
          </a:p>
          <a:p>
            <a:endParaRPr lang="en-US" dirty="0"/>
          </a:p>
          <a:p>
            <a:endParaRPr lang="en-US" dirty="0"/>
          </a:p>
          <a:p>
            <a:endParaRPr lang="en-US" dirty="0"/>
          </a:p>
          <a:p>
            <a:endParaRPr lang="en-US" dirty="0"/>
          </a:p>
          <a:p>
            <a:pPr marL="0" indent="0">
              <a:buNone/>
            </a:pPr>
            <a:endParaRPr lang="en-US" dirty="0"/>
          </a:p>
        </p:txBody>
      </p:sp>
      <p:sp>
        <p:nvSpPr>
          <p:cNvPr id="4" name="Footer Placeholder 3">
            <a:extLst>
              <a:ext uri="{FF2B5EF4-FFF2-40B4-BE49-F238E27FC236}">
                <a16:creationId xmlns:a16="http://schemas.microsoft.com/office/drawing/2014/main" id="{C50F0A05-AF53-630B-BE96-C43C0A1BD0DE}"/>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AB5F0A84-6947-5FC0-D4B7-5D71A2C70421}"/>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14</a:t>
            </a:fld>
            <a:endParaRPr lang="en-US" altLang="en-US"/>
          </a:p>
        </p:txBody>
      </p:sp>
      <p:pic>
        <p:nvPicPr>
          <p:cNvPr id="7" name="Picture 6">
            <a:extLst>
              <a:ext uri="{FF2B5EF4-FFF2-40B4-BE49-F238E27FC236}">
                <a16:creationId xmlns:a16="http://schemas.microsoft.com/office/drawing/2014/main" id="{E248A3E4-6AD5-4336-A116-1FB47660510C}"/>
              </a:ext>
            </a:extLst>
          </p:cNvPr>
          <p:cNvPicPr>
            <a:picLocks noChangeAspect="1"/>
          </p:cNvPicPr>
          <p:nvPr/>
        </p:nvPicPr>
        <p:blipFill>
          <a:blip r:embed="rId3"/>
          <a:stretch>
            <a:fillRect/>
          </a:stretch>
        </p:blipFill>
        <p:spPr>
          <a:xfrm>
            <a:off x="2362200" y="2486025"/>
            <a:ext cx="7079439" cy="4343400"/>
          </a:xfrm>
          <a:prstGeom prst="rect">
            <a:avLst/>
          </a:prstGeom>
        </p:spPr>
      </p:pic>
    </p:spTree>
    <p:extLst>
      <p:ext uri="{BB962C8B-B14F-4D97-AF65-F5344CB8AC3E}">
        <p14:creationId xmlns:p14="http://schemas.microsoft.com/office/powerpoint/2010/main" val="29552486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12127E-77C4-9A2B-6061-485A3EBE95B6}"/>
              </a:ext>
            </a:extLst>
          </p:cNvPr>
          <p:cNvSpPr>
            <a:spLocks noGrp="1"/>
          </p:cNvSpPr>
          <p:nvPr>
            <p:ph type="title"/>
          </p:nvPr>
        </p:nvSpPr>
        <p:spPr/>
        <p:txBody>
          <a:bodyPr/>
          <a:lstStyle/>
          <a:p>
            <a:r>
              <a:rPr lang="en-US" dirty="0"/>
              <a:t>IoT White Paper Discussion</a:t>
            </a:r>
          </a:p>
        </p:txBody>
      </p:sp>
      <p:sp>
        <p:nvSpPr>
          <p:cNvPr id="3" name="Content Placeholder 2">
            <a:extLst>
              <a:ext uri="{FF2B5EF4-FFF2-40B4-BE49-F238E27FC236}">
                <a16:creationId xmlns:a16="http://schemas.microsoft.com/office/drawing/2014/main" id="{440881B5-DAB3-D859-36C1-2B53B141F11D}"/>
              </a:ext>
            </a:extLst>
          </p:cNvPr>
          <p:cNvSpPr>
            <a:spLocks noGrp="1"/>
          </p:cNvSpPr>
          <p:nvPr>
            <p:ph idx="1"/>
          </p:nvPr>
        </p:nvSpPr>
        <p:spPr/>
        <p:txBody>
          <a:bodyPr>
            <a:normAutofit fontScale="55000" lnSpcReduction="20000"/>
          </a:bodyPr>
          <a:lstStyle/>
          <a:p>
            <a:r>
              <a:rPr lang="en-US" dirty="0"/>
              <a:t>Latest Version Internet of Things White Paper </a:t>
            </a:r>
            <a:r>
              <a:rPr lang="en-US" dirty="0">
                <a:hlinkClick r:id="rId2"/>
              </a:rPr>
              <a:t>24-22-0011-06-IoTg-internet-of-things-white-paper</a:t>
            </a:r>
            <a:endParaRPr lang="en-US" dirty="0"/>
          </a:p>
          <a:p>
            <a:pPr marL="0" indent="0">
              <a:buNone/>
            </a:pPr>
            <a:endParaRPr lang="en-US" dirty="0"/>
          </a:p>
          <a:p>
            <a:r>
              <a:rPr lang="en-US" dirty="0"/>
              <a:t>Discussions Notes</a:t>
            </a:r>
          </a:p>
          <a:p>
            <a:pPr lvl="1"/>
            <a:r>
              <a:rPr lang="en-US" dirty="0"/>
              <a:t>Disambiguate the general poor state of available information on IoT, and highlight the IEEE 802 solutions that address them.</a:t>
            </a:r>
          </a:p>
          <a:p>
            <a:pPr lvl="1"/>
            <a:r>
              <a:rPr lang="en-US" dirty="0"/>
              <a:t>Need to distinguish “Internet” public vs private. OT network for highly secure, isolated networks. </a:t>
            </a:r>
          </a:p>
          <a:p>
            <a:pPr lvl="1"/>
            <a:r>
              <a:rPr lang="en-US" dirty="0"/>
              <a:t>Embedded comments need text contributions</a:t>
            </a:r>
          </a:p>
          <a:p>
            <a:pPr lvl="1"/>
            <a:r>
              <a:rPr lang="en-US" dirty="0"/>
              <a:t>How to incorporate wired IoT – specifically Single Pair Ethernet. </a:t>
            </a:r>
          </a:p>
          <a:p>
            <a:pPr lvl="2"/>
            <a:r>
              <a:rPr lang="en-US" dirty="0"/>
              <a:t>Add section 5 for Connectivity Technologies</a:t>
            </a:r>
          </a:p>
          <a:p>
            <a:pPr lvl="2"/>
            <a:r>
              <a:rPr lang="en-US" dirty="0"/>
              <a:t>Revise closing section</a:t>
            </a:r>
          </a:p>
          <a:p>
            <a:pPr lvl="1"/>
            <a:r>
              <a:rPr lang="en-US" dirty="0"/>
              <a:t>Actions from Nov 2024</a:t>
            </a:r>
          </a:p>
          <a:p>
            <a:pPr lvl="2"/>
            <a:r>
              <a:rPr lang="en-US" dirty="0"/>
              <a:t>Smart Home section – Ben will seek </a:t>
            </a:r>
            <a:r>
              <a:rPr lang="en-US" dirty="0" err="1"/>
              <a:t>Wi-Sun</a:t>
            </a:r>
            <a:r>
              <a:rPr lang="en-US" dirty="0"/>
              <a:t> text for this. </a:t>
            </a:r>
          </a:p>
          <a:p>
            <a:pPr lvl="2"/>
            <a:r>
              <a:rPr lang="en-US" dirty="0"/>
              <a:t>New section needs text: “7.Looking back at the Hype, and what has actually been delivered.”   (Ben will find a volunteer)</a:t>
            </a:r>
          </a:p>
          <a:p>
            <a:pPr lvl="2"/>
            <a:r>
              <a:rPr lang="en-US" dirty="0"/>
              <a:t>Fill in section on IoT with high reliability  (Tim) </a:t>
            </a:r>
          </a:p>
          <a:p>
            <a:pPr lvl="2"/>
            <a:r>
              <a:rPr lang="en-US" dirty="0"/>
              <a:t>Closing statement  (Ann)</a:t>
            </a:r>
          </a:p>
          <a:p>
            <a:endParaRPr lang="en-US" dirty="0"/>
          </a:p>
          <a:p>
            <a:endParaRPr lang="en-US" dirty="0"/>
          </a:p>
        </p:txBody>
      </p:sp>
      <p:sp>
        <p:nvSpPr>
          <p:cNvPr id="4" name="Footer Placeholder 3">
            <a:extLst>
              <a:ext uri="{FF2B5EF4-FFF2-40B4-BE49-F238E27FC236}">
                <a16:creationId xmlns:a16="http://schemas.microsoft.com/office/drawing/2014/main" id="{70AEB72B-F617-1B84-32B8-81B674BE6A9C}"/>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4813AB79-0A74-68FA-C925-0EB222DAA38E}"/>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15</a:t>
            </a:fld>
            <a:endParaRPr lang="en-US" altLang="en-US"/>
          </a:p>
        </p:txBody>
      </p:sp>
    </p:spTree>
    <p:extLst>
      <p:ext uri="{BB962C8B-B14F-4D97-AF65-F5344CB8AC3E}">
        <p14:creationId xmlns:p14="http://schemas.microsoft.com/office/powerpoint/2010/main" val="22615414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89947B-1EDB-4267-BCE9-FF9BB8551370}"/>
              </a:ext>
            </a:extLst>
          </p:cNvPr>
          <p:cNvSpPr>
            <a:spLocks noGrp="1"/>
          </p:cNvSpPr>
          <p:nvPr>
            <p:ph type="title"/>
          </p:nvPr>
        </p:nvSpPr>
        <p:spPr/>
        <p:txBody>
          <a:bodyPr/>
          <a:lstStyle/>
          <a:p>
            <a:r>
              <a:rPr lang="en-US" dirty="0"/>
              <a:t>Smart Grid white paper revision</a:t>
            </a:r>
          </a:p>
        </p:txBody>
      </p:sp>
      <p:sp>
        <p:nvSpPr>
          <p:cNvPr id="3" name="Content Placeholder 2">
            <a:extLst>
              <a:ext uri="{FF2B5EF4-FFF2-40B4-BE49-F238E27FC236}">
                <a16:creationId xmlns:a16="http://schemas.microsoft.com/office/drawing/2014/main" id="{7C652FBF-CC55-4915-9C7F-4AC2887D9818}"/>
              </a:ext>
            </a:extLst>
          </p:cNvPr>
          <p:cNvSpPr>
            <a:spLocks noGrp="1"/>
          </p:cNvSpPr>
          <p:nvPr>
            <p:ph idx="1"/>
          </p:nvPr>
        </p:nvSpPr>
        <p:spPr>
          <a:xfrm>
            <a:off x="1219200" y="1828800"/>
            <a:ext cx="10363200" cy="4495800"/>
          </a:xfrm>
        </p:spPr>
        <p:txBody>
          <a:bodyPr>
            <a:normAutofit lnSpcReduction="10000"/>
          </a:bodyPr>
          <a:lstStyle/>
          <a:p>
            <a:r>
              <a:rPr lang="en-US" dirty="0"/>
              <a:t>Update of first Smart Grid white paper to address latest amendments of 802.15.4 u, v, w, x, y, Rev-me,  and new organization of documents to clarify UWB vs Narrowband</a:t>
            </a:r>
          </a:p>
          <a:p>
            <a:endParaRPr lang="en-US" dirty="0"/>
          </a:p>
          <a:p>
            <a:r>
              <a:rPr lang="en-US" dirty="0"/>
              <a:t>New baseline document for 2024 revision:</a:t>
            </a:r>
          </a:p>
          <a:p>
            <a:pPr lvl="1"/>
            <a:r>
              <a:rPr lang="en-US" dirty="0"/>
              <a:t>Working Draft Current Version at start of November meeting</a:t>
            </a:r>
          </a:p>
          <a:p>
            <a:pPr lvl="1"/>
            <a:r>
              <a:rPr lang="en-US" dirty="0">
                <a:hlinkClick r:id="rId2"/>
              </a:rPr>
              <a:t>24-24-0014-04</a:t>
            </a:r>
            <a:r>
              <a:rPr lang="en-US" dirty="0"/>
              <a:t>-sgtg-802.24 smart grid white paper (2024 Update).docx</a:t>
            </a:r>
          </a:p>
          <a:p>
            <a:endParaRPr lang="en-US" dirty="0"/>
          </a:p>
          <a:p>
            <a:pPr lvl="1"/>
            <a:endParaRPr lang="en-US" dirty="0"/>
          </a:p>
          <a:p>
            <a:pPr lvl="1"/>
            <a:endParaRPr lang="en-US" dirty="0"/>
          </a:p>
        </p:txBody>
      </p:sp>
      <p:sp>
        <p:nvSpPr>
          <p:cNvPr id="4" name="Footer Placeholder 3">
            <a:extLst>
              <a:ext uri="{FF2B5EF4-FFF2-40B4-BE49-F238E27FC236}">
                <a16:creationId xmlns:a16="http://schemas.microsoft.com/office/drawing/2014/main" id="{C72BC836-DB99-4A9C-BF1F-70C5E50F7CDA}"/>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5AFCB22E-C047-418D-813A-FEEE7AD39C7D}"/>
              </a:ext>
            </a:extLst>
          </p:cNvPr>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16</a:t>
            </a:fld>
            <a:endParaRPr lang="en-US" altLang="en-US"/>
          </a:p>
        </p:txBody>
      </p:sp>
    </p:spTree>
    <p:extLst>
      <p:ext uri="{BB962C8B-B14F-4D97-AF65-F5344CB8AC3E}">
        <p14:creationId xmlns:p14="http://schemas.microsoft.com/office/powerpoint/2010/main" val="4362540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F13852-BD09-AD7E-4DFA-92964DEFC214}"/>
              </a:ext>
            </a:extLst>
          </p:cNvPr>
          <p:cNvSpPr>
            <a:spLocks noGrp="1"/>
          </p:cNvSpPr>
          <p:nvPr>
            <p:ph type="title"/>
          </p:nvPr>
        </p:nvSpPr>
        <p:spPr/>
        <p:txBody>
          <a:bodyPr/>
          <a:lstStyle/>
          <a:p>
            <a:r>
              <a:rPr lang="en-US" dirty="0"/>
              <a:t>Areas discussed and Edited Nov 2024</a:t>
            </a:r>
          </a:p>
        </p:txBody>
      </p:sp>
      <p:sp>
        <p:nvSpPr>
          <p:cNvPr id="3" name="Content Placeholder 2">
            <a:extLst>
              <a:ext uri="{FF2B5EF4-FFF2-40B4-BE49-F238E27FC236}">
                <a16:creationId xmlns:a16="http://schemas.microsoft.com/office/drawing/2014/main" id="{E8E84FD3-DC42-C0CA-4612-A04D1F164985}"/>
              </a:ext>
            </a:extLst>
          </p:cNvPr>
          <p:cNvSpPr>
            <a:spLocks noGrp="1"/>
          </p:cNvSpPr>
          <p:nvPr>
            <p:ph idx="1"/>
          </p:nvPr>
        </p:nvSpPr>
        <p:spPr/>
        <p:txBody>
          <a:bodyPr/>
          <a:lstStyle/>
          <a:p>
            <a:r>
              <a:rPr lang="en-US" sz="1800" b="1" dirty="0">
                <a:solidFill>
                  <a:srgbClr val="0070C0"/>
                </a:solidFill>
                <a:effectLst/>
                <a:latin typeface="Calibri" panose="020F0502020204030204" pitchFamily="34" charset="0"/>
                <a:cs typeface="Times New Roman" panose="02020603050405020304" pitchFamily="18" charset="0"/>
              </a:rPr>
              <a:t>Discussion Notes – Sept 2024</a:t>
            </a:r>
          </a:p>
          <a:p>
            <a:pPr lvl="1"/>
            <a:r>
              <a:rPr lang="en-US" sz="1400" b="1" dirty="0">
                <a:solidFill>
                  <a:srgbClr val="0070C0"/>
                </a:solidFill>
                <a:effectLst/>
                <a:latin typeface="Calibri" panose="020F0502020204030204" pitchFamily="34" charset="0"/>
                <a:cs typeface="Times New Roman" panose="02020603050405020304" pitchFamily="18" charset="0"/>
              </a:rPr>
              <a:t>Other Standards and Non-802 Networks</a:t>
            </a:r>
          </a:p>
          <a:p>
            <a:pPr lvl="1"/>
            <a:r>
              <a:rPr lang="en-US" sz="1400" dirty="0">
                <a:effectLst/>
                <a:latin typeface="Calibri" panose="020F0502020204030204" pitchFamily="34" charset="0"/>
                <a:ea typeface="Times New Roman" panose="02020603050405020304" pitchFamily="18" charset="0"/>
                <a:cs typeface="Times New Roman" panose="02020603050405020304" pitchFamily="18" charset="0"/>
              </a:rPr>
              <a:t>Need for Peer to Peer communications for dynamic reconfiguration of microgrids and outage recovery. </a:t>
            </a:r>
          </a:p>
          <a:p>
            <a:pPr lvl="1"/>
            <a:r>
              <a:rPr lang="en-US" sz="1400" dirty="0">
                <a:latin typeface="Calibri" panose="020F0502020204030204" pitchFamily="34" charset="0"/>
                <a:cs typeface="Times New Roman" panose="02020603050405020304" pitchFamily="18" charset="0"/>
              </a:rPr>
              <a:t>CBRS and spectrum sharing concepts and introduction</a:t>
            </a:r>
          </a:p>
          <a:p>
            <a:pPr lvl="1"/>
            <a:r>
              <a:rPr lang="en-US" sz="1400" dirty="0">
                <a:latin typeface="Calibri" panose="020F0502020204030204" pitchFamily="34" charset="0"/>
                <a:cs typeface="Times New Roman" panose="02020603050405020304" pitchFamily="18" charset="0"/>
              </a:rPr>
              <a:t>IoT in introduction</a:t>
            </a:r>
          </a:p>
          <a:p>
            <a:endParaRPr lang="en-US" sz="1800" dirty="0">
              <a:latin typeface="Calibri" panose="020F0502020204030204" pitchFamily="34" charset="0"/>
              <a:cs typeface="Times New Roman" panose="02020603050405020304" pitchFamily="18" charset="0"/>
            </a:endParaRPr>
          </a:p>
          <a:p>
            <a:r>
              <a:rPr lang="en-US" sz="1800" dirty="0">
                <a:latin typeface="Calibri" panose="020F0502020204030204" pitchFamily="34" charset="0"/>
                <a:cs typeface="Times New Roman" panose="02020603050405020304" pitchFamily="18" charset="0"/>
              </a:rPr>
              <a:t>Nov 2024</a:t>
            </a:r>
          </a:p>
          <a:p>
            <a:pPr lvl="1"/>
            <a:r>
              <a:rPr lang="en-US" sz="1400" dirty="0">
                <a:latin typeface="Calibri" panose="020F0502020204030204" pitchFamily="34" charset="0"/>
                <a:cs typeface="Times New Roman" panose="02020603050405020304" pitchFamily="18" charset="0"/>
              </a:rPr>
              <a:t>Companion document update - 24-24-0029-00-sgtg-2025-update-package-of-802-smart-grid-standards.docx</a:t>
            </a:r>
          </a:p>
          <a:p>
            <a:pPr lvl="1"/>
            <a:endParaRPr lang="en-US" sz="1400" dirty="0">
              <a:latin typeface="Calibri" panose="020F0502020204030204" pitchFamily="34" charset="0"/>
              <a:cs typeface="Times New Roman" panose="02020603050405020304" pitchFamily="18" charset="0"/>
            </a:endParaRPr>
          </a:p>
          <a:p>
            <a:pPr lvl="1"/>
            <a:r>
              <a:rPr lang="en-US" sz="1400" dirty="0">
                <a:latin typeface="Calibri" panose="020F0502020204030204" pitchFamily="34" charset="0"/>
                <a:cs typeface="Times New Roman" panose="02020603050405020304" pitchFamily="18" charset="0"/>
              </a:rPr>
              <a:t>Final version 14r4</a:t>
            </a:r>
          </a:p>
          <a:p>
            <a:pPr lvl="1"/>
            <a:endParaRPr lang="en-US" sz="1400" dirty="0">
              <a:latin typeface="Calibri" panose="020F0502020204030204" pitchFamily="34" charset="0"/>
              <a:cs typeface="Times New Roman" panose="02020603050405020304" pitchFamily="18" charset="0"/>
            </a:endParaRPr>
          </a:p>
          <a:p>
            <a:pPr lvl="1"/>
            <a:endParaRPr lang="en-US" sz="1400" dirty="0">
              <a:latin typeface="Calibri" panose="020F0502020204030204" pitchFamily="34" charset="0"/>
              <a:cs typeface="Times New Roman" panose="02020603050405020304" pitchFamily="18" charset="0"/>
            </a:endParaRPr>
          </a:p>
          <a:p>
            <a:pPr lvl="1"/>
            <a:endParaRPr lang="en-US" sz="1400" dirty="0">
              <a:latin typeface="Calibri" panose="020F0502020204030204" pitchFamily="34" charset="0"/>
              <a:cs typeface="Times New Roman" panose="02020603050405020304" pitchFamily="18" charset="0"/>
            </a:endParaRPr>
          </a:p>
          <a:p>
            <a:pPr lvl="1"/>
            <a:endParaRPr lang="en-US" sz="1400" dirty="0">
              <a:latin typeface="Calibri" panose="020F0502020204030204" pitchFamily="34" charset="0"/>
              <a:cs typeface="Times New Roman" panose="02020603050405020304" pitchFamily="18" charset="0"/>
            </a:endParaRPr>
          </a:p>
          <a:p>
            <a:pPr lvl="1"/>
            <a:endParaRPr lang="en-US" sz="1400" dirty="0">
              <a:latin typeface="Calibri" panose="020F0502020204030204" pitchFamily="34" charset="0"/>
              <a:cs typeface="Times New Roman" panose="02020603050405020304" pitchFamily="18" charset="0"/>
            </a:endParaRPr>
          </a:p>
          <a:p>
            <a:endParaRPr lang="en-US" dirty="0"/>
          </a:p>
          <a:p>
            <a:endParaRPr lang="en-US" dirty="0"/>
          </a:p>
        </p:txBody>
      </p:sp>
      <p:sp>
        <p:nvSpPr>
          <p:cNvPr id="4" name="Footer Placeholder 3">
            <a:extLst>
              <a:ext uri="{FF2B5EF4-FFF2-40B4-BE49-F238E27FC236}">
                <a16:creationId xmlns:a16="http://schemas.microsoft.com/office/drawing/2014/main" id="{9456D537-B7A7-5268-BE42-A6C80A3E7962}"/>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378ED4A6-CD10-08F2-92A2-43114FD2A74D}"/>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17</a:t>
            </a:fld>
            <a:endParaRPr lang="en-US" altLang="en-US"/>
          </a:p>
        </p:txBody>
      </p:sp>
    </p:spTree>
    <p:extLst>
      <p:ext uri="{BB962C8B-B14F-4D97-AF65-F5344CB8AC3E}">
        <p14:creationId xmlns:p14="http://schemas.microsoft.com/office/powerpoint/2010/main" val="876603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DB1E94-85E3-3216-B1EA-80294C6D9A75}"/>
              </a:ext>
            </a:extLst>
          </p:cNvPr>
          <p:cNvSpPr>
            <a:spLocks noGrp="1"/>
          </p:cNvSpPr>
          <p:nvPr>
            <p:ph type="title"/>
          </p:nvPr>
        </p:nvSpPr>
        <p:spPr/>
        <p:txBody>
          <a:bodyPr/>
          <a:lstStyle/>
          <a:p>
            <a:r>
              <a:rPr lang="en-US" dirty="0"/>
              <a:t>Smart Grid White Paper Revision Plan</a:t>
            </a:r>
          </a:p>
        </p:txBody>
      </p:sp>
      <p:sp>
        <p:nvSpPr>
          <p:cNvPr id="3" name="Content Placeholder 2">
            <a:extLst>
              <a:ext uri="{FF2B5EF4-FFF2-40B4-BE49-F238E27FC236}">
                <a16:creationId xmlns:a16="http://schemas.microsoft.com/office/drawing/2014/main" id="{00D5ECAB-F203-23AA-5846-E6419311AC71}"/>
              </a:ext>
            </a:extLst>
          </p:cNvPr>
          <p:cNvSpPr>
            <a:spLocks noGrp="1"/>
          </p:cNvSpPr>
          <p:nvPr>
            <p:ph idx="1"/>
          </p:nvPr>
        </p:nvSpPr>
        <p:spPr>
          <a:xfrm>
            <a:off x="990600" y="2061882"/>
            <a:ext cx="10363200" cy="4114800"/>
          </a:xfrm>
        </p:spPr>
        <p:txBody>
          <a:bodyPr>
            <a:normAutofit fontScale="47500" lnSpcReduction="20000"/>
          </a:bodyPr>
          <a:lstStyle/>
          <a:p>
            <a:r>
              <a:rPr lang="en-US" dirty="0"/>
              <a:t>New Standards</a:t>
            </a:r>
          </a:p>
          <a:p>
            <a:pPr lvl="1"/>
            <a:r>
              <a:rPr lang="en-US" dirty="0"/>
              <a:t>Amendments of 802.15.4  (SUN) u, v, x, y, ac, ad/NG,  (4me revision)    Phil Beecher, Gary Stuebing, Don Sturek, Jeorg</a:t>
            </a:r>
          </a:p>
          <a:p>
            <a:pPr lvl="1"/>
            <a:r>
              <a:rPr lang="en-US" dirty="0"/>
              <a:t>LECIM/LPWAN  802.15.4w  Jeorg</a:t>
            </a:r>
          </a:p>
          <a:p>
            <a:pPr lvl="1"/>
            <a:r>
              <a:rPr lang="en-US" dirty="0"/>
              <a:t>802.15.9      Tero </a:t>
            </a:r>
          </a:p>
          <a:p>
            <a:pPr lvl="1"/>
            <a:r>
              <a:rPr lang="en-US" dirty="0"/>
              <a:t>802.1 TSN     Reference to the TSN White Paper  (Janos)</a:t>
            </a:r>
          </a:p>
          <a:p>
            <a:pPr lvl="1"/>
            <a:r>
              <a:rPr lang="en-US" dirty="0"/>
              <a:t>802.11ah and 11ax                 (Dave </a:t>
            </a:r>
            <a:r>
              <a:rPr lang="en-US" dirty="0" err="1"/>
              <a:t>Halasz</a:t>
            </a:r>
            <a:r>
              <a:rPr lang="en-US" dirty="0"/>
              <a:t>)</a:t>
            </a:r>
          </a:p>
          <a:p>
            <a:pPr lvl="1"/>
            <a:r>
              <a:rPr lang="en-US" dirty="0"/>
              <a:t>802.16s, 16t       (Tim, Harry)</a:t>
            </a:r>
          </a:p>
          <a:p>
            <a:pPr lvl="1"/>
            <a:r>
              <a:rPr lang="en-US" dirty="0"/>
              <a:t>802.19.3   sub-1 GHz coexistence    (Ben)</a:t>
            </a:r>
          </a:p>
          <a:p>
            <a:pPr lvl="1"/>
            <a:endParaRPr lang="en-US" dirty="0"/>
          </a:p>
          <a:p>
            <a:r>
              <a:rPr lang="en-US" dirty="0"/>
              <a:t>New topics</a:t>
            </a:r>
          </a:p>
          <a:p>
            <a:pPr lvl="1"/>
            <a:r>
              <a:rPr lang="en-US" dirty="0"/>
              <a:t>Integration of Gas/Water into electric metering</a:t>
            </a:r>
          </a:p>
          <a:p>
            <a:pPr lvl="1"/>
            <a:r>
              <a:rPr lang="en-US" dirty="0"/>
              <a:t>Battery leaf nodes for low power</a:t>
            </a:r>
          </a:p>
          <a:p>
            <a:pPr lvl="1"/>
            <a:r>
              <a:rPr lang="en-US" dirty="0"/>
              <a:t>Sensors</a:t>
            </a:r>
          </a:p>
          <a:p>
            <a:pPr lvl="1"/>
            <a:r>
              <a:rPr lang="en-US" dirty="0"/>
              <a:t>Situational Awareness</a:t>
            </a:r>
          </a:p>
          <a:p>
            <a:pPr lvl="1"/>
            <a:r>
              <a:rPr lang="en-US" dirty="0"/>
              <a:t>Physical Security</a:t>
            </a:r>
          </a:p>
          <a:p>
            <a:pPr lvl="1"/>
            <a:r>
              <a:rPr lang="en-US" dirty="0"/>
              <a:t>Wildfire detection and prevention</a:t>
            </a:r>
          </a:p>
          <a:p>
            <a:pPr lvl="1"/>
            <a:r>
              <a:rPr lang="en-US" dirty="0"/>
              <a:t>Any others identified by contributors.</a:t>
            </a:r>
          </a:p>
          <a:p>
            <a:pPr lvl="1"/>
            <a:endParaRPr lang="en-US" dirty="0"/>
          </a:p>
          <a:p>
            <a:r>
              <a:rPr lang="en-US" dirty="0"/>
              <a:t>Complementary role of IEEE 802 with cellular technologies</a:t>
            </a:r>
          </a:p>
          <a:p>
            <a:endParaRPr lang="en-US" dirty="0"/>
          </a:p>
          <a:p>
            <a:endParaRPr lang="en-US" dirty="0"/>
          </a:p>
        </p:txBody>
      </p:sp>
      <p:sp>
        <p:nvSpPr>
          <p:cNvPr id="4" name="Footer Placeholder 3">
            <a:extLst>
              <a:ext uri="{FF2B5EF4-FFF2-40B4-BE49-F238E27FC236}">
                <a16:creationId xmlns:a16="http://schemas.microsoft.com/office/drawing/2014/main" id="{112700C9-1047-E737-C4A6-AD601B25BBC4}"/>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DD83E089-E3B6-D15D-2A51-C1A21283A3B5}"/>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18</a:t>
            </a:fld>
            <a:endParaRPr lang="en-US" altLang="en-US"/>
          </a:p>
        </p:txBody>
      </p:sp>
    </p:spTree>
    <p:extLst>
      <p:ext uri="{BB962C8B-B14F-4D97-AF65-F5344CB8AC3E}">
        <p14:creationId xmlns:p14="http://schemas.microsoft.com/office/powerpoint/2010/main" val="296642227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3EA66A-B61C-A0A4-158F-F167C54CA5B7}"/>
              </a:ext>
            </a:extLst>
          </p:cNvPr>
          <p:cNvSpPr>
            <a:spLocks noGrp="1"/>
          </p:cNvSpPr>
          <p:nvPr>
            <p:ph type="title"/>
          </p:nvPr>
        </p:nvSpPr>
        <p:spPr/>
        <p:txBody>
          <a:bodyPr/>
          <a:lstStyle/>
          <a:p>
            <a:r>
              <a:rPr lang="en-US" dirty="0"/>
              <a:t>AFV Communications - White Paper</a:t>
            </a:r>
          </a:p>
        </p:txBody>
      </p:sp>
      <p:sp>
        <p:nvSpPr>
          <p:cNvPr id="3" name="Content Placeholder 2">
            <a:extLst>
              <a:ext uri="{FF2B5EF4-FFF2-40B4-BE49-F238E27FC236}">
                <a16:creationId xmlns:a16="http://schemas.microsoft.com/office/drawing/2014/main" id="{B0EB9829-47E1-77D0-6522-97BC8503EAB3}"/>
              </a:ext>
            </a:extLst>
          </p:cNvPr>
          <p:cNvSpPr>
            <a:spLocks noGrp="1"/>
          </p:cNvSpPr>
          <p:nvPr>
            <p:ph idx="1"/>
          </p:nvPr>
        </p:nvSpPr>
        <p:spPr/>
        <p:txBody>
          <a:bodyPr>
            <a:normAutofit fontScale="92500" lnSpcReduction="10000"/>
          </a:bodyPr>
          <a:lstStyle/>
          <a:p>
            <a:r>
              <a:rPr lang="en-US" dirty="0"/>
              <a:t>Types of AFV sites:  residential, commercial vehicle depot, public transport site, long haul freight transportation.  (Public parking facilities)</a:t>
            </a:r>
          </a:p>
          <a:p>
            <a:r>
              <a:rPr lang="en-US" dirty="0"/>
              <a:t>Communications requirements: data volume, resilience, reliability. </a:t>
            </a:r>
          </a:p>
          <a:p>
            <a:pPr lvl="1"/>
            <a:r>
              <a:rPr lang="en-US" dirty="0"/>
              <a:t>Ancillary communication to vehicles (maps, firmware and software updates for vehicles, inventory tracking, logistics, media, </a:t>
            </a:r>
            <a:r>
              <a:rPr lang="en-US" dirty="0" err="1"/>
              <a:t>etc</a:t>
            </a:r>
            <a:r>
              <a:rPr lang="en-US" dirty="0"/>
              <a:t>)</a:t>
            </a:r>
          </a:p>
          <a:p>
            <a:r>
              <a:rPr lang="en-US" dirty="0"/>
              <a:t>Relate to the use of IEEE 802 technologies as the solution</a:t>
            </a:r>
          </a:p>
        </p:txBody>
      </p:sp>
      <p:sp>
        <p:nvSpPr>
          <p:cNvPr id="4" name="Footer Placeholder 3">
            <a:extLst>
              <a:ext uri="{FF2B5EF4-FFF2-40B4-BE49-F238E27FC236}">
                <a16:creationId xmlns:a16="http://schemas.microsoft.com/office/drawing/2014/main" id="{8141E627-34F5-A0F2-9FF1-8CAAC040AB05}"/>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1B914825-F8E7-DD30-0299-528825957282}"/>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19</a:t>
            </a:fld>
            <a:endParaRPr lang="en-US" altLang="en-US"/>
          </a:p>
        </p:txBody>
      </p:sp>
    </p:spTree>
    <p:extLst>
      <p:ext uri="{BB962C8B-B14F-4D97-AF65-F5344CB8AC3E}">
        <p14:creationId xmlns:p14="http://schemas.microsoft.com/office/powerpoint/2010/main" val="20199657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ln/>
        </p:spPr>
        <p:txBody>
          <a:bodyPr/>
          <a:lstStyle/>
          <a:p>
            <a:r>
              <a:rPr lang="en-US" altLang="en-US" sz="3200" dirty="0"/>
              <a:t>802.24 Overview</a:t>
            </a:r>
          </a:p>
        </p:txBody>
      </p:sp>
      <p:sp>
        <p:nvSpPr>
          <p:cNvPr id="4099" name="Rectangle 3"/>
          <p:cNvSpPr>
            <a:spLocks noGrp="1" noChangeArrowheads="1"/>
          </p:cNvSpPr>
          <p:nvPr>
            <p:ph idx="1"/>
          </p:nvPr>
        </p:nvSpPr>
        <p:spPr>
          <a:xfrm>
            <a:off x="914400" y="3048000"/>
            <a:ext cx="10439400" cy="3124200"/>
          </a:xfrm>
          <a:ln/>
        </p:spPr>
        <p:txBody>
          <a:bodyPr>
            <a:normAutofit fontScale="92500" lnSpcReduction="20000"/>
          </a:bodyPr>
          <a:lstStyle/>
          <a:p>
            <a:r>
              <a:rPr lang="en-US" altLang="en-US" dirty="0"/>
              <a:t>Officers</a:t>
            </a:r>
          </a:p>
          <a:p>
            <a:pPr lvl="1"/>
            <a:r>
              <a:rPr lang="en-US" altLang="en-US" sz="2900" dirty="0"/>
              <a:t>TAG Chair:					Tim Godfrey</a:t>
            </a:r>
          </a:p>
          <a:p>
            <a:pPr lvl="1"/>
            <a:r>
              <a:rPr lang="en-US" altLang="en-US" sz="2900" dirty="0"/>
              <a:t>Secretary &amp; TAG Vice Chair:		Ben Rolfe</a:t>
            </a:r>
          </a:p>
          <a:p>
            <a:r>
              <a:rPr lang="en-US" altLang="en-US" dirty="0"/>
              <a:t>Task Groups</a:t>
            </a:r>
          </a:p>
          <a:p>
            <a:pPr lvl="1"/>
            <a:r>
              <a:rPr lang="en-US" altLang="en-US" dirty="0"/>
              <a:t>802.24.1	Smart Grid TG		Tim Godfrey</a:t>
            </a:r>
          </a:p>
          <a:p>
            <a:pPr lvl="1"/>
            <a:r>
              <a:rPr lang="en-US" altLang="en-US" dirty="0"/>
              <a:t>802.24.2	IoT TG			Chris </a:t>
            </a:r>
            <a:r>
              <a:rPr lang="en-US" altLang="en-US" dirty="0" err="1"/>
              <a:t>DiMinico</a:t>
            </a:r>
            <a:endParaRPr lang="en-US" altLang="en-US" dirty="0"/>
          </a:p>
          <a:p>
            <a:r>
              <a:rPr lang="en-US" altLang="en-US" dirty="0"/>
              <a:t>25 Voting Members</a:t>
            </a:r>
          </a:p>
        </p:txBody>
      </p:sp>
      <p:sp>
        <p:nvSpPr>
          <p:cNvPr id="6" name="Slide Number Placeholder 5"/>
          <p:cNvSpPr>
            <a:spLocks noGrp="1"/>
          </p:cNvSpPr>
          <p:nvPr>
            <p:ph type="sldNum" sz="quarter" idx="12"/>
          </p:nvPr>
        </p:nvSpPr>
        <p:spPr>
          <a:xfrm>
            <a:off x="5930398" y="6475413"/>
            <a:ext cx="432811" cy="184666"/>
          </a:xfrm>
          <a:prstGeom prst="rect">
            <a:avLst/>
          </a:prstGeom>
        </p:spPr>
        <p:txBody>
          <a:bodyPr/>
          <a:lstStyle/>
          <a:p>
            <a:r>
              <a:rPr lang="en-US" altLang="en-US"/>
              <a:t>Slide </a:t>
            </a:r>
            <a:fld id="{21094F23-5605-4FD6-98C1-874C85FFA791}" type="slidenum">
              <a:rPr lang="en-US" altLang="en-US" smtClean="0"/>
              <a:pPr/>
              <a:t>2</a:t>
            </a:fld>
            <a:endParaRPr lang="en-US" altLang="en-US"/>
          </a:p>
        </p:txBody>
      </p:sp>
      <p:grpSp>
        <p:nvGrpSpPr>
          <p:cNvPr id="5" name="Group 12">
            <a:extLst>
              <a:ext uri="{FF2B5EF4-FFF2-40B4-BE49-F238E27FC236}">
                <a16:creationId xmlns:a16="http://schemas.microsoft.com/office/drawing/2014/main" id="{FE3287ED-0E24-4B57-A95A-5B7F1E934678}"/>
              </a:ext>
            </a:extLst>
          </p:cNvPr>
          <p:cNvGrpSpPr>
            <a:grpSpLocks/>
          </p:cNvGrpSpPr>
          <p:nvPr/>
        </p:nvGrpSpPr>
        <p:grpSpPr bwMode="auto">
          <a:xfrm>
            <a:off x="3200400" y="1600200"/>
            <a:ext cx="5943600" cy="1391444"/>
            <a:chOff x="827584" y="1412776"/>
            <a:chExt cx="7704856" cy="1440160"/>
          </a:xfrm>
          <a:solidFill>
            <a:schemeClr val="accent6">
              <a:lumMod val="20000"/>
              <a:lumOff val="80000"/>
            </a:schemeClr>
          </a:solidFill>
        </p:grpSpPr>
        <p:sp>
          <p:nvSpPr>
            <p:cNvPr id="7" name="Rectangle 6">
              <a:extLst>
                <a:ext uri="{FF2B5EF4-FFF2-40B4-BE49-F238E27FC236}">
                  <a16:creationId xmlns:a16="http://schemas.microsoft.com/office/drawing/2014/main" id="{535C678F-AFE1-47E9-8110-D7B68D53D3DB}"/>
                </a:ext>
              </a:extLst>
            </p:cNvPr>
            <p:cNvSpPr/>
            <p:nvPr/>
          </p:nvSpPr>
          <p:spPr bwMode="auto">
            <a:xfrm>
              <a:off x="1855152" y="1412776"/>
              <a:ext cx="5549051" cy="503689"/>
            </a:xfrm>
            <a:prstGeom prst="rect">
              <a:avLst/>
            </a:prstGeom>
            <a:grpFill/>
            <a:ln w="12700" cap="flat" cmpd="sng" algn="ctr">
              <a:solidFill>
                <a:schemeClr val="tx1"/>
              </a:solidFill>
              <a:prstDash val="solid"/>
              <a:round/>
              <a:headEnd type="none" w="sm" len="sm"/>
              <a:tailEnd type="none" w="sm" len="sm"/>
            </a:ln>
            <a:effectLst/>
          </p:spPr>
          <p:txBody>
            <a:bodyPr/>
            <a:lstStyle/>
            <a:p>
              <a:pPr algn="ctr">
                <a:defRPr/>
              </a:pPr>
              <a:r>
                <a:rPr lang="en-US" sz="2000" b="1" dirty="0">
                  <a:latin typeface="Calibri" panose="020F0502020204030204" pitchFamily="34" charset="0"/>
                  <a:cs typeface="Calibri" panose="020F0502020204030204" pitchFamily="34" charset="0"/>
                </a:rPr>
                <a:t>802.24 Vertical Applications TAG</a:t>
              </a:r>
            </a:p>
          </p:txBody>
        </p:sp>
        <p:sp>
          <p:nvSpPr>
            <p:cNvPr id="8" name="Rectangle 7">
              <a:extLst>
                <a:ext uri="{FF2B5EF4-FFF2-40B4-BE49-F238E27FC236}">
                  <a16:creationId xmlns:a16="http://schemas.microsoft.com/office/drawing/2014/main" id="{79BA5A7E-7E6B-4781-BC0A-3BFD25FDE636}"/>
                </a:ext>
              </a:extLst>
            </p:cNvPr>
            <p:cNvSpPr/>
            <p:nvPr/>
          </p:nvSpPr>
          <p:spPr bwMode="auto">
            <a:xfrm>
              <a:off x="827584" y="2349247"/>
              <a:ext cx="3744818" cy="503689"/>
            </a:xfrm>
            <a:prstGeom prst="rect">
              <a:avLst/>
            </a:prstGeom>
            <a:grpFill/>
            <a:ln w="12700" cap="flat" cmpd="sng" algn="ctr">
              <a:solidFill>
                <a:schemeClr val="tx1"/>
              </a:solidFill>
              <a:prstDash val="solid"/>
              <a:round/>
              <a:headEnd type="none" w="sm" len="sm"/>
              <a:tailEnd type="none" w="sm" len="sm"/>
            </a:ln>
            <a:effectLst/>
          </p:spPr>
          <p:txBody>
            <a:bodyPr/>
            <a:lstStyle/>
            <a:p>
              <a:pPr algn="ctr">
                <a:defRPr/>
              </a:pPr>
              <a:r>
                <a:rPr lang="en-US" sz="1600" dirty="0">
                  <a:latin typeface="Calibri" panose="020F0502020204030204" pitchFamily="34" charset="0"/>
                  <a:cs typeface="Calibri" panose="020F0502020204030204" pitchFamily="34" charset="0"/>
                </a:rPr>
                <a:t>802.24.1 Smart Grid TG</a:t>
              </a:r>
            </a:p>
          </p:txBody>
        </p:sp>
        <p:sp>
          <p:nvSpPr>
            <p:cNvPr id="9" name="Rectangle 8">
              <a:extLst>
                <a:ext uri="{FF2B5EF4-FFF2-40B4-BE49-F238E27FC236}">
                  <a16:creationId xmlns:a16="http://schemas.microsoft.com/office/drawing/2014/main" id="{F9B4D763-FEF0-42EF-8BA2-5EEF1856AB96}"/>
                </a:ext>
              </a:extLst>
            </p:cNvPr>
            <p:cNvSpPr/>
            <p:nvPr/>
          </p:nvSpPr>
          <p:spPr bwMode="auto">
            <a:xfrm>
              <a:off x="4787622" y="2349247"/>
              <a:ext cx="3744818" cy="503689"/>
            </a:xfrm>
            <a:prstGeom prst="rect">
              <a:avLst/>
            </a:prstGeom>
            <a:grpFill/>
            <a:ln w="12700" cap="flat" cmpd="sng" algn="ctr">
              <a:solidFill>
                <a:schemeClr val="tx1"/>
              </a:solidFill>
              <a:prstDash val="solid"/>
              <a:round/>
              <a:headEnd type="none" w="sm" len="sm"/>
              <a:tailEnd type="none" w="sm" len="sm"/>
            </a:ln>
            <a:effectLst/>
          </p:spPr>
          <p:txBody>
            <a:bodyPr/>
            <a:lstStyle/>
            <a:p>
              <a:pPr algn="ctr">
                <a:defRPr/>
              </a:pPr>
              <a:r>
                <a:rPr lang="en-US" sz="1600" dirty="0">
                  <a:latin typeface="Calibri" panose="020F0502020204030204" pitchFamily="34" charset="0"/>
                  <a:cs typeface="Calibri" panose="020F0502020204030204" pitchFamily="34" charset="0"/>
                </a:rPr>
                <a:t>802.24.2 IoT TG</a:t>
              </a:r>
            </a:p>
          </p:txBody>
        </p:sp>
        <p:cxnSp>
          <p:nvCxnSpPr>
            <p:cNvPr id="10" name="Elbow Connector 9">
              <a:extLst>
                <a:ext uri="{FF2B5EF4-FFF2-40B4-BE49-F238E27FC236}">
                  <a16:creationId xmlns:a16="http://schemas.microsoft.com/office/drawing/2014/main" id="{9B22EF9D-286E-4B26-9C13-C251DE26C408}"/>
                </a:ext>
              </a:extLst>
            </p:cNvPr>
            <p:cNvCxnSpPr>
              <a:cxnSpLocks noChangeShapeType="1"/>
              <a:stCxn id="7" idx="2"/>
              <a:endCxn id="8" idx="0"/>
            </p:cNvCxnSpPr>
            <p:nvPr/>
          </p:nvCxnSpPr>
          <p:spPr bwMode="auto">
            <a:xfrm rot="5400000">
              <a:off x="3448445" y="1168015"/>
              <a:ext cx="432782" cy="1929684"/>
            </a:xfrm>
            <a:prstGeom prst="bentConnector3">
              <a:avLst>
                <a:gd name="adj1" fmla="val 50000"/>
              </a:avLst>
            </a:prstGeom>
            <a:grpFill/>
            <a:ln w="12700" algn="ctr">
              <a:solidFill>
                <a:schemeClr val="tx1"/>
              </a:solidFill>
              <a:round/>
              <a:headEnd type="none" w="sm" len="sm"/>
              <a:tailEnd type="triangle" w="med" len="med"/>
            </a:ln>
          </p:spPr>
        </p:cxnSp>
        <p:cxnSp>
          <p:nvCxnSpPr>
            <p:cNvPr id="11" name="Elbow Connector 11">
              <a:extLst>
                <a:ext uri="{FF2B5EF4-FFF2-40B4-BE49-F238E27FC236}">
                  <a16:creationId xmlns:a16="http://schemas.microsoft.com/office/drawing/2014/main" id="{A0E07E63-52F2-4AAB-9C72-78B29DB7E554}"/>
                </a:ext>
              </a:extLst>
            </p:cNvPr>
            <p:cNvCxnSpPr>
              <a:cxnSpLocks noChangeShapeType="1"/>
              <a:stCxn id="7" idx="2"/>
              <a:endCxn id="9" idx="0"/>
            </p:cNvCxnSpPr>
            <p:nvPr/>
          </p:nvCxnSpPr>
          <p:spPr bwMode="auto">
            <a:xfrm rot="16200000" flipH="1">
              <a:off x="5428463" y="1117678"/>
              <a:ext cx="432782" cy="2030355"/>
            </a:xfrm>
            <a:prstGeom prst="bentConnector3">
              <a:avLst>
                <a:gd name="adj1" fmla="val 50000"/>
              </a:avLst>
            </a:prstGeom>
            <a:grpFill/>
            <a:ln w="12700" algn="ctr">
              <a:solidFill>
                <a:schemeClr val="tx1"/>
              </a:solidFill>
              <a:round/>
              <a:headEnd type="none" w="sm" len="sm"/>
              <a:tailEnd type="triangle" w="med" len="med"/>
            </a:ln>
          </p:spPr>
        </p:cxnSp>
      </p:grpSp>
    </p:spTree>
    <p:extLst>
      <p:ext uri="{BB962C8B-B14F-4D97-AF65-F5344CB8AC3E}">
        <p14:creationId xmlns:p14="http://schemas.microsoft.com/office/powerpoint/2010/main" val="395346469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2458AC-6707-2437-E2E2-5A4F235FA5AD}"/>
              </a:ext>
            </a:extLst>
          </p:cNvPr>
          <p:cNvSpPr>
            <a:spLocks noGrp="1"/>
          </p:cNvSpPr>
          <p:nvPr>
            <p:ph type="title"/>
          </p:nvPr>
        </p:nvSpPr>
        <p:spPr/>
        <p:txBody>
          <a:bodyPr/>
          <a:lstStyle/>
          <a:p>
            <a:r>
              <a:rPr lang="en-US" dirty="0"/>
              <a:t>Contributions related to AFV White Paper</a:t>
            </a:r>
          </a:p>
        </p:txBody>
      </p:sp>
      <p:sp>
        <p:nvSpPr>
          <p:cNvPr id="4" name="Footer Placeholder 3">
            <a:extLst>
              <a:ext uri="{FF2B5EF4-FFF2-40B4-BE49-F238E27FC236}">
                <a16:creationId xmlns:a16="http://schemas.microsoft.com/office/drawing/2014/main" id="{B787469F-A51B-06F6-AD18-6AF26EE356FE}"/>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0DA9CF6C-9393-3956-4285-82E300034DD9}"/>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20</a:t>
            </a:fld>
            <a:endParaRPr lang="en-US" altLang="en-US"/>
          </a:p>
        </p:txBody>
      </p:sp>
      <p:graphicFrame>
        <p:nvGraphicFramePr>
          <p:cNvPr id="6" name="Table 5">
            <a:extLst>
              <a:ext uri="{FF2B5EF4-FFF2-40B4-BE49-F238E27FC236}">
                <a16:creationId xmlns:a16="http://schemas.microsoft.com/office/drawing/2014/main" id="{F15D2AB7-AB27-6B32-5FC2-7096CEDBCE93}"/>
              </a:ext>
            </a:extLst>
          </p:cNvPr>
          <p:cNvGraphicFramePr>
            <a:graphicFrameLocks noGrp="1"/>
          </p:cNvGraphicFramePr>
          <p:nvPr>
            <p:extLst>
              <p:ext uri="{D42A27DB-BD31-4B8C-83A1-F6EECF244321}">
                <p14:modId xmlns:p14="http://schemas.microsoft.com/office/powerpoint/2010/main" val="2189470161"/>
              </p:ext>
            </p:extLst>
          </p:nvPr>
        </p:nvGraphicFramePr>
        <p:xfrm>
          <a:off x="457200" y="1981200"/>
          <a:ext cx="10820403" cy="4114800"/>
        </p:xfrm>
        <a:graphic>
          <a:graphicData uri="http://schemas.openxmlformats.org/drawingml/2006/table">
            <a:tbl>
              <a:tblPr/>
              <a:tblGrid>
                <a:gridCol w="1202267">
                  <a:extLst>
                    <a:ext uri="{9D8B030D-6E8A-4147-A177-3AD203B41FA5}">
                      <a16:colId xmlns:a16="http://schemas.microsoft.com/office/drawing/2014/main" val="3708727003"/>
                    </a:ext>
                  </a:extLst>
                </a:gridCol>
                <a:gridCol w="1202267">
                  <a:extLst>
                    <a:ext uri="{9D8B030D-6E8A-4147-A177-3AD203B41FA5}">
                      <a16:colId xmlns:a16="http://schemas.microsoft.com/office/drawing/2014/main" val="560433961"/>
                    </a:ext>
                  </a:extLst>
                </a:gridCol>
                <a:gridCol w="1202267">
                  <a:extLst>
                    <a:ext uri="{9D8B030D-6E8A-4147-A177-3AD203B41FA5}">
                      <a16:colId xmlns:a16="http://schemas.microsoft.com/office/drawing/2014/main" val="3009224674"/>
                    </a:ext>
                  </a:extLst>
                </a:gridCol>
                <a:gridCol w="1202267">
                  <a:extLst>
                    <a:ext uri="{9D8B030D-6E8A-4147-A177-3AD203B41FA5}">
                      <a16:colId xmlns:a16="http://schemas.microsoft.com/office/drawing/2014/main" val="1098158762"/>
                    </a:ext>
                  </a:extLst>
                </a:gridCol>
                <a:gridCol w="1202267">
                  <a:extLst>
                    <a:ext uri="{9D8B030D-6E8A-4147-A177-3AD203B41FA5}">
                      <a16:colId xmlns:a16="http://schemas.microsoft.com/office/drawing/2014/main" val="321066452"/>
                    </a:ext>
                  </a:extLst>
                </a:gridCol>
                <a:gridCol w="1202267">
                  <a:extLst>
                    <a:ext uri="{9D8B030D-6E8A-4147-A177-3AD203B41FA5}">
                      <a16:colId xmlns:a16="http://schemas.microsoft.com/office/drawing/2014/main" val="1516517164"/>
                    </a:ext>
                  </a:extLst>
                </a:gridCol>
                <a:gridCol w="1202267">
                  <a:extLst>
                    <a:ext uri="{9D8B030D-6E8A-4147-A177-3AD203B41FA5}">
                      <a16:colId xmlns:a16="http://schemas.microsoft.com/office/drawing/2014/main" val="1731781292"/>
                    </a:ext>
                  </a:extLst>
                </a:gridCol>
                <a:gridCol w="1202267">
                  <a:extLst>
                    <a:ext uri="{9D8B030D-6E8A-4147-A177-3AD203B41FA5}">
                      <a16:colId xmlns:a16="http://schemas.microsoft.com/office/drawing/2014/main" val="1702333916"/>
                    </a:ext>
                  </a:extLst>
                </a:gridCol>
                <a:gridCol w="1202267">
                  <a:extLst>
                    <a:ext uri="{9D8B030D-6E8A-4147-A177-3AD203B41FA5}">
                      <a16:colId xmlns:a16="http://schemas.microsoft.com/office/drawing/2014/main" val="887440010"/>
                    </a:ext>
                  </a:extLst>
                </a:gridCol>
              </a:tblGrid>
              <a:tr h="598516">
                <a:tc>
                  <a:txBody>
                    <a:bodyPr/>
                    <a:lstStyle/>
                    <a:p>
                      <a:r>
                        <a:rPr lang="en-US" sz="1100" dirty="0"/>
                        <a:t>TBD</a:t>
                      </a:r>
                    </a:p>
                  </a:txBody>
                  <a:tcPr marL="37407" marR="37407" marT="18704" marB="18704" anchor="ctr">
                    <a:lnL>
                      <a:noFill/>
                    </a:lnL>
                    <a:lnR>
                      <a:noFill/>
                    </a:lnR>
                    <a:lnT>
                      <a:noFill/>
                    </a:lnT>
                    <a:lnB>
                      <a:noFill/>
                    </a:lnB>
                    <a:noFill/>
                  </a:tcPr>
                </a:tc>
                <a:tc>
                  <a:txBody>
                    <a:bodyPr/>
                    <a:lstStyle/>
                    <a:p>
                      <a:endParaRPr lang="en-US" sz="1100"/>
                    </a:p>
                  </a:txBody>
                  <a:tcPr marL="37407" marR="37407" marT="18704" marB="18704" anchor="ctr">
                    <a:lnL>
                      <a:noFill/>
                    </a:lnL>
                    <a:lnR>
                      <a:noFill/>
                    </a:lnR>
                    <a:lnT>
                      <a:noFill/>
                    </a:lnT>
                    <a:lnB>
                      <a:noFill/>
                    </a:lnB>
                    <a:noFill/>
                  </a:tcPr>
                </a:tc>
                <a:tc>
                  <a:txBody>
                    <a:bodyPr/>
                    <a:lstStyle/>
                    <a:p>
                      <a:endParaRPr lang="en-US" sz="1100"/>
                    </a:p>
                  </a:txBody>
                  <a:tcPr marL="37407" marR="37407" marT="18704" marB="18704" anchor="ctr">
                    <a:lnL>
                      <a:noFill/>
                    </a:lnL>
                    <a:lnR>
                      <a:noFill/>
                    </a:lnR>
                    <a:lnT>
                      <a:noFill/>
                    </a:lnT>
                    <a:lnB>
                      <a:noFill/>
                    </a:lnB>
                    <a:noFill/>
                  </a:tcPr>
                </a:tc>
                <a:tc>
                  <a:txBody>
                    <a:bodyPr/>
                    <a:lstStyle/>
                    <a:p>
                      <a:endParaRPr lang="en-US" sz="1100"/>
                    </a:p>
                  </a:txBody>
                  <a:tcPr marL="37407" marR="37407" marT="18704" marB="18704" anchor="ctr">
                    <a:lnL>
                      <a:noFill/>
                    </a:lnL>
                    <a:lnR>
                      <a:noFill/>
                    </a:lnR>
                    <a:lnT>
                      <a:noFill/>
                    </a:lnT>
                    <a:lnB>
                      <a:noFill/>
                    </a:lnB>
                    <a:noFill/>
                  </a:tcPr>
                </a:tc>
                <a:tc>
                  <a:txBody>
                    <a:bodyPr/>
                    <a:lstStyle/>
                    <a:p>
                      <a:endParaRPr lang="en-US" sz="1100"/>
                    </a:p>
                  </a:txBody>
                  <a:tcPr marL="37407" marR="37407" marT="18704" marB="18704" anchor="ctr">
                    <a:lnL>
                      <a:noFill/>
                    </a:lnL>
                    <a:lnR>
                      <a:noFill/>
                    </a:lnR>
                    <a:lnT>
                      <a:noFill/>
                    </a:lnT>
                    <a:lnB>
                      <a:noFill/>
                    </a:lnB>
                    <a:noFill/>
                  </a:tcPr>
                </a:tc>
                <a:tc>
                  <a:txBody>
                    <a:bodyPr/>
                    <a:lstStyle/>
                    <a:p>
                      <a:endParaRPr lang="en-US" sz="1100"/>
                    </a:p>
                  </a:txBody>
                  <a:tcPr marL="37407" marR="37407" marT="18704" marB="18704" anchor="ctr">
                    <a:lnL>
                      <a:noFill/>
                    </a:lnL>
                    <a:lnR>
                      <a:noFill/>
                    </a:lnR>
                    <a:lnT>
                      <a:noFill/>
                    </a:lnT>
                    <a:lnB>
                      <a:noFill/>
                    </a:lnB>
                    <a:noFill/>
                  </a:tcPr>
                </a:tc>
                <a:tc>
                  <a:txBody>
                    <a:bodyPr/>
                    <a:lstStyle/>
                    <a:p>
                      <a:endParaRPr lang="en-US" sz="1100"/>
                    </a:p>
                  </a:txBody>
                  <a:tcPr marL="37407" marR="37407" marT="18704" marB="18704" anchor="ctr">
                    <a:lnL>
                      <a:noFill/>
                    </a:lnL>
                    <a:lnR>
                      <a:noFill/>
                    </a:lnR>
                    <a:lnT>
                      <a:noFill/>
                    </a:lnT>
                    <a:lnB>
                      <a:noFill/>
                    </a:lnB>
                    <a:noFill/>
                  </a:tcPr>
                </a:tc>
                <a:tc>
                  <a:txBody>
                    <a:bodyPr/>
                    <a:lstStyle/>
                    <a:p>
                      <a:endParaRPr lang="en-US" sz="1100"/>
                    </a:p>
                  </a:txBody>
                  <a:tcPr marL="37407" marR="37407" marT="18704" marB="18704" anchor="ctr">
                    <a:lnL>
                      <a:noFill/>
                    </a:lnL>
                    <a:lnR>
                      <a:noFill/>
                    </a:lnR>
                    <a:lnT>
                      <a:noFill/>
                    </a:lnT>
                    <a:lnB>
                      <a:noFill/>
                    </a:lnB>
                    <a:noFill/>
                  </a:tcPr>
                </a:tc>
                <a:tc>
                  <a:txBody>
                    <a:bodyPr/>
                    <a:lstStyle/>
                    <a:p>
                      <a:endParaRPr lang="en-US" sz="1100"/>
                    </a:p>
                  </a:txBody>
                  <a:tcPr marL="37407" marR="37407" marT="18704" marB="18704" anchor="ctr">
                    <a:lnL>
                      <a:noFill/>
                    </a:lnL>
                    <a:lnR>
                      <a:noFill/>
                    </a:lnR>
                    <a:lnT>
                      <a:noFill/>
                    </a:lnT>
                    <a:lnB>
                      <a:noFill/>
                    </a:lnB>
                    <a:noFill/>
                  </a:tcPr>
                </a:tc>
                <a:extLst>
                  <a:ext uri="{0D108BD9-81ED-4DB2-BD59-A6C34878D82A}">
                    <a16:rowId xmlns:a16="http://schemas.microsoft.com/office/drawing/2014/main" val="3090912587"/>
                  </a:ext>
                </a:extLst>
              </a:tr>
              <a:tr h="3516284">
                <a:tc>
                  <a:txBody>
                    <a:bodyPr/>
                    <a:lstStyle/>
                    <a:p>
                      <a:endParaRPr lang="en-US" sz="1100" dirty="0"/>
                    </a:p>
                  </a:txBody>
                  <a:tcPr marL="37407" marR="37407" marT="18704" marB="18704" anchor="ctr">
                    <a:lnL>
                      <a:noFill/>
                    </a:lnL>
                    <a:lnR>
                      <a:noFill/>
                    </a:lnR>
                    <a:lnT>
                      <a:noFill/>
                    </a:lnT>
                    <a:lnB>
                      <a:noFill/>
                    </a:lnB>
                    <a:noFill/>
                  </a:tcPr>
                </a:tc>
                <a:tc>
                  <a:txBody>
                    <a:bodyPr/>
                    <a:lstStyle/>
                    <a:p>
                      <a:endParaRPr lang="en-US" sz="1100" dirty="0"/>
                    </a:p>
                  </a:txBody>
                  <a:tcPr marL="37407" marR="37407" marT="18704" marB="18704" anchor="ctr">
                    <a:lnL>
                      <a:noFill/>
                    </a:lnL>
                    <a:lnR>
                      <a:noFill/>
                    </a:lnR>
                    <a:lnT>
                      <a:noFill/>
                    </a:lnT>
                    <a:lnB>
                      <a:noFill/>
                    </a:lnB>
                    <a:noFill/>
                  </a:tcPr>
                </a:tc>
                <a:tc>
                  <a:txBody>
                    <a:bodyPr/>
                    <a:lstStyle/>
                    <a:p>
                      <a:endParaRPr lang="en-US" sz="1100"/>
                    </a:p>
                  </a:txBody>
                  <a:tcPr marL="37407" marR="37407" marT="18704" marB="18704" anchor="ctr">
                    <a:lnL>
                      <a:noFill/>
                    </a:lnL>
                    <a:lnR>
                      <a:noFill/>
                    </a:lnR>
                    <a:lnT>
                      <a:noFill/>
                    </a:lnT>
                    <a:lnB>
                      <a:noFill/>
                    </a:lnB>
                    <a:noFill/>
                  </a:tcPr>
                </a:tc>
                <a:tc>
                  <a:txBody>
                    <a:bodyPr/>
                    <a:lstStyle/>
                    <a:p>
                      <a:endParaRPr lang="en-US" sz="1100"/>
                    </a:p>
                  </a:txBody>
                  <a:tcPr marL="37407" marR="37407" marT="18704" marB="18704" anchor="ctr">
                    <a:lnL>
                      <a:noFill/>
                    </a:lnL>
                    <a:lnR>
                      <a:noFill/>
                    </a:lnR>
                    <a:lnT>
                      <a:noFill/>
                    </a:lnT>
                    <a:lnB>
                      <a:noFill/>
                    </a:lnB>
                    <a:noFill/>
                  </a:tcPr>
                </a:tc>
                <a:tc>
                  <a:txBody>
                    <a:bodyPr/>
                    <a:lstStyle/>
                    <a:p>
                      <a:endParaRPr lang="en-US" sz="1100"/>
                    </a:p>
                  </a:txBody>
                  <a:tcPr marL="37407" marR="37407" marT="18704" marB="18704" anchor="ctr">
                    <a:lnL>
                      <a:noFill/>
                    </a:lnL>
                    <a:lnR>
                      <a:noFill/>
                    </a:lnR>
                    <a:lnT>
                      <a:noFill/>
                    </a:lnT>
                    <a:lnB>
                      <a:noFill/>
                    </a:lnB>
                    <a:noFill/>
                  </a:tcPr>
                </a:tc>
                <a:tc>
                  <a:txBody>
                    <a:bodyPr/>
                    <a:lstStyle/>
                    <a:p>
                      <a:endParaRPr lang="en-US" sz="1100"/>
                    </a:p>
                  </a:txBody>
                  <a:tcPr marL="37407" marR="37407" marT="18704" marB="18704" anchor="ctr">
                    <a:lnL>
                      <a:noFill/>
                    </a:lnL>
                    <a:lnR>
                      <a:noFill/>
                    </a:lnR>
                    <a:lnT>
                      <a:noFill/>
                    </a:lnT>
                    <a:lnB>
                      <a:noFill/>
                    </a:lnB>
                    <a:noFill/>
                  </a:tcPr>
                </a:tc>
                <a:tc>
                  <a:txBody>
                    <a:bodyPr/>
                    <a:lstStyle/>
                    <a:p>
                      <a:endParaRPr lang="en-US" sz="1100" dirty="0"/>
                    </a:p>
                  </a:txBody>
                  <a:tcPr marL="37407" marR="37407" marT="18704" marB="18704" anchor="ctr">
                    <a:lnL>
                      <a:noFill/>
                    </a:lnL>
                    <a:lnR>
                      <a:noFill/>
                    </a:lnR>
                    <a:lnT>
                      <a:noFill/>
                    </a:lnT>
                    <a:lnB>
                      <a:noFill/>
                    </a:lnB>
                    <a:noFill/>
                  </a:tcPr>
                </a:tc>
                <a:tc>
                  <a:txBody>
                    <a:bodyPr/>
                    <a:lstStyle/>
                    <a:p>
                      <a:endParaRPr lang="en-US" sz="1100"/>
                    </a:p>
                  </a:txBody>
                  <a:tcPr marL="37407" marR="37407" marT="18704" marB="18704" anchor="ctr">
                    <a:lnL>
                      <a:noFill/>
                    </a:lnL>
                    <a:lnR>
                      <a:noFill/>
                    </a:lnR>
                    <a:lnT>
                      <a:noFill/>
                    </a:lnT>
                    <a:lnB>
                      <a:noFill/>
                    </a:lnB>
                    <a:noFill/>
                  </a:tcPr>
                </a:tc>
                <a:tc>
                  <a:txBody>
                    <a:bodyPr/>
                    <a:lstStyle/>
                    <a:p>
                      <a:endParaRPr lang="en-US" sz="1100" dirty="0"/>
                    </a:p>
                  </a:txBody>
                  <a:tcPr marL="37407" marR="37407" marT="18704" marB="18704" anchor="ctr">
                    <a:lnL>
                      <a:noFill/>
                    </a:lnL>
                    <a:lnR>
                      <a:noFill/>
                    </a:lnR>
                    <a:lnT>
                      <a:noFill/>
                    </a:lnT>
                    <a:lnB>
                      <a:noFill/>
                    </a:lnB>
                    <a:noFill/>
                  </a:tcPr>
                </a:tc>
                <a:extLst>
                  <a:ext uri="{0D108BD9-81ED-4DB2-BD59-A6C34878D82A}">
                    <a16:rowId xmlns:a16="http://schemas.microsoft.com/office/drawing/2014/main" val="112962362"/>
                  </a:ext>
                </a:extLst>
              </a:tr>
            </a:tbl>
          </a:graphicData>
        </a:graphic>
      </p:graphicFrame>
    </p:spTree>
    <p:extLst>
      <p:ext uri="{BB962C8B-B14F-4D97-AF65-F5344CB8AC3E}">
        <p14:creationId xmlns:p14="http://schemas.microsoft.com/office/powerpoint/2010/main" val="10365715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28EFCD-8A8D-957A-0CE8-38AF80D072F5}"/>
              </a:ext>
            </a:extLst>
          </p:cNvPr>
          <p:cNvSpPr>
            <a:spLocks noGrp="1"/>
          </p:cNvSpPr>
          <p:nvPr>
            <p:ph type="title"/>
          </p:nvPr>
        </p:nvSpPr>
        <p:spPr/>
        <p:txBody>
          <a:bodyPr/>
          <a:lstStyle/>
          <a:p>
            <a:r>
              <a:rPr lang="en-US" dirty="0"/>
              <a:t>AFV Next Steps </a:t>
            </a:r>
          </a:p>
        </p:txBody>
      </p:sp>
      <p:sp>
        <p:nvSpPr>
          <p:cNvPr id="3" name="Content Placeholder 2">
            <a:extLst>
              <a:ext uri="{FF2B5EF4-FFF2-40B4-BE49-F238E27FC236}">
                <a16:creationId xmlns:a16="http://schemas.microsoft.com/office/drawing/2014/main" id="{074FDD37-72B0-4FAE-7CBC-9468C93E1532}"/>
              </a:ext>
            </a:extLst>
          </p:cNvPr>
          <p:cNvSpPr>
            <a:spLocks noGrp="1"/>
          </p:cNvSpPr>
          <p:nvPr>
            <p:ph idx="1"/>
          </p:nvPr>
        </p:nvSpPr>
        <p:spPr>
          <a:xfrm>
            <a:off x="914400" y="2209800"/>
            <a:ext cx="10363200" cy="4114800"/>
          </a:xfrm>
        </p:spPr>
        <p:txBody>
          <a:bodyPr/>
          <a:lstStyle/>
          <a:p>
            <a:r>
              <a:rPr lang="en-US" dirty="0"/>
              <a:t>This new outline in doc 24-0028r0  </a:t>
            </a:r>
          </a:p>
          <a:p>
            <a:endParaRPr lang="en-US" dirty="0"/>
          </a:p>
          <a:p>
            <a:r>
              <a:rPr lang="en-US" dirty="0"/>
              <a:t>Output document of combined outline:</a:t>
            </a:r>
          </a:p>
          <a:p>
            <a:pPr lvl="1"/>
            <a:r>
              <a:rPr lang="en-US" dirty="0">
                <a:highlight>
                  <a:srgbClr val="FFFF00"/>
                </a:highlight>
              </a:rPr>
              <a:t>24-24-0027-01-0000-proposed-an-extended-outline-for-adding-use-cases-of-integrated-charging-infrastructure-with-distributed-energy-resources-building-and-grid-level-energy-management-systems-in-clause-3--1</a:t>
            </a:r>
          </a:p>
          <a:p>
            <a:endParaRPr lang="en-US" dirty="0"/>
          </a:p>
          <a:p>
            <a:endParaRPr lang="en-US" dirty="0"/>
          </a:p>
        </p:txBody>
      </p:sp>
      <p:sp>
        <p:nvSpPr>
          <p:cNvPr id="4" name="Footer Placeholder 3">
            <a:extLst>
              <a:ext uri="{FF2B5EF4-FFF2-40B4-BE49-F238E27FC236}">
                <a16:creationId xmlns:a16="http://schemas.microsoft.com/office/drawing/2014/main" id="{918B9800-A99B-5731-BD15-D1305970826E}"/>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A0A4418C-DB5F-77BE-86C9-69D7F0FAFE01}"/>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21</a:t>
            </a:fld>
            <a:endParaRPr lang="en-US" altLang="en-US"/>
          </a:p>
        </p:txBody>
      </p:sp>
    </p:spTree>
    <p:extLst>
      <p:ext uri="{BB962C8B-B14F-4D97-AF65-F5344CB8AC3E}">
        <p14:creationId xmlns:p14="http://schemas.microsoft.com/office/powerpoint/2010/main" val="9521430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89947B-1EDB-4267-BCE9-FF9BB8551370}"/>
              </a:ext>
            </a:extLst>
          </p:cNvPr>
          <p:cNvSpPr>
            <a:spLocks noGrp="1"/>
          </p:cNvSpPr>
          <p:nvPr>
            <p:ph type="title"/>
          </p:nvPr>
        </p:nvSpPr>
        <p:spPr/>
        <p:txBody>
          <a:bodyPr/>
          <a:lstStyle/>
          <a:p>
            <a:r>
              <a:rPr lang="en-US" dirty="0"/>
              <a:t>Future TAG Activity Planning</a:t>
            </a:r>
          </a:p>
        </p:txBody>
      </p:sp>
      <p:sp>
        <p:nvSpPr>
          <p:cNvPr id="3" name="Content Placeholder 2">
            <a:extLst>
              <a:ext uri="{FF2B5EF4-FFF2-40B4-BE49-F238E27FC236}">
                <a16:creationId xmlns:a16="http://schemas.microsoft.com/office/drawing/2014/main" id="{7C652FBF-CC55-4915-9C7F-4AC2887D9818}"/>
              </a:ext>
            </a:extLst>
          </p:cNvPr>
          <p:cNvSpPr>
            <a:spLocks noGrp="1"/>
          </p:cNvSpPr>
          <p:nvPr>
            <p:ph idx="1"/>
          </p:nvPr>
        </p:nvSpPr>
        <p:spPr>
          <a:xfrm>
            <a:off x="1219200" y="1828800"/>
            <a:ext cx="10363200" cy="4495800"/>
          </a:xfrm>
        </p:spPr>
        <p:txBody>
          <a:bodyPr>
            <a:normAutofit fontScale="55000" lnSpcReduction="20000"/>
          </a:bodyPr>
          <a:lstStyle/>
          <a:p>
            <a:pPr lvl="1"/>
            <a:endParaRPr lang="en-US" dirty="0"/>
          </a:p>
          <a:p>
            <a:r>
              <a:rPr lang="en-US" dirty="0"/>
              <a:t>A whitepaper/document for application-specific use cases of Sub 1GHz standards 802.15.4g and 802.11ah. How use mechanisms in 802.19.3 and new amendment 802.19.3a</a:t>
            </a:r>
          </a:p>
          <a:p>
            <a:pPr lvl="1"/>
            <a:r>
              <a:rPr lang="en-US" dirty="0"/>
              <a:t>Can this also include applying 802.15.4s-2018 (Spectrum Resource Measurement Capability) in sub-1GHz spectrum?</a:t>
            </a:r>
          </a:p>
          <a:p>
            <a:pPr lvl="1"/>
            <a:r>
              <a:rPr lang="en-US" dirty="0"/>
              <a:t>New activities in Sub-1GHz.  Update to 11ah possible in 802.11-rev, also changes in 802.15. </a:t>
            </a:r>
          </a:p>
          <a:p>
            <a:pPr lvl="1"/>
            <a:r>
              <a:rPr lang="en-US" dirty="0"/>
              <a:t>Aspect of unique communications requirements for DER integration- dispatch/provisioning vs protection.</a:t>
            </a:r>
          </a:p>
          <a:p>
            <a:pPr lvl="1"/>
            <a:r>
              <a:rPr lang="en-US" dirty="0"/>
              <a:t>Review possible activity in mid-2025?</a:t>
            </a:r>
          </a:p>
          <a:p>
            <a:pPr lvl="1"/>
            <a:endParaRPr lang="en-US" dirty="0"/>
          </a:p>
          <a:p>
            <a:r>
              <a:rPr lang="en-US" dirty="0"/>
              <a:t>Possible topic follow up on AFV.</a:t>
            </a:r>
          </a:p>
          <a:p>
            <a:pPr lvl="1"/>
            <a:r>
              <a:rPr lang="en-US" dirty="0"/>
              <a:t>Future state of integrated networks for Energy Management Systems across electric vehicle, home, building, and grid. </a:t>
            </a:r>
          </a:p>
          <a:p>
            <a:pPr lvl="1"/>
            <a:endParaRPr lang="en-US" dirty="0"/>
          </a:p>
          <a:p>
            <a:r>
              <a:rPr lang="en-US" dirty="0"/>
              <a:t>TSN – movement of 802.1 and 802.3 towards specific profiles (related to vertical applications)  AVB, Industrial Automation, Automotive, Aerospace.  Select features out of base standards. TSN is a toolbox, profiles provide interoperability.  Integration of TSN into 802.11 and high availability, could affect TSN profiles. </a:t>
            </a:r>
          </a:p>
          <a:p>
            <a:endParaRPr lang="en-US" dirty="0"/>
          </a:p>
          <a:p>
            <a:pPr lvl="1"/>
            <a:endParaRPr lang="en-US" dirty="0"/>
          </a:p>
        </p:txBody>
      </p:sp>
      <p:sp>
        <p:nvSpPr>
          <p:cNvPr id="4" name="Footer Placeholder 3">
            <a:extLst>
              <a:ext uri="{FF2B5EF4-FFF2-40B4-BE49-F238E27FC236}">
                <a16:creationId xmlns:a16="http://schemas.microsoft.com/office/drawing/2014/main" id="{C72BC836-DB99-4A9C-BF1F-70C5E50F7CDA}"/>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5AFCB22E-C047-418D-813A-FEEE7AD39C7D}"/>
              </a:ext>
            </a:extLst>
          </p:cNvPr>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22</a:t>
            </a:fld>
            <a:endParaRPr lang="en-US" altLang="en-US"/>
          </a:p>
        </p:txBody>
      </p:sp>
    </p:spTree>
    <p:extLst>
      <p:ext uri="{BB962C8B-B14F-4D97-AF65-F5344CB8AC3E}">
        <p14:creationId xmlns:p14="http://schemas.microsoft.com/office/powerpoint/2010/main" val="303634190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 TAG closing</a:t>
            </a:r>
          </a:p>
        </p:txBody>
      </p:sp>
      <p:sp>
        <p:nvSpPr>
          <p:cNvPr id="3" name="Content Placeholder 2"/>
          <p:cNvSpPr>
            <a:spLocks noGrp="1"/>
          </p:cNvSpPr>
          <p:nvPr>
            <p:ph idx="1"/>
          </p:nvPr>
        </p:nvSpPr>
        <p:spPr>
          <a:xfrm>
            <a:off x="914400" y="1676400"/>
            <a:ext cx="10439400" cy="4831279"/>
          </a:xfrm>
        </p:spPr>
        <p:txBody>
          <a:bodyPr>
            <a:normAutofit/>
          </a:bodyPr>
          <a:lstStyle/>
          <a:p>
            <a:r>
              <a:rPr lang="en-US" dirty="0"/>
              <a:t>Action Items</a:t>
            </a:r>
          </a:p>
          <a:p>
            <a:pPr lvl="1"/>
            <a:r>
              <a:rPr lang="en-US" dirty="0"/>
              <a:t>Text contributions for SG white paper update, IoT White Paper. (AI’s inside document)</a:t>
            </a:r>
          </a:p>
          <a:p>
            <a:pPr lvl="1"/>
            <a:endParaRPr lang="en-US" dirty="0"/>
          </a:p>
          <a:p>
            <a:r>
              <a:rPr lang="en-US" dirty="0"/>
              <a:t>Any New Business?</a:t>
            </a:r>
          </a:p>
          <a:p>
            <a:pPr lvl="1"/>
            <a:endParaRPr lang="en-US" dirty="0"/>
          </a:p>
          <a:p>
            <a:r>
              <a:rPr lang="en-US" dirty="0"/>
              <a:t>Next Meeting</a:t>
            </a:r>
          </a:p>
          <a:p>
            <a:pPr marL="742950" lvl="2">
              <a:spcBef>
                <a:spcPts val="0"/>
              </a:spcBef>
              <a:spcAft>
                <a:spcPts val="1200"/>
              </a:spcAft>
            </a:pPr>
            <a:r>
              <a:rPr lang="en-US" sz="2000">
                <a:latin typeface="Calibri" panose="020F0502020204030204" pitchFamily="34" charset="0"/>
                <a:ea typeface="Times New Roman" panose="02020603050405020304" pitchFamily="18" charset="0"/>
              </a:rPr>
              <a:t>March </a:t>
            </a:r>
            <a:r>
              <a:rPr lang="en-US" sz="2000" dirty="0">
                <a:latin typeface="Calibri" panose="020F0502020204030204" pitchFamily="34" charset="0"/>
                <a:ea typeface="Times New Roman" panose="02020603050405020304" pitchFamily="18" charset="0"/>
              </a:rPr>
              <a:t>2025 – Atlanta, GA, USA</a:t>
            </a:r>
            <a:endParaRPr lang="en-US" sz="2000" dirty="0">
              <a:effectLst/>
              <a:latin typeface="Calibri" panose="020F0502020204030204" pitchFamily="34" charset="0"/>
              <a:ea typeface="Times New Roman" panose="02020603050405020304" pitchFamily="18" charset="0"/>
            </a:endParaRPr>
          </a:p>
          <a:p>
            <a:r>
              <a:rPr lang="en-US" dirty="0"/>
              <a:t>Adjourn</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23</a:t>
            </a:fld>
            <a:endParaRPr lang="en-US" altLang="en-US"/>
          </a:p>
        </p:txBody>
      </p:sp>
    </p:spTree>
    <p:extLst>
      <p:ext uri="{BB962C8B-B14F-4D97-AF65-F5344CB8AC3E}">
        <p14:creationId xmlns:p14="http://schemas.microsoft.com/office/powerpoint/2010/main" val="15933633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015DA3-F549-4831-9490-80BC7A811C43}"/>
              </a:ext>
            </a:extLst>
          </p:cNvPr>
          <p:cNvSpPr>
            <a:spLocks noGrp="1"/>
          </p:cNvSpPr>
          <p:nvPr>
            <p:ph type="title"/>
          </p:nvPr>
        </p:nvSpPr>
        <p:spPr>
          <a:xfrm>
            <a:off x="914400" y="685800"/>
            <a:ext cx="10363200" cy="609600"/>
          </a:xfrm>
        </p:spPr>
        <p:txBody>
          <a:bodyPr/>
          <a:lstStyle/>
          <a:p>
            <a:r>
              <a:rPr lang="en-US" dirty="0"/>
              <a:t>802.24 November Plenary - Meeting Plan</a:t>
            </a:r>
          </a:p>
        </p:txBody>
      </p:sp>
      <p:sp>
        <p:nvSpPr>
          <p:cNvPr id="3" name="Content Placeholder 2">
            <a:extLst>
              <a:ext uri="{FF2B5EF4-FFF2-40B4-BE49-F238E27FC236}">
                <a16:creationId xmlns:a16="http://schemas.microsoft.com/office/drawing/2014/main" id="{5869E525-D164-4700-8950-E8042AC09CC4}"/>
              </a:ext>
            </a:extLst>
          </p:cNvPr>
          <p:cNvSpPr>
            <a:spLocks noGrp="1"/>
          </p:cNvSpPr>
          <p:nvPr>
            <p:ph idx="1"/>
          </p:nvPr>
        </p:nvSpPr>
        <p:spPr>
          <a:xfrm>
            <a:off x="450849" y="1304925"/>
            <a:ext cx="11049000" cy="4648200"/>
          </a:xfrm>
        </p:spPr>
        <p:txBody>
          <a:bodyPr>
            <a:normAutofit/>
          </a:bodyPr>
          <a:lstStyle/>
          <a:p>
            <a:r>
              <a:rPr lang="en-US" sz="2400" dirty="0">
                <a:hlinkClick r:id="rId2"/>
              </a:rPr>
              <a:t>Registration</a:t>
            </a:r>
            <a:r>
              <a:rPr lang="en-US" sz="2000" dirty="0"/>
              <a:t> </a:t>
            </a:r>
            <a:r>
              <a:rPr lang="en-US" sz="2400" dirty="0">
                <a:effectLst/>
                <a:latin typeface="Arial" panose="020B0604020202020204" pitchFamily="34" charset="0"/>
                <a:ea typeface="Calibri" panose="020F0502020204030204" pitchFamily="34" charset="0"/>
              </a:rPr>
              <a:t>is required</a:t>
            </a:r>
          </a:p>
          <a:p>
            <a:r>
              <a:rPr lang="en-US" sz="2400" dirty="0">
                <a:effectLst/>
                <a:latin typeface="Arial" panose="020B0604020202020204" pitchFamily="34" charset="0"/>
                <a:ea typeface="Calibri" panose="020F0502020204030204" pitchFamily="34" charset="0"/>
              </a:rPr>
              <a:t>Two slots: </a:t>
            </a:r>
          </a:p>
          <a:p>
            <a:pPr lvl="1"/>
            <a:r>
              <a:rPr lang="en-US" sz="2000" dirty="0">
                <a:effectLst/>
                <a:latin typeface="Arial" panose="020B0604020202020204" pitchFamily="34" charset="0"/>
                <a:ea typeface="Calibri" panose="020F0502020204030204" pitchFamily="34" charset="0"/>
              </a:rPr>
              <a:t>Tuesday PM2</a:t>
            </a:r>
          </a:p>
          <a:p>
            <a:pPr lvl="1"/>
            <a:r>
              <a:rPr lang="en-US" sz="2000" dirty="0">
                <a:effectLst/>
                <a:latin typeface="Arial" panose="020B0604020202020204" pitchFamily="34" charset="0"/>
                <a:ea typeface="Calibri" panose="020F0502020204030204" pitchFamily="34" charset="0"/>
              </a:rPr>
              <a:t>Wednesday PM2   </a:t>
            </a:r>
          </a:p>
          <a:p>
            <a:r>
              <a:rPr lang="en-US" sz="2800" dirty="0">
                <a:latin typeface="Arial" panose="020B0604020202020204" pitchFamily="34" charset="0"/>
              </a:rPr>
              <a:t>Accredited Hybrid Meeting with Remote Participation</a:t>
            </a:r>
            <a:endParaRPr lang="en-US" sz="2800" dirty="0">
              <a:latin typeface="Arial" panose="020B0604020202020204" pitchFamily="34" charset="0"/>
              <a:hlinkClick r:id="rId3">
                <a:extLst>
                  <a:ext uri="{A12FA001-AC4F-418D-AE19-62706E023703}">
                    <ahyp:hlinkClr xmlns:ahyp="http://schemas.microsoft.com/office/drawing/2018/hyperlinkcolor" val="tx"/>
                  </a:ext>
                </a:extLst>
              </a:hlinkClick>
            </a:endParaRPr>
          </a:p>
          <a:p>
            <a:endParaRPr lang="en-US" sz="2400" dirty="0">
              <a:effectLst/>
              <a:latin typeface="Arial" panose="020B0604020202020204" pitchFamily="34" charset="0"/>
              <a:ea typeface="Calibri" panose="020F0502020204030204" pitchFamily="34" charset="0"/>
              <a:hlinkClick r:id="rId3">
                <a:extLst>
                  <a:ext uri="{A12FA001-AC4F-418D-AE19-62706E023703}">
                    <ahyp:hlinkClr xmlns:ahyp="http://schemas.microsoft.com/office/drawing/2018/hyperlinkcolor" val="tx"/>
                  </a:ext>
                </a:extLst>
              </a:hlinkClick>
            </a:endParaRPr>
          </a:p>
          <a:p>
            <a:pPr marL="0" indent="0">
              <a:buNone/>
            </a:pPr>
            <a:endParaRPr lang="en-US" sz="1600" dirty="0">
              <a:effectLst/>
              <a:latin typeface="Arial" panose="020B0604020202020204" pitchFamily="34" charset="0"/>
              <a:ea typeface="Calibri" panose="020F0502020204030204" pitchFamily="34" charset="0"/>
            </a:endParaRPr>
          </a:p>
          <a:p>
            <a:pPr marL="0" indent="0">
              <a:buNone/>
            </a:pPr>
            <a:r>
              <a:rPr lang="en-US" sz="1600" dirty="0">
                <a:effectLst/>
                <a:latin typeface="Arial" panose="020B0604020202020204" pitchFamily="34" charset="0"/>
                <a:ea typeface="Calibri" panose="020F0502020204030204" pitchFamily="34" charset="0"/>
              </a:rPr>
              <a:t> </a:t>
            </a:r>
            <a:endParaRPr lang="en-US" sz="2400" u="sng" dirty="0">
              <a:solidFill>
                <a:srgbClr val="CC00CC"/>
              </a:solidFill>
              <a:effectLst/>
              <a:latin typeface="Arial" panose="020B0604020202020204" pitchFamily="34" charset="0"/>
              <a:ea typeface="Calibri" panose="020F0502020204030204" pitchFamily="34" charset="0"/>
              <a:hlinkClick r:id="rId3">
                <a:extLst>
                  <a:ext uri="{A12FA001-AC4F-418D-AE19-62706E023703}">
                    <ahyp:hlinkClr xmlns:ahyp="http://schemas.microsoft.com/office/drawing/2018/hyperlinkcolor" val="tx"/>
                  </a:ext>
                </a:extLst>
              </a:hlinkClick>
            </a:endParaRPr>
          </a:p>
        </p:txBody>
      </p:sp>
      <p:sp>
        <p:nvSpPr>
          <p:cNvPr id="4" name="Footer Placeholder 3">
            <a:extLst>
              <a:ext uri="{FF2B5EF4-FFF2-40B4-BE49-F238E27FC236}">
                <a16:creationId xmlns:a16="http://schemas.microsoft.com/office/drawing/2014/main" id="{284C0347-A1D7-4439-8C0D-B600FAF71E6C}"/>
              </a:ext>
            </a:extLst>
          </p:cNvPr>
          <p:cNvSpPr>
            <a:spLocks noGrp="1"/>
          </p:cNvSpPr>
          <p:nvPr>
            <p:ph type="ftr" sz="quarter" idx="11"/>
          </p:nvPr>
        </p:nvSpPr>
        <p:spPr>
          <a:xfrm>
            <a:off x="7315200" y="6475413"/>
            <a:ext cx="4165600" cy="184666"/>
          </a:xfrm>
        </p:spPr>
        <p:txBody>
          <a:bodyPr/>
          <a:lstStyle/>
          <a:p>
            <a:r>
              <a:rPr lang="en-US" altLang="en-US" dirty="0"/>
              <a:t> Tim Godfrey, EPRI</a:t>
            </a:r>
          </a:p>
        </p:txBody>
      </p:sp>
      <p:sp>
        <p:nvSpPr>
          <p:cNvPr id="5" name="Slide Number Placeholder 4">
            <a:extLst>
              <a:ext uri="{FF2B5EF4-FFF2-40B4-BE49-F238E27FC236}">
                <a16:creationId xmlns:a16="http://schemas.microsoft.com/office/drawing/2014/main" id="{E8FCC63C-A524-4D35-9DC1-3B13A39F58FA}"/>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3</a:t>
            </a:fld>
            <a:endParaRPr lang="en-US" altLang="en-US"/>
          </a:p>
        </p:txBody>
      </p:sp>
      <p:sp>
        <p:nvSpPr>
          <p:cNvPr id="11" name="Rectangle 4">
            <a:extLst>
              <a:ext uri="{FF2B5EF4-FFF2-40B4-BE49-F238E27FC236}">
                <a16:creationId xmlns:a16="http://schemas.microsoft.com/office/drawing/2014/main" id="{E5D482E2-CB05-D926-9C61-F6A1CFAC1C4C}"/>
              </a:ext>
            </a:extLst>
          </p:cNvPr>
          <p:cNvSpPr>
            <a:spLocks noChangeArrowheads="1"/>
          </p:cNvSpPr>
          <p:nvPr/>
        </p:nvSpPr>
        <p:spPr bwMode="auto">
          <a:xfrm>
            <a:off x="381000" y="4546429"/>
            <a:ext cx="5283197" cy="12926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Arial" panose="020B0604020202020204" pitchFamily="34" charset="0"/>
              </a:rPr>
              <a:t>PM2: Tuesday January 13 4PM JST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rgbClr val="00AFF9"/>
                </a:solidFill>
                <a:effectLst/>
                <a:highlight>
                  <a:srgbClr val="FFFF00"/>
                </a:highlight>
                <a:latin typeface="Arial" panose="020B0604020202020204" pitchFamily="34" charset="0"/>
                <a:ea typeface="Calibri" panose="020F0502020204030204" pitchFamily="34" charset="0"/>
                <a:cs typeface="Arial" panose="020B0604020202020204" pitchFamily="34" charset="0"/>
                <a:hlinkClick r:id="rId4"/>
              </a:rPr>
              <a:t>Join WebEx meeting</a:t>
            </a:r>
            <a:r>
              <a:rPr kumimoji="0" lang="en-US" altLang="en-US" sz="2400" b="0" i="0" u="none" strike="noStrike" cap="none" normalizeH="0" baseline="0" dirty="0">
                <a:ln>
                  <a:noFill/>
                </a:ln>
                <a:solidFill>
                  <a:schemeClr val="tx1"/>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 </a:t>
            </a:r>
            <a:endParaRPr kumimoji="0" lang="en-US" altLang="en-US" sz="800" b="0" i="0" u="none" strike="noStrike" cap="none" normalizeH="0" baseline="0" dirty="0">
              <a:ln>
                <a:noFill/>
              </a:ln>
              <a:solidFill>
                <a:schemeClr val="tx1"/>
              </a:solidFill>
              <a:effectLst/>
              <a:highlight>
                <a:srgbClr val="FFFF00"/>
              </a:highligh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dirty="0">
                <a:ln>
                  <a:noFill/>
                </a:ln>
                <a:solidFill>
                  <a:schemeClr val="tx1"/>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Meeting password</a:t>
            </a:r>
            <a:r>
              <a:rPr lang="en-US" sz="1400" dirty="0">
                <a:effectLst/>
                <a:highlight>
                  <a:srgbClr val="FFFF00"/>
                </a:highlight>
                <a:latin typeface="Calibri" panose="020F0502020204030204" pitchFamily="34" charset="0"/>
                <a:ea typeface="Aptos" panose="020B0004020202020204" pitchFamily="34" charset="0"/>
              </a:rPr>
              <a:t> </a:t>
            </a:r>
          </a:p>
          <a:p>
            <a:pPr marL="457200" marR="0" lvl="1" indent="0" algn="l" defTabSz="914400" rtl="0" eaLnBrk="0" fontAlgn="base" latinLnBrk="0" hangingPunct="0">
              <a:lnSpc>
                <a:spcPct val="100000"/>
              </a:lnSpc>
              <a:spcBef>
                <a:spcPct val="0"/>
              </a:spcBef>
              <a:spcAft>
                <a:spcPct val="0"/>
              </a:spcAft>
              <a:buClrTx/>
              <a:buSzTx/>
              <a:buFontTx/>
              <a:buNone/>
              <a:tabLst/>
            </a:pPr>
            <a:endParaRPr kumimoji="0" lang="en-US" altLang="en-US" b="0" i="0" u="none" strike="noStrike" cap="none" normalizeH="0" baseline="0" dirty="0">
              <a:ln>
                <a:noFill/>
              </a:ln>
              <a:solidFill>
                <a:schemeClr val="tx1"/>
              </a:solidFill>
              <a:effectLst/>
              <a:latin typeface="Arial" panose="020B0604020202020204" pitchFamily="34" charset="0"/>
            </a:endParaRPr>
          </a:p>
        </p:txBody>
      </p:sp>
      <p:sp>
        <p:nvSpPr>
          <p:cNvPr id="12" name="Rectangle 5">
            <a:extLst>
              <a:ext uri="{FF2B5EF4-FFF2-40B4-BE49-F238E27FC236}">
                <a16:creationId xmlns:a16="http://schemas.microsoft.com/office/drawing/2014/main" id="{BC5CA8CD-ACD7-A647-6329-68E5CCCEEA32}"/>
              </a:ext>
            </a:extLst>
          </p:cNvPr>
          <p:cNvSpPr>
            <a:spLocks noChangeArrowheads="1"/>
          </p:cNvSpPr>
          <p:nvPr/>
        </p:nvSpPr>
        <p:spPr bwMode="auto">
          <a:xfrm>
            <a:off x="6324600" y="4512460"/>
            <a:ext cx="5544207" cy="11079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Arial" panose="020B0604020202020204" pitchFamily="34" charset="0"/>
              </a:rPr>
              <a:t>PM2: Wednesday January 14 4PM JST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rgbClr val="00AFF9"/>
                </a:solidFill>
                <a:effectLst/>
                <a:highlight>
                  <a:srgbClr val="FFFF00"/>
                </a:highlight>
                <a:latin typeface="Arial" panose="020B0604020202020204" pitchFamily="34" charset="0"/>
                <a:ea typeface="Calibri" panose="020F0502020204030204" pitchFamily="34" charset="0"/>
                <a:cs typeface="Arial" panose="020B0604020202020204" pitchFamily="34" charset="0"/>
                <a:hlinkClick r:id="rId5"/>
              </a:rPr>
              <a:t>Join WebEx meeting</a:t>
            </a:r>
            <a:r>
              <a:rPr kumimoji="0" lang="en-US" altLang="en-US" sz="2400" b="0" i="0" u="none" strike="noStrike" cap="none" normalizeH="0" baseline="0" dirty="0">
                <a:ln>
                  <a:noFill/>
                </a:ln>
                <a:solidFill>
                  <a:schemeClr val="tx1"/>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 </a:t>
            </a:r>
            <a:endParaRPr kumimoji="0" lang="en-US" altLang="en-US" sz="800" b="0" i="0" u="none" strike="noStrike" cap="none" normalizeH="0" baseline="0" dirty="0">
              <a:ln>
                <a:noFill/>
              </a:ln>
              <a:solidFill>
                <a:schemeClr val="tx1"/>
              </a:solidFill>
              <a:effectLst/>
              <a:highlight>
                <a:srgbClr val="FFFF00"/>
              </a:highlight>
            </a:endParaRPr>
          </a:p>
          <a:p>
            <a:r>
              <a:rPr kumimoji="0" lang="en-US" altLang="en-US" sz="2400" b="0" i="0" u="none" strike="noStrike" cap="none" normalizeH="0" baseline="0" dirty="0">
                <a:ln>
                  <a:noFill/>
                </a:ln>
                <a:solidFill>
                  <a:schemeClr val="tx1"/>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Meeting password:</a:t>
            </a:r>
            <a:endParaRPr kumimoji="0" lang="en-US" altLang="en-US" sz="3200" b="0" i="0" u="none" strike="noStrike" cap="none" normalizeH="0" baseline="0" dirty="0">
              <a:ln>
                <a:noFill/>
              </a:ln>
              <a:solidFill>
                <a:schemeClr val="tx1"/>
              </a:solidFill>
              <a:effectLst/>
              <a:highlight>
                <a:srgbClr val="FFFF00"/>
              </a:highlight>
              <a:latin typeface="Arial" panose="020B0604020202020204" pitchFamily="34" charset="0"/>
            </a:endParaRPr>
          </a:p>
        </p:txBody>
      </p:sp>
    </p:spTree>
    <p:extLst>
      <p:ext uri="{BB962C8B-B14F-4D97-AF65-F5344CB8AC3E}">
        <p14:creationId xmlns:p14="http://schemas.microsoft.com/office/powerpoint/2010/main" val="104149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E06ED11D-62EF-4426-BE34-ACD435831372}"/>
              </a:ext>
            </a:extLst>
          </p:cNvPr>
          <p:cNvSpPr>
            <a:spLocks noGrp="1"/>
          </p:cNvSpPr>
          <p:nvPr>
            <p:ph type="title"/>
          </p:nvPr>
        </p:nvSpPr>
        <p:spPr/>
        <p:txBody>
          <a:bodyPr/>
          <a:lstStyle/>
          <a:p>
            <a:r>
              <a:rPr lang="en-US" dirty="0"/>
              <a:t>Agenda</a:t>
            </a:r>
          </a:p>
        </p:txBody>
      </p:sp>
      <p:sp>
        <p:nvSpPr>
          <p:cNvPr id="2" name="Content Placeholder 1">
            <a:extLst>
              <a:ext uri="{FF2B5EF4-FFF2-40B4-BE49-F238E27FC236}">
                <a16:creationId xmlns:a16="http://schemas.microsoft.com/office/drawing/2014/main" id="{41023CD6-FC62-4A83-9EAE-A6F907B49C04}"/>
              </a:ext>
            </a:extLst>
          </p:cNvPr>
          <p:cNvSpPr>
            <a:spLocks noGrp="1"/>
          </p:cNvSpPr>
          <p:nvPr>
            <p:ph idx="1"/>
          </p:nvPr>
        </p:nvSpPr>
        <p:spPr>
          <a:xfrm>
            <a:off x="914400" y="1981200"/>
            <a:ext cx="11049000" cy="4419600"/>
          </a:xfrm>
        </p:spPr>
        <p:txBody>
          <a:bodyPr>
            <a:normAutofit fontScale="85000" lnSpcReduction="20000"/>
          </a:bodyPr>
          <a:lstStyle/>
          <a:p>
            <a:pPr fontAlgn="t">
              <a:lnSpc>
                <a:spcPct val="120000"/>
              </a:lnSpc>
            </a:pPr>
            <a:r>
              <a:rPr lang="en-US" dirty="0"/>
              <a:t>Call session to order / “Guidelines for IEEE SA meetings”</a:t>
            </a:r>
          </a:p>
          <a:p>
            <a:pPr fontAlgn="t">
              <a:lnSpc>
                <a:spcPct val="120000"/>
              </a:lnSpc>
            </a:pPr>
            <a:r>
              <a:rPr lang="en-US" dirty="0"/>
              <a:t>Review of Agenda / Approval of Agenda / Approve Minutes</a:t>
            </a:r>
          </a:p>
          <a:p>
            <a:pPr fontAlgn="t">
              <a:lnSpc>
                <a:spcPct val="120000"/>
              </a:lnSpc>
            </a:pPr>
            <a:r>
              <a:rPr lang="en-US" dirty="0"/>
              <a:t>Liaison Updates / Regulatory</a:t>
            </a:r>
          </a:p>
          <a:p>
            <a:pPr fontAlgn="t">
              <a:lnSpc>
                <a:spcPct val="120000"/>
              </a:lnSpc>
            </a:pPr>
            <a:r>
              <a:rPr lang="en-US" dirty="0"/>
              <a:t>IoT white paper Development and Contributions</a:t>
            </a:r>
          </a:p>
          <a:p>
            <a:pPr fontAlgn="b">
              <a:lnSpc>
                <a:spcPct val="120000"/>
              </a:lnSpc>
            </a:pPr>
            <a:r>
              <a:rPr lang="en-US" dirty="0"/>
              <a:t>Development of update to Smart Grid White paper.</a:t>
            </a:r>
          </a:p>
          <a:p>
            <a:pPr fontAlgn="b">
              <a:lnSpc>
                <a:spcPct val="120000"/>
              </a:lnSpc>
            </a:pPr>
            <a:r>
              <a:rPr lang="en-US" dirty="0"/>
              <a:t>AFV Infrastructure communications white paper: Review contributions and white paper draft</a:t>
            </a:r>
          </a:p>
          <a:p>
            <a:pPr fontAlgn="b">
              <a:lnSpc>
                <a:spcPct val="120000"/>
              </a:lnSpc>
            </a:pPr>
            <a:r>
              <a:rPr lang="en-US" dirty="0"/>
              <a:t>Discussion: new work?</a:t>
            </a:r>
          </a:p>
          <a:p>
            <a:pPr fontAlgn="b">
              <a:lnSpc>
                <a:spcPct val="120000"/>
              </a:lnSpc>
            </a:pPr>
            <a:r>
              <a:rPr lang="en-US" dirty="0" err="1"/>
              <a:t>AoB</a:t>
            </a:r>
            <a:endParaRPr lang="en-US" dirty="0"/>
          </a:p>
          <a:p>
            <a:pPr marL="0" indent="0" fontAlgn="b">
              <a:lnSpc>
                <a:spcPct val="120000"/>
              </a:lnSpc>
              <a:buNone/>
            </a:pPr>
            <a:endParaRPr lang="en-US" dirty="0"/>
          </a:p>
        </p:txBody>
      </p:sp>
      <p:sp>
        <p:nvSpPr>
          <p:cNvPr id="4" name="Footer Placeholder 3"/>
          <p:cNvSpPr>
            <a:spLocks noGrp="1"/>
          </p:cNvSpPr>
          <p:nvPr>
            <p:ph type="ftr" sz="quarter" idx="11"/>
          </p:nvPr>
        </p:nvSpPr>
        <p:spPr/>
        <p:txBody>
          <a:bodyPr wrap="square" anchor="t">
            <a:normAutofit/>
          </a:bodyPr>
          <a:lstStyle/>
          <a:p>
            <a:pPr>
              <a:spcAft>
                <a:spcPts val="600"/>
              </a:spcAft>
            </a:pPr>
            <a:r>
              <a:rPr lang="en-US" altLang="en-US"/>
              <a:t>Tim Godfrey, EPRI</a:t>
            </a:r>
          </a:p>
        </p:txBody>
      </p:sp>
      <p:sp>
        <p:nvSpPr>
          <p:cNvPr id="5" name="Slide Number Placeholder 4"/>
          <p:cNvSpPr>
            <a:spLocks noGrp="1"/>
          </p:cNvSpPr>
          <p:nvPr>
            <p:ph type="sldNum" sz="quarter" idx="12"/>
          </p:nvPr>
        </p:nvSpPr>
        <p:spPr/>
        <p:txBody>
          <a:bodyPr wrap="none" anchor="t">
            <a:normAutofit/>
          </a:bodyPr>
          <a:lstStyle/>
          <a:p>
            <a:pPr>
              <a:spcAft>
                <a:spcPts val="600"/>
              </a:spcAft>
            </a:pPr>
            <a:r>
              <a:rPr lang="en-US" altLang="en-US"/>
              <a:t>Slide </a:t>
            </a:r>
            <a:fld id="{D2793805-6678-4F90-9549-7863581D2258}" type="slidenum">
              <a:rPr lang="en-US" altLang="en-US" smtClean="0"/>
              <a:pPr>
                <a:spcAft>
                  <a:spcPts val="600"/>
                </a:spcAft>
              </a:pPr>
              <a:t>4</a:t>
            </a:fld>
            <a:endParaRPr lang="en-US" altLang="en-US"/>
          </a:p>
        </p:txBody>
      </p:sp>
    </p:spTree>
    <p:extLst>
      <p:ext uri="{BB962C8B-B14F-4D97-AF65-F5344CB8AC3E}">
        <p14:creationId xmlns:p14="http://schemas.microsoft.com/office/powerpoint/2010/main" val="11554155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6F93A480-2A61-46F4-BD24-F91A0A4F10D7}"/>
              </a:ext>
            </a:extLst>
          </p:cNvPr>
          <p:cNvSpPr>
            <a:spLocks noGrp="1" noChangeArrowheads="1"/>
          </p:cNvSpPr>
          <p:nvPr>
            <p:ph type="title"/>
          </p:nvPr>
        </p:nvSpPr>
        <p:spPr>
          <a:xfrm>
            <a:off x="1857632" y="527050"/>
            <a:ext cx="8458200" cy="609600"/>
          </a:xfrm>
        </p:spPr>
        <p:txBody>
          <a:bodyPr/>
          <a:lstStyle/>
          <a:p>
            <a:r>
              <a:rPr lang="en-US" altLang="en-US" sz="3200" u="sng" dirty="0"/>
              <a:t>Guidelines for IEEE-SA Meetings</a:t>
            </a:r>
          </a:p>
        </p:txBody>
      </p:sp>
      <p:sp>
        <p:nvSpPr>
          <p:cNvPr id="15363" name="Rectangle 3">
            <a:extLst>
              <a:ext uri="{FF2B5EF4-FFF2-40B4-BE49-F238E27FC236}">
                <a16:creationId xmlns:a16="http://schemas.microsoft.com/office/drawing/2014/main" id="{DD70F209-A088-463E-A33E-F570A44F0607}"/>
              </a:ext>
            </a:extLst>
          </p:cNvPr>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5364" name="Rectangle 4">
            <a:extLst>
              <a:ext uri="{FF2B5EF4-FFF2-40B4-BE49-F238E27FC236}">
                <a16:creationId xmlns:a16="http://schemas.microsoft.com/office/drawing/2014/main" id="{ED8F98C9-BE8B-40FD-8A71-CAC82411B306}"/>
              </a:ext>
            </a:extLst>
          </p:cNvPr>
          <p:cNvSpPr>
            <a:spLocks noChangeArrowheads="1"/>
          </p:cNvSpPr>
          <p:nvPr/>
        </p:nvSpPr>
        <p:spPr bwMode="auto">
          <a:xfrm>
            <a:off x="914400" y="1289050"/>
            <a:ext cx="10439400" cy="51863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pPr>
            <a:r>
              <a:rPr lang="en-US" altLang="en-US" sz="1600" b="1" dirty="0"/>
              <a:t>All IEEE-SA standards meetings shall be conducted in compliance with all applicable laws, including antitrust and competition laws.</a:t>
            </a:r>
          </a:p>
          <a:p>
            <a:pPr>
              <a:lnSpc>
                <a:spcPct val="80000"/>
              </a:lnSpc>
              <a:spcAft>
                <a:spcPct val="40000"/>
              </a:spcAft>
            </a:pPr>
            <a:r>
              <a:rPr lang="en-US" altLang="en-US" sz="1600" b="1" dirty="0"/>
              <a:t>Don’t discuss the interpretation, validity, or essentiality of patents/patent claims. </a:t>
            </a:r>
          </a:p>
          <a:p>
            <a:pPr>
              <a:lnSpc>
                <a:spcPct val="80000"/>
              </a:lnSpc>
              <a:spcAft>
                <a:spcPct val="40000"/>
              </a:spcAft>
            </a:pPr>
            <a:r>
              <a:rPr lang="en-US" altLang="en-US" sz="1600" b="1" dirty="0"/>
              <a:t>Don’t discuss specific license rates, terms, or conditions.</a:t>
            </a:r>
          </a:p>
          <a:p>
            <a:pPr lvl="1">
              <a:lnSpc>
                <a:spcPct val="80000"/>
              </a:lnSpc>
              <a:spcAft>
                <a:spcPct val="40000"/>
              </a:spcAft>
            </a:pPr>
            <a:r>
              <a:rPr lang="en-US" altLang="en-US" sz="1300" dirty="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300" dirty="0"/>
              <a:t>Technical considerations remain primary focus</a:t>
            </a:r>
            <a:endParaRPr lang="en-US" altLang="en-US" sz="1300" dirty="0"/>
          </a:p>
          <a:p>
            <a:pPr>
              <a:lnSpc>
                <a:spcPct val="80000"/>
              </a:lnSpc>
              <a:spcAft>
                <a:spcPct val="40000"/>
              </a:spcAft>
            </a:pPr>
            <a:r>
              <a:rPr lang="en-US" altLang="en-US" sz="1600" b="1" dirty="0"/>
              <a:t>Don’t discuss or engage in the fixing of product prices, allocation of customers, or division of sales markets.</a:t>
            </a:r>
          </a:p>
          <a:p>
            <a:pPr>
              <a:lnSpc>
                <a:spcPct val="80000"/>
              </a:lnSpc>
              <a:spcAft>
                <a:spcPct val="40000"/>
              </a:spcAft>
            </a:pPr>
            <a:r>
              <a:rPr lang="en-US" altLang="en-US" sz="1600" b="1" dirty="0"/>
              <a:t>Don’t discuss the status or substance of ongoing or threatened litigation.</a:t>
            </a:r>
          </a:p>
          <a:p>
            <a:pPr>
              <a:lnSpc>
                <a:spcPct val="80000"/>
              </a:lnSpc>
              <a:spcAft>
                <a:spcPct val="40000"/>
              </a:spcAft>
            </a:pPr>
            <a:r>
              <a:rPr lang="en-US" altLang="en-US" sz="1600" b="1" dirty="0"/>
              <a:t>Don’t be silent if inappropriate topics are discussed… do formally object.</a:t>
            </a:r>
          </a:p>
          <a:p>
            <a:pPr algn="ctr">
              <a:lnSpc>
                <a:spcPct val="80000"/>
              </a:lnSpc>
              <a:buFont typeface="Monotype Sorts" pitchFamily="2" charset="2"/>
              <a:buNone/>
            </a:pPr>
            <a:r>
              <a:rPr lang="en-US" altLang="en-US" sz="1000" b="1" dirty="0"/>
              <a:t>---------------------------------------------------------------   </a:t>
            </a:r>
          </a:p>
          <a:p>
            <a:pPr algn="ctr">
              <a:lnSpc>
                <a:spcPct val="80000"/>
              </a:lnSpc>
              <a:buFont typeface="Monotype Sorts" pitchFamily="2" charset="2"/>
              <a:buNone/>
            </a:pPr>
            <a:r>
              <a:rPr lang="en-US" altLang="en-US" sz="1200" b="1" dirty="0"/>
              <a:t>If you have questions, contact the IEEE-SA Standards Board Patent Committee Administrator at patcom@ieee.org or visit http://standards.ieee.org/about/sasb/patcom/index.html </a:t>
            </a:r>
            <a:br>
              <a:rPr lang="en-US" altLang="en-US" sz="1200" b="1" dirty="0"/>
            </a:br>
            <a:endParaRPr lang="en-US" altLang="en-US" sz="1200" b="1" dirty="0"/>
          </a:p>
          <a:p>
            <a:pPr algn="ctr">
              <a:lnSpc>
                <a:spcPct val="80000"/>
              </a:lnSpc>
              <a:buFont typeface="Monotype Sorts" pitchFamily="2" charset="2"/>
              <a:buNone/>
            </a:pPr>
            <a:r>
              <a:rPr lang="en-US" altLang="en-US" sz="1200" b="1" dirty="0"/>
              <a:t>See </a:t>
            </a:r>
            <a:r>
              <a:rPr lang="en-US" altLang="en-US" sz="1200" b="1" i="1" dirty="0"/>
              <a:t>IEEE-SA Standards Board Operations Manual</a:t>
            </a:r>
            <a:r>
              <a:rPr lang="en-US" altLang="en-US" sz="1200" b="1" dirty="0"/>
              <a:t>, clause 5.3.10 and </a:t>
            </a:r>
            <a:r>
              <a:rPr lang="en-GB" altLang="en-US" sz="1200" b="1" dirty="0"/>
              <a:t>“Promoting Competition and Innovation: What You Need to Know about the IEEE Standards Association's Antitrust and Competition Policy”</a:t>
            </a:r>
            <a:r>
              <a:rPr lang="en-US" altLang="en-US" sz="1200" b="1" dirty="0"/>
              <a:t> for more details.</a:t>
            </a:r>
          </a:p>
          <a:p>
            <a:pPr algn="ctr">
              <a:lnSpc>
                <a:spcPct val="80000"/>
              </a:lnSpc>
              <a:buFont typeface="Monotype Sorts" pitchFamily="2" charset="2"/>
              <a:buNone/>
            </a:pPr>
            <a:endParaRPr lang="en-US" altLang="en-US" sz="1200" b="1" dirty="0"/>
          </a:p>
          <a:p>
            <a:pPr algn="ctr">
              <a:lnSpc>
                <a:spcPct val="80000"/>
              </a:lnSpc>
              <a:buFont typeface="Monotype Sorts" pitchFamily="2" charset="2"/>
              <a:buNone/>
            </a:pPr>
            <a:r>
              <a:rPr lang="en-US" altLang="en-US" sz="1200" b="1" dirty="0"/>
              <a:t>This slide set is available </a:t>
            </a:r>
            <a:br>
              <a:rPr lang="en-US" altLang="en-US" sz="1200" b="1" dirty="0"/>
            </a:br>
            <a:r>
              <a:rPr lang="en-US" altLang="en-US" sz="1200" b="1" dirty="0"/>
              <a:t>at https://development.standards.ieee.org/myproject/Public/mytools/mob/preparslides.ppt</a:t>
            </a:r>
          </a:p>
        </p:txBody>
      </p:sp>
      <p:sp>
        <p:nvSpPr>
          <p:cNvPr id="5" name="Text Box 2">
            <a:extLst>
              <a:ext uri="{FF2B5EF4-FFF2-40B4-BE49-F238E27FC236}">
                <a16:creationId xmlns:a16="http://schemas.microsoft.com/office/drawing/2014/main" id="{393A7522-E90A-4EC2-98FF-C738C6211D64}"/>
              </a:ext>
            </a:extLst>
          </p:cNvPr>
          <p:cNvSpPr txBox="1">
            <a:spLocks noChangeArrowheads="1"/>
          </p:cNvSpPr>
          <p:nvPr/>
        </p:nvSpPr>
        <p:spPr bwMode="auto">
          <a:xfrm>
            <a:off x="7667628" y="6475416"/>
            <a:ext cx="2398713"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b="1">
                <a:solidFill>
                  <a:schemeClr val="tx1"/>
                </a:solidFill>
                <a:latin typeface="Times New Roman" panose="02020603050405020304" pitchFamily="18" charset="0"/>
              </a:defRPr>
            </a:lvl1pPr>
            <a:lvl2pPr marL="742950" indent="-28575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chemeClr val="tx1"/>
                </a:solidFill>
                <a:latin typeface="Times New Roman" panose="02020603050405020304" pitchFamily="18" charset="0"/>
              </a:defRPr>
            </a:lvl2pPr>
            <a:lvl3pPr marL="11430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tx1"/>
                </a:solidFill>
                <a:latin typeface="Times New Roman" panose="02020603050405020304" pitchFamily="18" charset="0"/>
              </a:defRPr>
            </a:lvl3pPr>
            <a:lvl4pPr marL="16002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4pPr>
            <a:lvl5pPr marL="20574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9pPr>
          </a:lstStyle>
          <a:p>
            <a:pPr algn="r">
              <a:spcBef>
                <a:spcPct val="0"/>
              </a:spcBef>
              <a:buFontTx/>
              <a:buNone/>
            </a:pPr>
            <a:r>
              <a:rPr lang="en-US" altLang="en-US" sz="1200" b="0">
                <a:solidFill>
                  <a:srgbClr val="000000"/>
                </a:solidFill>
                <a:ea typeface="MS Gothic" panose="020B0609070205080204" pitchFamily="49" charset="-128"/>
              </a:rPr>
              <a:t>IEEE 802 Executive Committee</a:t>
            </a:r>
          </a:p>
        </p:txBody>
      </p:sp>
    </p:spTree>
    <p:extLst>
      <p:ext uri="{BB962C8B-B14F-4D97-AF65-F5344CB8AC3E}">
        <p14:creationId xmlns:p14="http://schemas.microsoft.com/office/powerpoint/2010/main" val="301390320"/>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6</a:t>
            </a:fld>
            <a:endParaRPr lang="en-US" altLang="en-US"/>
          </a:p>
        </p:txBody>
      </p:sp>
    </p:spTree>
    <p:extLst>
      <p:ext uri="{BB962C8B-B14F-4D97-AF65-F5344CB8AC3E}">
        <p14:creationId xmlns:p14="http://schemas.microsoft.com/office/powerpoint/2010/main" val="34646500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600200"/>
            <a:ext cx="10361084" cy="4953000"/>
          </a:xfrm>
        </p:spPr>
        <p:txBody>
          <a:bodyPr>
            <a:normAutofit fontScale="85000" lnSpcReduction="10000"/>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7</a:t>
            </a:fld>
            <a:endParaRPr lang="en-US" altLang="en-US"/>
          </a:p>
        </p:txBody>
      </p:sp>
    </p:spTree>
    <p:extLst>
      <p:ext uri="{BB962C8B-B14F-4D97-AF65-F5344CB8AC3E}">
        <p14:creationId xmlns:p14="http://schemas.microsoft.com/office/powerpoint/2010/main" val="131171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5">
                    <a:lumMod val="50000"/>
                  </a:schemeClr>
                </a:solidFill>
              </a:rPr>
              <a:t>Participant behavior in IEEE-SA activities is guided</a:t>
            </a:r>
            <a:br>
              <a:rPr lang="en-US" dirty="0">
                <a:solidFill>
                  <a:schemeClr val="accent5">
                    <a:lumMod val="50000"/>
                  </a:schemeClr>
                </a:solidFill>
              </a:rPr>
            </a:br>
            <a:r>
              <a:rPr lang="en-US" dirty="0">
                <a:solidFill>
                  <a:schemeClr val="accent5">
                    <a:lumMod val="50000"/>
                  </a:schemeClr>
                </a:solidFill>
              </a:rPr>
              <a:t>by the IEEE Codes of Ethics &amp; Conduct</a:t>
            </a:r>
          </a:p>
        </p:txBody>
      </p:sp>
      <p:sp>
        <p:nvSpPr>
          <p:cNvPr id="3" name="Content Placeholder 2"/>
          <p:cNvSpPr>
            <a:spLocks noGrp="1"/>
          </p:cNvSpPr>
          <p:nvPr>
            <p:ph idx="1"/>
          </p:nvPr>
        </p:nvSpPr>
        <p:spPr>
          <a:xfrm>
            <a:off x="914400" y="1981200"/>
            <a:ext cx="10363200" cy="4419600"/>
          </a:xfrm>
        </p:spPr>
        <p:txBody>
          <a:bodyPr>
            <a:normAutofit fontScale="92500" lnSpcReduction="20000"/>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dirty="0"/>
              <a:t>Uphold the highest standards of integrity, responsible behavior, and ethical and professional conduct</a:t>
            </a:r>
          </a:p>
          <a:p>
            <a:pPr lvl="1">
              <a:buFont typeface="Arial" panose="020B0604020202020204" pitchFamily="34" charset="0"/>
              <a:buChar char="•"/>
            </a:pPr>
            <a:r>
              <a:rPr lang="en-US" sz="1800" dirty="0"/>
              <a:t>Treat people fairly and with respect, to not engage in harassment, discrimination, or retaliation, and to protect people's privacy.</a:t>
            </a:r>
          </a:p>
          <a:p>
            <a:pPr lvl="1">
              <a:buFont typeface="Arial" panose="020B0604020202020204" pitchFamily="34" charset="0"/>
              <a:buChar char="•"/>
            </a:pPr>
            <a:r>
              <a:rPr lang="en-US" sz="1800"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5">
                    <a:lumMod val="50000"/>
                  </a:schemeClr>
                </a:solidFill>
              </a:rPr>
              <a:t>Participants in the IEEE-SA “individual process” shall</a:t>
            </a:r>
            <a:br>
              <a:rPr lang="en-US" dirty="0">
                <a:solidFill>
                  <a:schemeClr val="accent5">
                    <a:lumMod val="50000"/>
                  </a:schemeClr>
                </a:solidFill>
              </a:rPr>
            </a:br>
            <a:r>
              <a:rPr lang="en-US" dirty="0">
                <a:solidFill>
                  <a:schemeClr val="accent5">
                    <a:lumMod val="50000"/>
                  </a:schemeClr>
                </a:solidFill>
              </a:rPr>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1343705863"/>
      </p:ext>
    </p:extLst>
  </p:cSld>
  <p:clrMapOvr>
    <a:masterClrMapping/>
  </p:clrMapOvr>
</p:sld>
</file>

<file path=ppt/theme/theme1.xml><?xml version="1.0" encoding="utf-8"?>
<a:theme xmlns:a="http://schemas.openxmlformats.org/drawingml/2006/main" name="802-24-Theme1">
  <a:themeElements>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24-Theme1" id="{71AA4CE9-9702-411B-A30F-4CFFB88909A4}" vid="{122AA4A9-5C12-4562-9898-C2882640591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47331</TotalTime>
  <Words>2235</Words>
  <Application>Microsoft Office PowerPoint</Application>
  <PresentationFormat>Widescreen</PresentationFormat>
  <Paragraphs>269</Paragraphs>
  <Slides>23</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23</vt:i4>
      </vt:variant>
    </vt:vector>
  </HeadingPairs>
  <TitlesOfParts>
    <vt:vector size="30" baseType="lpstr">
      <vt:lpstr>MS Gothic</vt:lpstr>
      <vt:lpstr>Arial</vt:lpstr>
      <vt:lpstr>Calibri</vt:lpstr>
      <vt:lpstr>Helvetica</vt:lpstr>
      <vt:lpstr>Monotype Sorts</vt:lpstr>
      <vt:lpstr>Times New Roman</vt:lpstr>
      <vt:lpstr>802-24-Theme1</vt:lpstr>
      <vt:lpstr>802.24 Vertical Applications TAG</vt:lpstr>
      <vt:lpstr>802.24 Overview</vt:lpstr>
      <vt:lpstr>802.24 November Plenary - Meeting Plan</vt:lpstr>
      <vt:lpstr>Agenda</vt:lpstr>
      <vt:lpstr>Guidelines for IEEE-SA Meetings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Administration</vt:lpstr>
      <vt:lpstr>802.24 TAG Opening</vt:lpstr>
      <vt:lpstr>Liaison Updates</vt:lpstr>
      <vt:lpstr>Low Latency White Paper</vt:lpstr>
      <vt:lpstr>IoT White Paper Discussion</vt:lpstr>
      <vt:lpstr>Smart Grid white paper revision</vt:lpstr>
      <vt:lpstr>Areas discussed and Edited Nov 2024</vt:lpstr>
      <vt:lpstr>Smart Grid White Paper Revision Plan</vt:lpstr>
      <vt:lpstr>AFV Communications - White Paper</vt:lpstr>
      <vt:lpstr>Contributions related to AFV White Paper</vt:lpstr>
      <vt:lpstr>AFV Next Steps </vt:lpstr>
      <vt:lpstr>Future TAG Activity Planning</vt:lpstr>
      <vt:lpstr>802.24 TAG closing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802.24 Vertical Applications TAG</dc:title>
  <dc:creator>Godfrey, Tim</dc:creator>
  <cp:lastModifiedBy>Benjamin Rolfe</cp:lastModifiedBy>
  <cp:revision>479</cp:revision>
  <dcterms:created xsi:type="dcterms:W3CDTF">2020-10-13T15:01:18Z</dcterms:created>
  <dcterms:modified xsi:type="dcterms:W3CDTF">2025-01-14T05:30:14Z</dcterms:modified>
</cp:coreProperties>
</file>