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1" r:id="rId15"/>
    <p:sldId id="1900" r:id="rId16"/>
    <p:sldId id="1899" r:id="rId17"/>
    <p:sldId id="1902" r:id="rId18"/>
    <p:sldId id="1907" r:id="rId19"/>
    <p:sldId id="1885" r:id="rId20"/>
    <p:sldId id="1894" r:id="rId21"/>
    <p:sldId id="1906"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1"/>
            <p14:sldId id="1900"/>
            <p14:sldId id="1899"/>
            <p14:sldId id="1902"/>
            <p14:sldId id="1907"/>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varScale="1">
        <p:scale>
          <a:sx n="121" d="100"/>
          <a:sy n="121" d="100"/>
        </p:scale>
        <p:origin x="126" y="21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01" d="100"/>
          <a:sy n="101" d="100"/>
        </p:scale>
        <p:origin x="3042"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802.24-24-0026r1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eeexplore.ieee.org/document/1070714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22/24-22-0011-06-IoTg-internet-of-things-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4/24-24-0014-02-sgtg-802-24-smart-grid-white-paper-2024-updat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24/edit-revision?t=9599800040%7F0&amp;fc=aODQ2%21cODAyLjI0" TargetMode="External"/><Relationship Id="rId3" Type="http://schemas.openxmlformats.org/officeDocument/2006/relationships/hyperlink" Target="https://mentor.ieee.org/802.24/revise-document?t=9640000040%7F0" TargetMode="External"/><Relationship Id="rId7" Type="http://schemas.openxmlformats.org/officeDocument/2006/relationships/hyperlink" Target="https://mentor.ieee.org/802.24/revise-document?t=9599800040%7F0" TargetMode="External"/><Relationship Id="rId2" Type="http://schemas.openxmlformats.org/officeDocument/2006/relationships/hyperlink" Target="https://mentor.ieee.org/802.24/dcn/24/24-24-0028-00-0000-fresh-afv-wp-outline.docx" TargetMode="External"/><Relationship Id="rId1" Type="http://schemas.openxmlformats.org/officeDocument/2006/relationships/slideLayout" Target="../slideLayouts/slideLayout2.xml"/><Relationship Id="rId6" Type="http://schemas.openxmlformats.org/officeDocument/2006/relationships/hyperlink" Target="https://mentor.ieee.org/802.24/dcn/24/24-24-0027-00-0000-proposed-an-extended-outline-for-adding-use-cases-of-integrated-charging-infrastructure-with-distributed-energy-resources-building-and-grid-level-energy-management-systems-in-clause-3-of-the-afv-draft-outline-doc-24-24-0025-00-0000.docx" TargetMode="External"/><Relationship Id="rId5" Type="http://schemas.openxmlformats.org/officeDocument/2006/relationships/hyperlink" Target="https://mentor.ieee.org/802.24/delete-document?t=9640000040%7F0&amp;fc=aODQ2%21cODAyLjI0" TargetMode="External"/><Relationship Id="rId4" Type="http://schemas.openxmlformats.org/officeDocument/2006/relationships/hyperlink" Target="https://mentor.ieee.org/802.24/edit-revision?t=9640000040%7F0&amp;fc=aODQ2%21cODAyLjI0" TargetMode="External"/><Relationship Id="rId9" Type="http://schemas.openxmlformats.org/officeDocument/2006/relationships/hyperlink" Target="https://mentor.ieee.org/802.24/delete-document?t=9599800040%7F0&amp;fc=aODQ2%21cODAyLjI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eDZgoD" TargetMode="External"/><Relationship Id="rId1" Type="http://schemas.openxmlformats.org/officeDocument/2006/relationships/slideLayout" Target="../slideLayouts/slideLayout2.xml"/><Relationship Id="rId5" Type="http://schemas.openxmlformats.org/officeDocument/2006/relationships/hyperlink" Target="https://epri.webex.com/epri/j.php?MTID=m3808487d4defed421f226ced2b04bb02" TargetMode="External"/><Relationship Id="rId4" Type="http://schemas.openxmlformats.org/officeDocument/2006/relationships/hyperlink" Target="https://epri.webex.com/epri/j.php?MTID=m7d09e049fcdfd4231cf381ffaf18198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November 2024 Plenary Meeting</a:t>
            </a:r>
          </a:p>
          <a:p>
            <a:r>
              <a:rPr lang="en-US" dirty="0"/>
              <a:t>Vancouver, BC, Canada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Sept 2024 TAG minutes</a:t>
            </a:r>
          </a:p>
          <a:p>
            <a:pPr lvl="1"/>
            <a:r>
              <a:rPr lang="en-US" dirty="0"/>
              <a:t>24-24-24r0 </a:t>
            </a:r>
          </a:p>
          <a:p>
            <a:pPr lvl="1"/>
            <a:r>
              <a:rPr lang="en-US" dirty="0"/>
              <a:t>Approved Unanimous Consent </a:t>
            </a:r>
          </a:p>
          <a:p>
            <a:pPr lvl="1"/>
            <a:endParaRPr lang="en-US" dirty="0"/>
          </a:p>
          <a:p>
            <a:r>
              <a:rPr lang="en-US" dirty="0"/>
              <a:t>Action Items from Sept</a:t>
            </a:r>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a:xfrm>
            <a:off x="914400" y="1743075"/>
            <a:ext cx="10363200" cy="685800"/>
          </a:xfrm>
        </p:spPr>
        <p:txBody>
          <a:bodyPr>
            <a:normAutofit fontScale="62500" lnSpcReduction="20000"/>
          </a:bodyPr>
          <a:lstStyle/>
          <a:p>
            <a:r>
              <a:rPr lang="en-US" dirty="0"/>
              <a:t>Published October 3</a:t>
            </a:r>
            <a:r>
              <a:rPr lang="en-US" baseline="30000" dirty="0"/>
              <a:t>rd</a:t>
            </a:r>
            <a:r>
              <a:rPr lang="en-US" dirty="0"/>
              <a:t>.</a:t>
            </a:r>
          </a:p>
          <a:p>
            <a:r>
              <a:rPr lang="en-US" dirty="0">
                <a:hlinkClick r:id="rId2"/>
              </a:rPr>
              <a:t>https://ieeexplore.ieee.org/document/10707142</a:t>
            </a:r>
            <a:endParaRPr lang="en-US" dirty="0"/>
          </a:p>
          <a:p>
            <a:endParaRPr lang="en-US" dirty="0"/>
          </a:p>
          <a:p>
            <a:endParaRPr lang="en-US" dirty="0"/>
          </a:p>
          <a:p>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pic>
        <p:nvPicPr>
          <p:cNvPr id="7" name="Picture 6">
            <a:extLst>
              <a:ext uri="{FF2B5EF4-FFF2-40B4-BE49-F238E27FC236}">
                <a16:creationId xmlns:a16="http://schemas.microsoft.com/office/drawing/2014/main" id="{E248A3E4-6AD5-4336-A116-1FB47660510C}"/>
              </a:ext>
            </a:extLst>
          </p:cNvPr>
          <p:cNvPicPr>
            <a:picLocks noChangeAspect="1"/>
          </p:cNvPicPr>
          <p:nvPr/>
        </p:nvPicPr>
        <p:blipFill>
          <a:blip r:embed="rId3"/>
          <a:stretch>
            <a:fillRect/>
          </a:stretch>
        </p:blipFill>
        <p:spPr>
          <a:xfrm>
            <a:off x="2362200" y="2486025"/>
            <a:ext cx="7079439" cy="4343400"/>
          </a:xfrm>
          <a:prstGeom prst="rect">
            <a:avLst/>
          </a:prstGeom>
        </p:spPr>
      </p:pic>
    </p:spTree>
    <p:extLst>
      <p:ext uri="{BB962C8B-B14F-4D97-AF65-F5344CB8AC3E}">
        <p14:creationId xmlns:p14="http://schemas.microsoft.com/office/powerpoint/2010/main" val="2955248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55000" lnSpcReduction="20000"/>
          </a:bodyPr>
          <a:lstStyle/>
          <a:p>
            <a:r>
              <a:rPr lang="en-US" dirty="0"/>
              <a:t>Latest Version Internet of Things White Paper </a:t>
            </a:r>
            <a:r>
              <a:rPr lang="en-US" dirty="0">
                <a:hlinkClick r:id="rId2"/>
              </a:rPr>
              <a:t>24-22-0011-06-IoTg-internet-of-things-white-paper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r>
              <a:rPr lang="en-US" dirty="0"/>
              <a:t>Nov 2024</a:t>
            </a:r>
          </a:p>
          <a:p>
            <a:pPr lvl="2"/>
            <a:r>
              <a:rPr lang="en-US" dirty="0"/>
              <a:t>Smart Home section – Ben will seek </a:t>
            </a:r>
            <a:r>
              <a:rPr lang="en-US" dirty="0" err="1"/>
              <a:t>Wi-Sun</a:t>
            </a:r>
            <a:r>
              <a:rPr lang="en-US" dirty="0"/>
              <a:t> text for this. </a:t>
            </a:r>
          </a:p>
          <a:p>
            <a:pPr lvl="2"/>
            <a:r>
              <a:rPr lang="en-US" dirty="0"/>
              <a:t>New section needs text: “7.Looking back at the Hype, and what has actually been delivered.”   (Ben will find a volunteer)</a:t>
            </a:r>
          </a:p>
          <a:p>
            <a:pPr lvl="2"/>
            <a:r>
              <a:rPr lang="en-US" dirty="0"/>
              <a:t>Fill in section on IoT with high reliability  (Tim) </a:t>
            </a:r>
          </a:p>
          <a:p>
            <a:pPr lvl="2"/>
            <a:r>
              <a:rPr lang="en-US" dirty="0"/>
              <a:t>Closing statement  (Ann)</a:t>
            </a:r>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start of November meeting</a:t>
            </a:r>
          </a:p>
          <a:p>
            <a:pPr lvl="1"/>
            <a:r>
              <a:rPr lang="en-US" dirty="0">
                <a:hlinkClick r:id="rId2"/>
              </a:rPr>
              <a:t>24-24-0014-02</a:t>
            </a:r>
            <a:r>
              <a:rPr lang="en-US" dirty="0"/>
              <a:t>-sgtg-802.24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Nov 2024</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r>
              <a:rPr lang="en-US" sz="1800" b="1" dirty="0">
                <a:solidFill>
                  <a:srgbClr val="0070C0"/>
                </a:solidFill>
                <a:effectLst/>
                <a:latin typeface="Calibri" panose="020F0502020204030204" pitchFamily="34" charset="0"/>
                <a:cs typeface="Times New Roman" panose="02020603050405020304" pitchFamily="18" charset="0"/>
              </a:rPr>
              <a:t>Discussion Notes – Sept 2024</a:t>
            </a:r>
          </a:p>
          <a:p>
            <a:pPr lvl="1"/>
            <a:r>
              <a:rPr lang="en-US" sz="1400" b="1" dirty="0">
                <a:solidFill>
                  <a:srgbClr val="0070C0"/>
                </a:solidFill>
                <a:effectLst/>
                <a:latin typeface="Calibri" panose="020F0502020204030204" pitchFamily="34" charset="0"/>
                <a:cs typeface="Times New Roman" panose="02020603050405020304" pitchFamily="18" charset="0"/>
              </a:rPr>
              <a:t>Other Standards and Non-802 Networks</a:t>
            </a:r>
          </a:p>
          <a:p>
            <a:pPr lvl="1"/>
            <a:r>
              <a:rPr lang="en-US" sz="1400" dirty="0">
                <a:effectLst/>
                <a:latin typeface="Calibri" panose="020F0502020204030204" pitchFamily="34" charset="0"/>
                <a:ea typeface="Times New Roman" panose="02020603050405020304" pitchFamily="18" charset="0"/>
                <a:cs typeface="Times New Roman" panose="02020603050405020304" pitchFamily="18" charset="0"/>
              </a:rPr>
              <a:t>Need for Peer to Peer communications for dynamic reconfiguration of microgrids and outage recovery. </a:t>
            </a:r>
          </a:p>
          <a:p>
            <a:pPr lvl="1"/>
            <a:r>
              <a:rPr lang="en-US" sz="1400" dirty="0">
                <a:latin typeface="Calibri" panose="020F0502020204030204" pitchFamily="34" charset="0"/>
                <a:cs typeface="Times New Roman" panose="02020603050405020304" pitchFamily="18" charset="0"/>
              </a:rPr>
              <a:t>CBRS and spectrum sharing concepts and introduction</a:t>
            </a:r>
          </a:p>
          <a:p>
            <a:pPr lvl="1"/>
            <a:r>
              <a:rPr lang="en-US" sz="1400" dirty="0">
                <a:latin typeface="Calibri" panose="020F0502020204030204" pitchFamily="34" charset="0"/>
                <a:cs typeface="Times New Roman" panose="02020603050405020304" pitchFamily="18" charset="0"/>
              </a:rPr>
              <a:t>IoT in introduction</a:t>
            </a:r>
          </a:p>
          <a:p>
            <a:endParaRPr lang="en-US" sz="1800" dirty="0">
              <a:latin typeface="Calibri" panose="020F0502020204030204" pitchFamily="34" charset="0"/>
              <a:cs typeface="Times New Roman" panose="02020603050405020304" pitchFamily="18" charset="0"/>
            </a:endParaRPr>
          </a:p>
          <a:p>
            <a:r>
              <a:rPr lang="en-US" sz="1800" dirty="0">
                <a:latin typeface="Calibri" panose="020F0502020204030204" pitchFamily="34" charset="0"/>
                <a:cs typeface="Times New Roman" panose="02020603050405020304" pitchFamily="18" charset="0"/>
              </a:rPr>
              <a:t>Nov 2024</a:t>
            </a:r>
          </a:p>
          <a:p>
            <a:pPr lvl="1"/>
            <a:r>
              <a:rPr lang="en-US" sz="1400" dirty="0">
                <a:latin typeface="Calibri" panose="020F0502020204030204" pitchFamily="34" charset="0"/>
                <a:cs typeface="Times New Roman" panose="02020603050405020304" pitchFamily="18" charset="0"/>
              </a:rPr>
              <a:t>Companion document update - 24-24-0029-00-sgtg-2025-update-package-of-802-smart-grid-standards.docx</a:t>
            </a:r>
          </a:p>
          <a:p>
            <a:pPr lvl="1"/>
            <a:endParaRPr lang="en-US" sz="1400" dirty="0">
              <a:latin typeface="Calibri" panose="020F0502020204030204" pitchFamily="34" charset="0"/>
              <a:cs typeface="Times New Roman" panose="02020603050405020304" pitchFamily="18" charset="0"/>
            </a:endParaRPr>
          </a:p>
          <a:p>
            <a:pPr lvl="1"/>
            <a:r>
              <a:rPr lang="en-US" sz="1400" dirty="0">
                <a:latin typeface="Calibri" panose="020F0502020204030204" pitchFamily="34" charset="0"/>
                <a:cs typeface="Times New Roman" panose="02020603050405020304" pitchFamily="18" charset="0"/>
              </a:rPr>
              <a:t>Final version 14r4</a:t>
            </a: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endParaRPr lang="en-US" dirty="0"/>
          </a:p>
          <a:p>
            <a:endParaRPr lang="en-US"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graphicFrame>
        <p:nvGraphicFramePr>
          <p:cNvPr id="6" name="Table 5">
            <a:extLst>
              <a:ext uri="{FF2B5EF4-FFF2-40B4-BE49-F238E27FC236}">
                <a16:creationId xmlns:a16="http://schemas.microsoft.com/office/drawing/2014/main" id="{F15D2AB7-AB27-6B32-5FC2-7096CEDBCE93}"/>
              </a:ext>
            </a:extLst>
          </p:cNvPr>
          <p:cNvGraphicFramePr>
            <a:graphicFrameLocks noGrp="1"/>
          </p:cNvGraphicFramePr>
          <p:nvPr>
            <p:extLst>
              <p:ext uri="{D42A27DB-BD31-4B8C-83A1-F6EECF244321}">
                <p14:modId xmlns:p14="http://schemas.microsoft.com/office/powerpoint/2010/main" val="1036955452"/>
              </p:ext>
            </p:extLst>
          </p:nvPr>
        </p:nvGraphicFramePr>
        <p:xfrm>
          <a:off x="457200" y="1981200"/>
          <a:ext cx="10820403" cy="4114800"/>
        </p:xfrm>
        <a:graphic>
          <a:graphicData uri="http://schemas.openxmlformats.org/drawingml/2006/table">
            <a:tbl>
              <a:tblPr/>
              <a:tblGrid>
                <a:gridCol w="1202267">
                  <a:extLst>
                    <a:ext uri="{9D8B030D-6E8A-4147-A177-3AD203B41FA5}">
                      <a16:colId xmlns:a16="http://schemas.microsoft.com/office/drawing/2014/main" val="3708727003"/>
                    </a:ext>
                  </a:extLst>
                </a:gridCol>
                <a:gridCol w="1202267">
                  <a:extLst>
                    <a:ext uri="{9D8B030D-6E8A-4147-A177-3AD203B41FA5}">
                      <a16:colId xmlns:a16="http://schemas.microsoft.com/office/drawing/2014/main" val="560433961"/>
                    </a:ext>
                  </a:extLst>
                </a:gridCol>
                <a:gridCol w="1202267">
                  <a:extLst>
                    <a:ext uri="{9D8B030D-6E8A-4147-A177-3AD203B41FA5}">
                      <a16:colId xmlns:a16="http://schemas.microsoft.com/office/drawing/2014/main" val="3009224674"/>
                    </a:ext>
                  </a:extLst>
                </a:gridCol>
                <a:gridCol w="1202267">
                  <a:extLst>
                    <a:ext uri="{9D8B030D-6E8A-4147-A177-3AD203B41FA5}">
                      <a16:colId xmlns:a16="http://schemas.microsoft.com/office/drawing/2014/main" val="1098158762"/>
                    </a:ext>
                  </a:extLst>
                </a:gridCol>
                <a:gridCol w="1202267">
                  <a:extLst>
                    <a:ext uri="{9D8B030D-6E8A-4147-A177-3AD203B41FA5}">
                      <a16:colId xmlns:a16="http://schemas.microsoft.com/office/drawing/2014/main" val="321066452"/>
                    </a:ext>
                  </a:extLst>
                </a:gridCol>
                <a:gridCol w="1202267">
                  <a:extLst>
                    <a:ext uri="{9D8B030D-6E8A-4147-A177-3AD203B41FA5}">
                      <a16:colId xmlns:a16="http://schemas.microsoft.com/office/drawing/2014/main" val="1516517164"/>
                    </a:ext>
                  </a:extLst>
                </a:gridCol>
                <a:gridCol w="1202267">
                  <a:extLst>
                    <a:ext uri="{9D8B030D-6E8A-4147-A177-3AD203B41FA5}">
                      <a16:colId xmlns:a16="http://schemas.microsoft.com/office/drawing/2014/main" val="1731781292"/>
                    </a:ext>
                  </a:extLst>
                </a:gridCol>
                <a:gridCol w="1202267">
                  <a:extLst>
                    <a:ext uri="{9D8B030D-6E8A-4147-A177-3AD203B41FA5}">
                      <a16:colId xmlns:a16="http://schemas.microsoft.com/office/drawing/2014/main" val="1702333916"/>
                    </a:ext>
                  </a:extLst>
                </a:gridCol>
                <a:gridCol w="1202267">
                  <a:extLst>
                    <a:ext uri="{9D8B030D-6E8A-4147-A177-3AD203B41FA5}">
                      <a16:colId xmlns:a16="http://schemas.microsoft.com/office/drawing/2014/main" val="887440010"/>
                    </a:ext>
                  </a:extLst>
                </a:gridCol>
              </a:tblGrid>
              <a:tr h="598516">
                <a:tc>
                  <a:txBody>
                    <a:bodyPr/>
                    <a:lstStyle/>
                    <a:p>
                      <a:r>
                        <a:rPr lang="en-US" sz="1100"/>
                        <a:t>12-Nov-2024 ET</a:t>
                      </a:r>
                    </a:p>
                  </a:txBody>
                  <a:tcPr marL="37407" marR="37407" marT="18704" marB="18704" anchor="ctr">
                    <a:lnL>
                      <a:noFill/>
                    </a:lnL>
                    <a:lnR>
                      <a:noFill/>
                    </a:lnR>
                    <a:lnT>
                      <a:noFill/>
                    </a:lnT>
                    <a:lnB>
                      <a:noFill/>
                    </a:lnB>
                    <a:noFill/>
                  </a:tcPr>
                </a:tc>
                <a:tc>
                  <a:txBody>
                    <a:bodyPr/>
                    <a:lstStyle/>
                    <a:p>
                      <a:r>
                        <a:rPr lang="en-US" sz="1100"/>
                        <a:t>2024</a:t>
                      </a:r>
                    </a:p>
                  </a:txBody>
                  <a:tcPr marL="37407" marR="37407" marT="18704" marB="18704" anchor="ctr">
                    <a:lnL>
                      <a:noFill/>
                    </a:lnL>
                    <a:lnR>
                      <a:noFill/>
                    </a:lnR>
                    <a:lnT>
                      <a:noFill/>
                    </a:lnT>
                    <a:lnB>
                      <a:noFill/>
                    </a:lnB>
                    <a:noFill/>
                  </a:tcPr>
                </a:tc>
                <a:tc>
                  <a:txBody>
                    <a:bodyPr/>
                    <a:lstStyle/>
                    <a:p>
                      <a:r>
                        <a:rPr lang="en-US" sz="1100"/>
                        <a:t>28</a:t>
                      </a:r>
                    </a:p>
                  </a:txBody>
                  <a:tcPr marL="37407" marR="37407" marT="18704" marB="18704" anchor="ctr">
                    <a:lnL>
                      <a:noFill/>
                    </a:lnL>
                    <a:lnR>
                      <a:noFill/>
                    </a:lnR>
                    <a:lnT>
                      <a:noFill/>
                    </a:lnT>
                    <a:lnB>
                      <a:noFill/>
                    </a:lnB>
                    <a:noFill/>
                  </a:tcPr>
                </a:tc>
                <a:tc>
                  <a:txBody>
                    <a:bodyPr/>
                    <a:lstStyle/>
                    <a:p>
                      <a:r>
                        <a:rPr lang="en-US" sz="1100"/>
                        <a:t>0</a:t>
                      </a:r>
                    </a:p>
                  </a:txBody>
                  <a:tcPr marL="37407" marR="37407" marT="18704" marB="18704" anchor="ctr">
                    <a:lnL>
                      <a:noFill/>
                    </a:lnL>
                    <a:lnR>
                      <a:noFill/>
                    </a:lnR>
                    <a:lnT>
                      <a:noFill/>
                    </a:lnT>
                    <a:lnB>
                      <a:noFill/>
                    </a:lnB>
                    <a:noFill/>
                  </a:tcPr>
                </a:tc>
                <a:tc>
                  <a:txBody>
                    <a:bodyPr/>
                    <a:lstStyle/>
                    <a:p>
                      <a:r>
                        <a:rPr lang="en-US" sz="1100"/>
                        <a:t>TAG documents</a:t>
                      </a:r>
                    </a:p>
                  </a:txBody>
                  <a:tcPr marL="37407" marR="37407" marT="18704" marB="18704" anchor="ctr">
                    <a:lnL>
                      <a:noFill/>
                    </a:lnL>
                    <a:lnR>
                      <a:noFill/>
                    </a:lnR>
                    <a:lnT>
                      <a:noFill/>
                    </a:lnT>
                    <a:lnB>
                      <a:noFill/>
                    </a:lnB>
                    <a:noFill/>
                  </a:tcPr>
                </a:tc>
                <a:tc>
                  <a:txBody>
                    <a:bodyPr/>
                    <a:lstStyle/>
                    <a:p>
                      <a:r>
                        <a:rPr lang="en-US" sz="1100"/>
                        <a:t>Fresh AFV WP outline</a:t>
                      </a:r>
                    </a:p>
                  </a:txBody>
                  <a:tcPr marL="37407" marR="37407" marT="18704" marB="18704" anchor="ctr">
                    <a:lnL>
                      <a:noFill/>
                    </a:lnL>
                    <a:lnR>
                      <a:noFill/>
                    </a:lnR>
                    <a:lnT>
                      <a:noFill/>
                    </a:lnT>
                    <a:lnB>
                      <a:noFill/>
                    </a:lnB>
                    <a:noFill/>
                  </a:tcPr>
                </a:tc>
                <a:tc>
                  <a:txBody>
                    <a:bodyPr/>
                    <a:lstStyle/>
                    <a:p>
                      <a:r>
                        <a:rPr lang="en-US" sz="1100"/>
                        <a:t>Craig Rodine (Sandia)</a:t>
                      </a:r>
                    </a:p>
                  </a:txBody>
                  <a:tcPr marL="37407" marR="37407" marT="18704" marB="18704" anchor="ctr">
                    <a:lnL>
                      <a:noFill/>
                    </a:lnL>
                    <a:lnR>
                      <a:noFill/>
                    </a:lnR>
                    <a:lnT>
                      <a:noFill/>
                    </a:lnT>
                    <a:lnB>
                      <a:noFill/>
                    </a:lnB>
                    <a:noFill/>
                  </a:tcPr>
                </a:tc>
                <a:tc>
                  <a:txBody>
                    <a:bodyPr/>
                    <a:lstStyle/>
                    <a:p>
                      <a:r>
                        <a:rPr lang="en-US" sz="1100"/>
                        <a:t>12-Nov-2024 19:49:14 ET</a:t>
                      </a:r>
                    </a:p>
                  </a:txBody>
                  <a:tcPr marL="37407" marR="37407" marT="18704" marB="18704" anchor="ctr">
                    <a:lnL>
                      <a:noFill/>
                    </a:lnL>
                    <a:lnR>
                      <a:noFill/>
                    </a:lnR>
                    <a:lnT>
                      <a:noFill/>
                    </a:lnT>
                    <a:lnB>
                      <a:noFill/>
                    </a:lnB>
                    <a:noFill/>
                  </a:tcPr>
                </a:tc>
                <a:tc>
                  <a:txBody>
                    <a:bodyPr/>
                    <a:lstStyle/>
                    <a:p>
                      <a:r>
                        <a:rPr lang="en-US" sz="1100">
                          <a:hlinkClick r:id="rId2"/>
                        </a:rPr>
                        <a:t>Download</a:t>
                      </a:r>
                      <a:r>
                        <a:rPr lang="en-US" sz="1100"/>
                        <a:t>, </a:t>
                      </a:r>
                      <a:r>
                        <a:rPr lang="en-US" sz="1100">
                          <a:hlinkClick r:id="rId3"/>
                        </a:rPr>
                        <a:t>Revise</a:t>
                      </a:r>
                      <a:r>
                        <a:rPr lang="en-US" sz="1100"/>
                        <a:t>, </a:t>
                      </a:r>
                      <a:r>
                        <a:rPr lang="en-US" sz="1100">
                          <a:hlinkClick r:id="rId4"/>
                        </a:rPr>
                        <a:t>Correct</a:t>
                      </a:r>
                      <a:r>
                        <a:rPr lang="en-US" sz="1100"/>
                        <a:t>, </a:t>
                      </a:r>
                      <a:r>
                        <a:rPr lang="en-US" sz="1100">
                          <a:hlinkClick r:id="rId5"/>
                        </a:rPr>
                        <a:t>Delete</a:t>
                      </a:r>
                      <a:endParaRPr lang="en-US" sz="1100"/>
                    </a:p>
                  </a:txBody>
                  <a:tcPr marL="37407" marR="37407" marT="18704" marB="18704" anchor="ctr">
                    <a:lnL>
                      <a:noFill/>
                    </a:lnL>
                    <a:lnR>
                      <a:noFill/>
                    </a:lnR>
                    <a:lnT>
                      <a:noFill/>
                    </a:lnT>
                    <a:lnB>
                      <a:noFill/>
                    </a:lnB>
                    <a:noFill/>
                  </a:tcPr>
                </a:tc>
                <a:extLst>
                  <a:ext uri="{0D108BD9-81ED-4DB2-BD59-A6C34878D82A}">
                    <a16:rowId xmlns:a16="http://schemas.microsoft.com/office/drawing/2014/main" val="3090912587"/>
                  </a:ext>
                </a:extLst>
              </a:tr>
              <a:tr h="3516284">
                <a:tc>
                  <a:txBody>
                    <a:bodyPr/>
                    <a:lstStyle/>
                    <a:p>
                      <a:r>
                        <a:rPr lang="en-US" sz="1100"/>
                        <a:t>27-Oct-2024 ET</a:t>
                      </a:r>
                    </a:p>
                  </a:txBody>
                  <a:tcPr marL="37407" marR="37407" marT="18704" marB="18704" anchor="ctr">
                    <a:lnL>
                      <a:noFill/>
                    </a:lnL>
                    <a:lnR>
                      <a:noFill/>
                    </a:lnR>
                    <a:lnT>
                      <a:noFill/>
                    </a:lnT>
                    <a:lnB>
                      <a:noFill/>
                    </a:lnB>
                    <a:noFill/>
                  </a:tcPr>
                </a:tc>
                <a:tc>
                  <a:txBody>
                    <a:bodyPr/>
                    <a:lstStyle/>
                    <a:p>
                      <a:r>
                        <a:rPr lang="en-US" sz="1100"/>
                        <a:t>2024</a:t>
                      </a:r>
                    </a:p>
                  </a:txBody>
                  <a:tcPr marL="37407" marR="37407" marT="18704" marB="18704" anchor="ctr">
                    <a:lnL>
                      <a:noFill/>
                    </a:lnL>
                    <a:lnR>
                      <a:noFill/>
                    </a:lnR>
                    <a:lnT>
                      <a:noFill/>
                    </a:lnT>
                    <a:lnB>
                      <a:noFill/>
                    </a:lnB>
                    <a:noFill/>
                  </a:tcPr>
                </a:tc>
                <a:tc>
                  <a:txBody>
                    <a:bodyPr/>
                    <a:lstStyle/>
                    <a:p>
                      <a:r>
                        <a:rPr lang="en-US" sz="1100"/>
                        <a:t>27</a:t>
                      </a:r>
                    </a:p>
                  </a:txBody>
                  <a:tcPr marL="37407" marR="37407" marT="18704" marB="18704" anchor="ctr">
                    <a:lnL>
                      <a:noFill/>
                    </a:lnL>
                    <a:lnR>
                      <a:noFill/>
                    </a:lnR>
                    <a:lnT>
                      <a:noFill/>
                    </a:lnT>
                    <a:lnB>
                      <a:noFill/>
                    </a:lnB>
                    <a:noFill/>
                  </a:tcPr>
                </a:tc>
                <a:tc>
                  <a:txBody>
                    <a:bodyPr/>
                    <a:lstStyle/>
                    <a:p>
                      <a:r>
                        <a:rPr lang="en-US" sz="1100"/>
                        <a:t>0</a:t>
                      </a:r>
                    </a:p>
                  </a:txBody>
                  <a:tcPr marL="37407" marR="37407" marT="18704" marB="18704" anchor="ctr">
                    <a:lnL>
                      <a:noFill/>
                    </a:lnL>
                    <a:lnR>
                      <a:noFill/>
                    </a:lnR>
                    <a:lnT>
                      <a:noFill/>
                    </a:lnT>
                    <a:lnB>
                      <a:noFill/>
                    </a:lnB>
                    <a:noFill/>
                  </a:tcPr>
                </a:tc>
                <a:tc>
                  <a:txBody>
                    <a:bodyPr/>
                    <a:lstStyle/>
                    <a:p>
                      <a:r>
                        <a:rPr lang="en-US" sz="1100"/>
                        <a:t>TAG documents</a:t>
                      </a:r>
                    </a:p>
                  </a:txBody>
                  <a:tcPr marL="37407" marR="37407" marT="18704" marB="18704" anchor="ctr">
                    <a:lnL>
                      <a:noFill/>
                    </a:lnL>
                    <a:lnR>
                      <a:noFill/>
                    </a:lnR>
                    <a:lnT>
                      <a:noFill/>
                    </a:lnT>
                    <a:lnB>
                      <a:noFill/>
                    </a:lnB>
                    <a:noFill/>
                  </a:tcPr>
                </a:tc>
                <a:tc>
                  <a:txBody>
                    <a:bodyPr/>
                    <a:lstStyle/>
                    <a:p>
                      <a:r>
                        <a:rPr lang="en-US" sz="1100"/>
                        <a:t>Proposed an extended outline for adding use cases of 'Integrated Charging Infrastructure with Distributed Energy Resources, Building and Grid-Level Energy Management Systems' in Clause 3 of the AFV draft outline (Doc. 24-24-0025-00-0000)</a:t>
                      </a:r>
                    </a:p>
                  </a:txBody>
                  <a:tcPr marL="37407" marR="37407" marT="18704" marB="18704" anchor="ctr">
                    <a:lnL>
                      <a:noFill/>
                    </a:lnL>
                    <a:lnR>
                      <a:noFill/>
                    </a:lnR>
                    <a:lnT>
                      <a:noFill/>
                    </a:lnT>
                    <a:lnB>
                      <a:noFill/>
                    </a:lnB>
                    <a:noFill/>
                  </a:tcPr>
                </a:tc>
                <a:tc>
                  <a:txBody>
                    <a:bodyPr/>
                    <a:lstStyle/>
                    <a:p>
                      <a:r>
                        <a:rPr lang="en-US" sz="1100"/>
                        <a:t>Jin Seek Choi (Hanyang University), Hyeong Ho Lee (Seoul National University of Science &amp; </a:t>
                      </a:r>
                      <a:br>
                        <a:rPr lang="en-US" sz="1100"/>
                      </a:br>
                      <a:r>
                        <a:rPr lang="en-US" sz="1100"/>
                        <a:t>Technology/NetvisionTelecom Inc.)</a:t>
                      </a:r>
                    </a:p>
                  </a:txBody>
                  <a:tcPr marL="37407" marR="37407" marT="18704" marB="18704" anchor="ctr">
                    <a:lnL>
                      <a:noFill/>
                    </a:lnL>
                    <a:lnR>
                      <a:noFill/>
                    </a:lnR>
                    <a:lnT>
                      <a:noFill/>
                    </a:lnT>
                    <a:lnB>
                      <a:noFill/>
                    </a:lnB>
                    <a:noFill/>
                  </a:tcPr>
                </a:tc>
                <a:tc>
                  <a:txBody>
                    <a:bodyPr/>
                    <a:lstStyle/>
                    <a:p>
                      <a:r>
                        <a:rPr lang="en-US" sz="1100"/>
                        <a:t>27-Oct-2024 20:16:45 ET</a:t>
                      </a:r>
                    </a:p>
                  </a:txBody>
                  <a:tcPr marL="37407" marR="37407" marT="18704" marB="18704" anchor="ctr">
                    <a:lnL>
                      <a:noFill/>
                    </a:lnL>
                    <a:lnR>
                      <a:noFill/>
                    </a:lnR>
                    <a:lnT>
                      <a:noFill/>
                    </a:lnT>
                    <a:lnB>
                      <a:noFill/>
                    </a:lnB>
                    <a:noFill/>
                  </a:tcPr>
                </a:tc>
                <a:tc>
                  <a:txBody>
                    <a:bodyPr/>
                    <a:lstStyle/>
                    <a:p>
                      <a:r>
                        <a:rPr lang="en-US" sz="1100" dirty="0">
                          <a:hlinkClick r:id="rId6"/>
                        </a:rPr>
                        <a:t>Download</a:t>
                      </a:r>
                      <a:r>
                        <a:rPr lang="en-US" sz="1100" dirty="0"/>
                        <a:t>, </a:t>
                      </a:r>
                      <a:r>
                        <a:rPr lang="en-US" sz="1100" dirty="0">
                          <a:hlinkClick r:id="rId7"/>
                        </a:rPr>
                        <a:t>Revise</a:t>
                      </a:r>
                      <a:r>
                        <a:rPr lang="en-US" sz="1100" dirty="0"/>
                        <a:t>, </a:t>
                      </a:r>
                      <a:r>
                        <a:rPr lang="en-US" sz="1100" dirty="0">
                          <a:hlinkClick r:id="rId8"/>
                        </a:rPr>
                        <a:t>Correct</a:t>
                      </a:r>
                      <a:r>
                        <a:rPr lang="en-US" sz="1100" dirty="0"/>
                        <a:t>, </a:t>
                      </a:r>
                      <a:r>
                        <a:rPr lang="en-US" sz="1100" dirty="0">
                          <a:hlinkClick r:id="rId9"/>
                        </a:rPr>
                        <a:t>Delete</a:t>
                      </a:r>
                      <a:endParaRPr lang="en-US" sz="1100" dirty="0"/>
                    </a:p>
                  </a:txBody>
                  <a:tcPr marL="37407" marR="37407" marT="18704" marB="18704" anchor="ctr">
                    <a:lnL>
                      <a:noFill/>
                    </a:lnL>
                    <a:lnR>
                      <a:noFill/>
                    </a:lnR>
                    <a:lnT>
                      <a:noFill/>
                    </a:lnT>
                    <a:lnB>
                      <a:noFill/>
                    </a:lnB>
                    <a:noFill/>
                  </a:tcPr>
                </a:tc>
                <a:extLst>
                  <a:ext uri="{0D108BD9-81ED-4DB2-BD59-A6C34878D82A}">
                    <a16:rowId xmlns:a16="http://schemas.microsoft.com/office/drawing/2014/main" val="112962362"/>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lstStyle/>
          <a:p>
            <a:r>
              <a:rPr lang="en-US" dirty="0"/>
              <a:t>This new outline in doc 24-0025r0 will be expanded by importing text from prior WP 23-0007r6</a:t>
            </a:r>
          </a:p>
          <a:p>
            <a:endParaRPr lang="en-US" dirty="0"/>
          </a:p>
          <a:p>
            <a:r>
              <a:rPr lang="en-US" dirty="0"/>
              <a:t>Output document of combined outline:</a:t>
            </a:r>
          </a:p>
          <a:p>
            <a:pPr lvl="1"/>
            <a:r>
              <a:rPr lang="en-US" dirty="0"/>
              <a:t>24-24-0027-01-0000-proposed-an-extended-outline-for-adding-use-cases-of-integrated-charging-infrastructure-with-distributed-energy-resources-building-and-grid-level-energy-management-systems-in-clause-3--1</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lnSpcReduction="10000"/>
          </a:bodyPr>
          <a:lstStyle/>
          <a:p>
            <a:r>
              <a:rPr lang="en-US" dirty="0"/>
              <a:t>Action Items</a:t>
            </a:r>
          </a:p>
          <a:p>
            <a:pPr lvl="1"/>
            <a:r>
              <a:rPr lang="en-US" dirty="0"/>
              <a:t>Text contributions for SG white paper update, IoT White Paper. (AI’s inside document)</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January 2025 – Kobe, Japan    (Ben Rolfe will Chair)</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2025 – Atlanta, GA, USA</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469211"/>
            <a:ext cx="5283197" cy="3447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November 12  4PM PST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latin typeface="Arial" panose="020B0604020202020204" pitchFamily="34" charset="0"/>
                <a:ea typeface="Calibri" panose="020F0502020204030204" pitchFamily="34" charset="0"/>
                <a:cs typeface="Arial" panose="020B0604020202020204" pitchFamily="34" charset="0"/>
                <a:hlinkClick r:id="rId4"/>
              </a:rPr>
              <a:t>Join WebEx meeting</a:t>
            </a:r>
            <a:r>
              <a:rPr kumimoji="0" lang="en-US" altLang="en-US"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Meeting password: kS5qy9Gqw33 </a:t>
            </a: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Tap to join from a mobile device (attendees only)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+1-855-797-9485,,24205365781## US Toll free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+1-415-655-0002,,24205365781## US Toll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Calibri" panose="020F0502020204030204" pitchFamily="34" charset="0"/>
                <a:cs typeface="Arial" panose="020B0604020202020204" pitchFamily="34" charset="0"/>
              </a:rPr>
              <a:t>+1-855-797-9485 US Toll free</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Calibri" panose="020F0502020204030204" pitchFamily="34" charset="0"/>
                <a:cs typeface="Arial" panose="020B0604020202020204" pitchFamily="34" charset="0"/>
              </a:rPr>
              <a:t>+1-415-655-0002 US Toll</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sz="1400" dirty="0">
                <a:effectLst/>
                <a:latin typeface="Calibri" panose="020F050202020403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3619908"/>
            <a:ext cx="5544207"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November 13 4PM PST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latin typeface="Arial" panose="020B0604020202020204" pitchFamily="34" charset="0"/>
                <a:ea typeface="Calibri" panose="020F0502020204030204" pitchFamily="34" charset="0"/>
                <a:cs typeface="Arial" panose="020B0604020202020204" pitchFamily="34" charset="0"/>
                <a:hlinkClick r:id="rId5"/>
              </a:rPr>
              <a:t>Join WebEx meeting</a:t>
            </a:r>
            <a:r>
              <a:rPr kumimoji="0" lang="en-US" altLang="en-US"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800" b="0" i="0" u="none" strike="noStrike" cap="none" normalizeH="0" baseline="0" dirty="0">
              <a:ln>
                <a:noFill/>
              </a:ln>
              <a:solidFill>
                <a:schemeClr val="tx1"/>
              </a:solidFill>
              <a:effectLst/>
            </a:endParaRPr>
          </a:p>
          <a:p>
            <a:r>
              <a:rPr kumimoji="0" lang="en-US" altLang="en-US" sz="2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Meeting password: 3uzJq3AJgw5 </a:t>
            </a: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en-US" altLang="en-US" sz="1800" dirty="0">
                <a:latin typeface="Arial" panose="020B0604020202020204" pitchFamily="34" charset="0"/>
                <a:cs typeface="Arial" panose="020B0604020202020204" pitchFamily="34" charset="0"/>
              </a:rPr>
              <a:t>Tap to join from a mobile device (attendees only)   </a:t>
            </a:r>
          </a:p>
          <a:p>
            <a:r>
              <a:rPr lang="en-US" altLang="en-US" sz="1800" dirty="0">
                <a:latin typeface="Arial" panose="020B0604020202020204" pitchFamily="34" charset="0"/>
                <a:cs typeface="Arial" panose="020B0604020202020204" pitchFamily="34" charset="0"/>
              </a:rPr>
              <a:t>+1-855-797-9485,,24205825955## US Toll free   </a:t>
            </a:r>
          </a:p>
          <a:p>
            <a:r>
              <a:rPr lang="en-US" altLang="en-US" sz="1800" dirty="0">
                <a:latin typeface="Arial" panose="020B0604020202020204" pitchFamily="34" charset="0"/>
                <a:cs typeface="Arial" panose="020B0604020202020204" pitchFamily="34" charset="0"/>
              </a:rPr>
              <a:t>+1-415-655-0002,,24205825955## US Toll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Calibri" panose="020F0502020204030204" pitchFamily="34" charset="0"/>
                <a:cs typeface="Arial" panose="020B0604020202020204" pitchFamily="34" charset="0"/>
              </a:rPr>
              <a:t>+1-855-797-9485 US Toll free</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Calibri" panose="020F0502020204030204" pitchFamily="34" charset="0"/>
                <a:cs typeface="Arial" panose="020B0604020202020204" pitchFamily="34" charset="0"/>
              </a:rPr>
              <a:t>+1-415-655-0002 US Toll</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925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Publication of “Low Latency White Paper”</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47317</TotalTime>
  <Words>2449</Words>
  <Application>Microsoft Office PowerPoint</Application>
  <PresentationFormat>Widescreen</PresentationFormat>
  <Paragraphs>292</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MS Gothic</vt:lpstr>
      <vt:lpstr>Arial</vt:lpstr>
      <vt:lpstr>Calibri</vt:lpstr>
      <vt:lpstr>Helvetica</vt:lpstr>
      <vt:lpstr>Monotype Sorts</vt:lpstr>
      <vt:lpstr>Times New Roman</vt:lpstr>
      <vt:lpstr>802-24-Theme1</vt:lpstr>
      <vt:lpstr>802.24 Vertical Applications TAG</vt:lpstr>
      <vt:lpstr>802.24 Overview</vt:lpstr>
      <vt:lpstr>802.24 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Low Latency White Paper</vt:lpstr>
      <vt:lpstr>IoT White Paper Discussion</vt:lpstr>
      <vt:lpstr>Smart Grid white paper revision</vt:lpstr>
      <vt:lpstr>Smart Grid White Paper Revision Plan</vt:lpstr>
      <vt:lpstr>Areas discussed and Edited Nov 2024</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478</cp:revision>
  <dcterms:created xsi:type="dcterms:W3CDTF">2020-10-13T15:01:18Z</dcterms:created>
  <dcterms:modified xsi:type="dcterms:W3CDTF">2024-11-14T01:01:32Z</dcterms:modified>
</cp:coreProperties>
</file>