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7"/>
  </p:notesMasterIdLst>
  <p:handoutMasterIdLst>
    <p:handoutMasterId r:id="rId28"/>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262" r:id="rId14"/>
    <p:sldId id="495" r:id="rId15"/>
    <p:sldId id="1897" r:id="rId16"/>
    <p:sldId id="1901" r:id="rId17"/>
    <p:sldId id="1900" r:id="rId18"/>
    <p:sldId id="1899" r:id="rId19"/>
    <p:sldId id="1902" r:id="rId20"/>
    <p:sldId id="1907" r:id="rId21"/>
    <p:sldId id="1885" r:id="rId22"/>
    <p:sldId id="1894" r:id="rId23"/>
    <p:sldId id="1906" r:id="rId24"/>
    <p:sldId id="474" r:id="rId25"/>
    <p:sldId id="391"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262"/>
            <p14:sldId id="495"/>
            <p14:sldId id="1897"/>
            <p14:sldId id="1901"/>
            <p14:sldId id="1900"/>
            <p14:sldId id="1899"/>
            <p14:sldId id="1902"/>
            <p14:sldId id="1907"/>
            <p14:sldId id="1885"/>
            <p14:sldId id="1894"/>
            <p14:sldId id="1906"/>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78" autoAdjust="0"/>
    <p:restoredTop sz="94099" autoAdjust="0"/>
  </p:normalViewPr>
  <p:slideViewPr>
    <p:cSldViewPr>
      <p:cViewPr varScale="1">
        <p:scale>
          <a:sx n="131" d="100"/>
          <a:sy n="131" d="100"/>
        </p:scale>
        <p:origin x="156" y="216"/>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01" d="100"/>
          <a:sy n="101" d="100"/>
        </p:scale>
        <p:origin x="3042" y="12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802.EC-24/0213r0</a:t>
            </a:r>
          </a:p>
        </p:txBody>
      </p:sp>
      <p:sp>
        <p:nvSpPr>
          <p:cNvPr id="5" name="Rectangle 3"/>
          <p:cNvSpPr>
            <a:spLocks noGrp="1" noChangeArrowheads="1"/>
          </p:cNvSpPr>
          <p:nvPr>
            <p:ph type="dt"/>
          </p:nvPr>
        </p:nvSpPr>
        <p:spPr>
          <a:ln/>
        </p:spPr>
        <p:txBody>
          <a:bodyPr/>
          <a:lstStyle/>
          <a:p>
            <a:r>
              <a:rPr lang="en-US"/>
              <a:t>September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802.24-24-0019r3</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Sept_2024</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24/dcn/24/24-24-0021-00-0000-low-latency-white-paper-references-review-aug-2024.docx" TargetMode="External"/><Relationship Id="rId2" Type="http://schemas.openxmlformats.org/officeDocument/2006/relationships/hyperlink" Target="https://mentor.ieee.org/802.24/dcn/24/24-24-0020-00-0000-low-latency-white-paper-editor-review-aug-2024.pdf" TargetMode="External"/><Relationship Id="rId1" Type="http://schemas.openxmlformats.org/officeDocument/2006/relationships/slideLayout" Target="../slideLayouts/slideLayout2.xml"/><Relationship Id="rId4" Type="http://schemas.openxmlformats.org/officeDocument/2006/relationships/hyperlink" Target="https://mentor.ieee.org/802.24/dcn/24/24-24-0023-00-0000-low-latency-white-paper-editor-review-2-sept-2024.docx"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22/24-22-0011-05-IoTg-internet-of-things-white-paper.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cisco.com/go/tollfree-restrictions" TargetMode="External"/><Relationship Id="rId3" Type="http://schemas.openxmlformats.org/officeDocument/2006/relationships/hyperlink" Target="https://epri.webex.com/epri/j.php?MTID=m5ca7d23a458e8c55b53a40fe547c9147" TargetMode="External"/><Relationship Id="rId7" Type="http://schemas.openxmlformats.org/officeDocument/2006/relationships/hyperlink" Target="https://epri.webex.com/epri/globalcallin.php?MTID=m987288759100f83eb48ae79468637773" TargetMode="External"/><Relationship Id="rId12" Type="http://schemas.openxmlformats.org/officeDocument/2006/relationships/hyperlink" Target="https://epri.webex.com/epri/globalcallin.php?MTID=mba0c9e4de478b565c32c50765a0c3d21" TargetMode="External"/><Relationship Id="rId2" Type="http://schemas.openxmlformats.org/officeDocument/2006/relationships/hyperlink" Target="https://cvent.me/LBkMEE" TargetMode="External"/><Relationship Id="rId1" Type="http://schemas.openxmlformats.org/officeDocument/2006/relationships/slideLayout" Target="../slideLayouts/slideLayout2.xml"/><Relationship Id="rId6" Type="http://schemas.openxmlformats.org/officeDocument/2006/relationships/hyperlink" Target="tel:%2B1-415-655-0002,,*01*24260317317%23%23*01*" TargetMode="External"/><Relationship Id="rId11" Type="http://schemas.openxmlformats.org/officeDocument/2006/relationships/hyperlink" Target="tel:%2B1-415-655-0002,,*01*24314500457%23%23*01*" TargetMode="External"/><Relationship Id="rId5" Type="http://schemas.openxmlformats.org/officeDocument/2006/relationships/hyperlink" Target="tel:%2B1-855-797-9485,,*01*24260317317%23%23*01*" TargetMode="External"/><Relationship Id="rId10" Type="http://schemas.openxmlformats.org/officeDocument/2006/relationships/hyperlink" Target="tel:%2B1-855-797-9485,,*01*24314500457%23%23*01*" TargetMode="External"/><Relationship Id="rId4" Type="http://schemas.openxmlformats.org/officeDocument/2006/relationships/hyperlink" Target="https://epri.webex.com/epri/j.php?MTID=m0fc57091734e591ebc9431aa4fab5e30" TargetMode="External"/><Relationship Id="rId9" Type="http://schemas.openxmlformats.org/officeDocument/2006/relationships/hyperlink" Target="https://epri.webex.com/epri/j.php?MTID=m288ec7ee6a5565c539534dabc34afc5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September Interim Meeting</a:t>
            </a:r>
          </a:p>
          <a:p>
            <a:r>
              <a:rPr lang="en-US" dirty="0"/>
              <a:t>Waikoloa, Hawaii, USA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fontScale="85000" lnSpcReduction="20000"/>
          </a:bodyPr>
          <a:lstStyle/>
          <a:p>
            <a:r>
              <a:rPr lang="en-US" dirty="0"/>
              <a:t>Approve July 2024 TAG minutes</a:t>
            </a:r>
          </a:p>
          <a:p>
            <a:pPr lvl="1"/>
            <a:r>
              <a:rPr lang="en-US" dirty="0"/>
              <a:t>802.24-24-0013r0</a:t>
            </a:r>
          </a:p>
          <a:p>
            <a:pPr lvl="1"/>
            <a:endParaRPr lang="en-US" dirty="0"/>
          </a:p>
          <a:p>
            <a:r>
              <a:rPr lang="en-US" dirty="0"/>
              <a:t>Action Items from July</a:t>
            </a:r>
          </a:p>
          <a:p>
            <a:pPr lvl="1"/>
            <a:r>
              <a:rPr lang="en-US" dirty="0"/>
              <a:t>Email outreach to contributors for Smart Grid White Paper</a:t>
            </a:r>
          </a:p>
          <a:p>
            <a:pPr lvl="1"/>
            <a:r>
              <a:rPr lang="en-US" dirty="0"/>
              <a:t>Ann – review Low Latency White paper (Done)</a:t>
            </a:r>
          </a:p>
          <a:p>
            <a:pPr lvl="1"/>
            <a:endParaRPr lang="en-US" dirty="0"/>
          </a:p>
          <a:p>
            <a:r>
              <a:rPr lang="en-US" dirty="0"/>
              <a:t>Opening Notes</a:t>
            </a:r>
          </a:p>
          <a:p>
            <a:pPr lvl="1"/>
            <a:r>
              <a:rPr lang="en-US" dirty="0"/>
              <a:t>Reminder from LMSC Chair to vote in IEEE elections</a:t>
            </a:r>
          </a:p>
          <a:p>
            <a:pPr lvl="1"/>
            <a:r>
              <a:rPr lang="en-US" dirty="0"/>
              <a:t>Preference for time shift in Madrid: 1 hour later vs skip AM1</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 on Time Change for 2025 July 802 Plenary</a:t>
            </a:r>
          </a:p>
        </p:txBody>
      </p:sp>
      <p:sp>
        <p:nvSpPr>
          <p:cNvPr id="9218" name="Rectangle 2"/>
          <p:cNvSpPr>
            <a:spLocks noGrp="1" noChangeArrowheads="1"/>
          </p:cNvSpPr>
          <p:nvPr>
            <p:ph idx="1"/>
          </p:nvPr>
        </p:nvSpPr>
        <p:spPr>
          <a:xfrm>
            <a:off x="903791" y="1524000"/>
            <a:ext cx="10361084" cy="4800600"/>
          </a:xfrm>
          <a:ln/>
        </p:spPr>
        <p:txBody>
          <a:bodyPr/>
          <a:lstStyle/>
          <a:p>
            <a:r>
              <a:rPr lang="en-US" sz="1800" dirty="0"/>
              <a:t>Straw Poll:</a:t>
            </a:r>
          </a:p>
          <a:p>
            <a:r>
              <a:rPr lang="en-US" sz="1800" b="0" dirty="0"/>
              <a:t>Considering the opening times for the restaurants in Madrid, Spain, I prefer the adjust the planned times for meetings:</a:t>
            </a:r>
          </a:p>
          <a:p>
            <a:r>
              <a:rPr lang="en-US" sz="1800" dirty="0"/>
              <a:t>Option 1: Keep nominal schedule, but add PM3 before dinner</a:t>
            </a:r>
          </a:p>
          <a:p>
            <a:pPr lvl="3"/>
            <a:r>
              <a:rPr lang="en-US" sz="1800" dirty="0"/>
              <a:t>AM1=8:00-10:00;  AM2=10:30-12:30;   (WG Option to skip AM1)</a:t>
            </a:r>
          </a:p>
          <a:p>
            <a:pPr lvl="3"/>
            <a:r>
              <a:rPr lang="en-US" sz="1800" dirty="0"/>
              <a:t>Lunch 12:30-13:30 </a:t>
            </a:r>
          </a:p>
          <a:p>
            <a:pPr lvl="3"/>
            <a:r>
              <a:rPr lang="en-US" sz="1800" dirty="0"/>
              <a:t>PM1=13:30-15:30; PM2=16:00-18:00; PM3=18:30-20:30</a:t>
            </a:r>
          </a:p>
          <a:p>
            <a:pPr lvl="3"/>
            <a:r>
              <a:rPr lang="en-US" sz="1800" dirty="0"/>
              <a:t>Dinner after 20:30</a:t>
            </a:r>
          </a:p>
          <a:p>
            <a:r>
              <a:rPr lang="en-US" sz="1800" dirty="0"/>
              <a:t>Option2: Move full schedule back 1 hour (start 9 am)  &amp; add PM3 before dinner</a:t>
            </a:r>
          </a:p>
          <a:p>
            <a:pPr lvl="3"/>
            <a:r>
              <a:rPr lang="en-US" sz="1800" dirty="0"/>
              <a:t>AM1=9:00-11:00; AM2=11:30-13:30; </a:t>
            </a:r>
          </a:p>
          <a:p>
            <a:pPr lvl="3"/>
            <a:r>
              <a:rPr lang="en-US" sz="1800" dirty="0"/>
              <a:t>Lunch 13:30-14:30 </a:t>
            </a:r>
          </a:p>
          <a:p>
            <a:pPr lvl="3"/>
            <a:r>
              <a:rPr lang="en-US" sz="1800" dirty="0"/>
              <a:t>PM1=14:30-16:30; PM2=17:00-19:00; PM3=19:30-21:30</a:t>
            </a:r>
          </a:p>
          <a:p>
            <a:pPr lvl="3"/>
            <a:r>
              <a:rPr lang="en-US" sz="1800" dirty="0"/>
              <a:t>Dinner after 21:30</a:t>
            </a:r>
          </a:p>
          <a:p>
            <a:r>
              <a:rPr lang="en-US" sz="2800" dirty="0"/>
              <a:t>Results: #3;   -- # 6;     -- # 0;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Chris </a:t>
            </a:r>
            <a:r>
              <a:rPr lang="en-US" sz="2400" dirty="0" err="1"/>
              <a:t>DiMinico</a:t>
            </a:r>
            <a:endParaRPr lang="en-US" sz="2400" dirty="0"/>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DBB36-9E12-6DEA-D875-18098D1D4726}"/>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AAD91425-3268-57EF-4FE1-67994DBCF6B6}"/>
              </a:ext>
            </a:extLst>
          </p:cNvPr>
          <p:cNvSpPr>
            <a:spLocks noGrp="1"/>
          </p:cNvSpPr>
          <p:nvPr>
            <p:ph idx="1"/>
          </p:nvPr>
        </p:nvSpPr>
        <p:spPr>
          <a:xfrm>
            <a:off x="914400" y="2057400"/>
            <a:ext cx="10363200" cy="4114800"/>
          </a:xfrm>
        </p:spPr>
        <p:txBody>
          <a:bodyPr>
            <a:normAutofit/>
          </a:bodyPr>
          <a:lstStyle/>
          <a:p>
            <a:r>
              <a:rPr lang="en-US" dirty="0"/>
              <a:t>802.18 RR TAG</a:t>
            </a:r>
          </a:p>
          <a:p>
            <a:endParaRPr lang="en-US" dirty="0"/>
          </a:p>
          <a:p>
            <a:pPr lvl="1"/>
            <a:endParaRPr lang="en-US" dirty="0"/>
          </a:p>
        </p:txBody>
      </p:sp>
      <p:sp>
        <p:nvSpPr>
          <p:cNvPr id="4" name="Footer Placeholder 3">
            <a:extLst>
              <a:ext uri="{FF2B5EF4-FFF2-40B4-BE49-F238E27FC236}">
                <a16:creationId xmlns:a16="http://schemas.microsoft.com/office/drawing/2014/main" id="{A5C8F68B-1B0E-90A6-810E-2C836B2103E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FD774B7-F6D4-9D1D-A46B-63C35F245B1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082304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E5400-8FA6-56F9-E5DF-AAE2B8370F31}"/>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7237AE89-9069-339B-ACF0-1EED06CDD228}"/>
              </a:ext>
            </a:extLst>
          </p:cNvPr>
          <p:cNvSpPr>
            <a:spLocks noGrp="1"/>
          </p:cNvSpPr>
          <p:nvPr>
            <p:ph idx="1"/>
          </p:nvPr>
        </p:nvSpPr>
        <p:spPr/>
        <p:txBody>
          <a:bodyPr>
            <a:normAutofit fontScale="77500" lnSpcReduction="20000"/>
          </a:bodyPr>
          <a:lstStyle/>
          <a:p>
            <a:r>
              <a:rPr lang="en-US" dirty="0"/>
              <a:t>Review draft from IEEE Editor </a:t>
            </a:r>
          </a:p>
          <a:p>
            <a:endParaRPr lang="en-US" dirty="0"/>
          </a:p>
          <a:p>
            <a:r>
              <a:rPr lang="en-US" dirty="0">
                <a:hlinkClick r:id="rId2"/>
              </a:rPr>
              <a:t>802.24-24-0020r0-Low Latency White Paper - Editor Review (Aug 2024)</a:t>
            </a:r>
            <a:endParaRPr lang="en-US" dirty="0"/>
          </a:p>
          <a:p>
            <a:endParaRPr lang="en-US" dirty="0"/>
          </a:p>
          <a:p>
            <a:r>
              <a:rPr lang="en-US" dirty="0">
                <a:hlinkClick r:id="rId3"/>
              </a:rPr>
              <a:t>802.24-24-0021r0-low-latency-editable-References-Review.docx</a:t>
            </a:r>
            <a:endParaRPr lang="en-US" dirty="0"/>
          </a:p>
          <a:p>
            <a:endParaRPr lang="en-US" dirty="0"/>
          </a:p>
          <a:p>
            <a:r>
              <a:rPr lang="en-US" dirty="0">
                <a:hlinkClick r:id="rId4"/>
              </a:rPr>
              <a:t>802.24-24-0023r0-Low-latency-communication-FORREVIEW2.docx</a:t>
            </a:r>
            <a:endParaRPr lang="en-US" dirty="0"/>
          </a:p>
          <a:p>
            <a:endParaRPr lang="en-US" dirty="0"/>
          </a:p>
          <a:p>
            <a:r>
              <a:rPr lang="en-US" dirty="0"/>
              <a:t>Ready to publish – inform editor. </a:t>
            </a:r>
          </a:p>
          <a:p>
            <a:endParaRPr lang="en-US" dirty="0"/>
          </a:p>
          <a:p>
            <a:pPr marL="0" indent="0">
              <a:buNone/>
            </a:pPr>
            <a:endParaRPr lang="en-US" dirty="0"/>
          </a:p>
        </p:txBody>
      </p:sp>
      <p:sp>
        <p:nvSpPr>
          <p:cNvPr id="4" name="Footer Placeholder 3">
            <a:extLst>
              <a:ext uri="{FF2B5EF4-FFF2-40B4-BE49-F238E27FC236}">
                <a16:creationId xmlns:a16="http://schemas.microsoft.com/office/drawing/2014/main" id="{C50F0A05-AF53-630B-BE96-C43C0A1BD0D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B5F0A84-6947-5FC0-D4B7-5D71A2C7042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955248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2127E-77C4-9A2B-6061-485A3EBE95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440881B5-DAB3-D859-36C1-2B53B141F11D}"/>
              </a:ext>
            </a:extLst>
          </p:cNvPr>
          <p:cNvSpPr>
            <a:spLocks noGrp="1"/>
          </p:cNvSpPr>
          <p:nvPr>
            <p:ph idx="1"/>
          </p:nvPr>
        </p:nvSpPr>
        <p:spPr/>
        <p:txBody>
          <a:bodyPr>
            <a:normAutofit fontScale="55000" lnSpcReduction="20000"/>
          </a:bodyPr>
          <a:lstStyle/>
          <a:p>
            <a:r>
              <a:rPr lang="en-US" dirty="0"/>
              <a:t>Latest Version Internet of Things White Paper </a:t>
            </a:r>
            <a:r>
              <a:rPr lang="en-US" dirty="0">
                <a:hlinkClick r:id="rId2"/>
              </a:rPr>
              <a:t>24-22-0011-05-IoTg-internet-of-things-white-paper</a:t>
            </a:r>
            <a:endParaRPr lang="en-US" dirty="0"/>
          </a:p>
          <a:p>
            <a:pPr marL="0" indent="0">
              <a:buNone/>
            </a:pPr>
            <a:endParaRPr lang="en-US" dirty="0"/>
          </a:p>
          <a:p>
            <a:r>
              <a:rPr lang="en-US" dirty="0"/>
              <a:t>Discussions Notes</a:t>
            </a:r>
          </a:p>
          <a:p>
            <a:pPr lvl="1"/>
            <a:r>
              <a:rPr lang="en-US" dirty="0"/>
              <a:t>Disambiguate the general poor state of available information on IoT, and highlight the IEEE 802 solutions that address them.</a:t>
            </a:r>
          </a:p>
          <a:p>
            <a:pPr lvl="1"/>
            <a:r>
              <a:rPr lang="en-US" dirty="0"/>
              <a:t>Need to distinguish “Internet” public vs private. OT network for highly secure, isolated networks. </a:t>
            </a:r>
          </a:p>
          <a:p>
            <a:pPr lvl="1"/>
            <a:r>
              <a:rPr lang="en-US" dirty="0"/>
              <a:t>Embedded comments need text contributions</a:t>
            </a:r>
          </a:p>
          <a:p>
            <a:pPr lvl="1"/>
            <a:r>
              <a:rPr lang="en-US" dirty="0"/>
              <a:t>How to incorporate wired IoT – specifically Single Pair Ethernet. </a:t>
            </a:r>
          </a:p>
          <a:p>
            <a:pPr lvl="2"/>
            <a:r>
              <a:rPr lang="en-US" dirty="0"/>
              <a:t>Add section 5 for Connectivity Technologies</a:t>
            </a:r>
          </a:p>
          <a:p>
            <a:pPr lvl="2"/>
            <a:r>
              <a:rPr lang="en-US" dirty="0"/>
              <a:t>Revise closing section</a:t>
            </a:r>
          </a:p>
          <a:p>
            <a:pPr lvl="1"/>
            <a:r>
              <a:rPr lang="en-US" dirty="0"/>
              <a:t>Sept 2024</a:t>
            </a:r>
          </a:p>
          <a:p>
            <a:pPr lvl="2"/>
            <a:r>
              <a:rPr lang="en-US" dirty="0"/>
              <a:t>Smart Home section – Ben will seek </a:t>
            </a:r>
            <a:r>
              <a:rPr lang="en-US" dirty="0" err="1"/>
              <a:t>Wi-Sun</a:t>
            </a:r>
            <a:r>
              <a:rPr lang="en-US" dirty="0"/>
              <a:t> text for this. </a:t>
            </a:r>
          </a:p>
          <a:p>
            <a:pPr lvl="2"/>
            <a:r>
              <a:rPr lang="en-US" dirty="0"/>
              <a:t>New section needs text: “7.Looking back at the Hype, and what has actually been delivered.”</a:t>
            </a:r>
          </a:p>
          <a:p>
            <a:pPr lvl="2"/>
            <a:r>
              <a:rPr lang="en-US" dirty="0"/>
              <a:t>Fill in section on IoT with high reliability  (Tim) </a:t>
            </a:r>
          </a:p>
          <a:p>
            <a:pPr lvl="2"/>
            <a:r>
              <a:rPr lang="en-US" dirty="0"/>
              <a:t>Closing statement</a:t>
            </a:r>
          </a:p>
          <a:p>
            <a:pPr lvl="1"/>
            <a:endParaRPr lang="en-US" dirty="0"/>
          </a:p>
          <a:p>
            <a:r>
              <a:rPr lang="en-US" dirty="0"/>
              <a:t>Updated version 11r6</a:t>
            </a:r>
          </a:p>
          <a:p>
            <a:endParaRPr lang="en-US" dirty="0"/>
          </a:p>
          <a:p>
            <a:endParaRPr lang="en-US" dirty="0"/>
          </a:p>
        </p:txBody>
      </p:sp>
      <p:sp>
        <p:nvSpPr>
          <p:cNvPr id="4" name="Footer Placeholder 3">
            <a:extLst>
              <a:ext uri="{FF2B5EF4-FFF2-40B4-BE49-F238E27FC236}">
                <a16:creationId xmlns:a16="http://schemas.microsoft.com/office/drawing/2014/main" id="{70AEB72B-F617-1B84-32B8-81B674BE6A9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813AB79-0A74-68FA-C925-0EB222DAA38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261541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Smart Grid white paper revision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lnSpcReduction="10000"/>
          </a:bodyPr>
          <a:lstStyle/>
          <a:p>
            <a:r>
              <a:rPr lang="en-US" dirty="0"/>
              <a:t>Update of first Smart Grid white paper to address latest amendments of 802.15.4 u, v, w, x, y, Rev-me,  and new organization of documents to clarify UWB vs Narrowband</a:t>
            </a:r>
          </a:p>
          <a:p>
            <a:endParaRPr lang="en-US" dirty="0"/>
          </a:p>
          <a:p>
            <a:r>
              <a:rPr lang="en-US" dirty="0"/>
              <a:t>New baseline document for 2024 revision:</a:t>
            </a:r>
          </a:p>
          <a:p>
            <a:pPr lvl="1"/>
            <a:r>
              <a:rPr lang="en-US" dirty="0"/>
              <a:t>Working Draft Current Version:</a:t>
            </a:r>
          </a:p>
          <a:p>
            <a:pPr lvl="1"/>
            <a:r>
              <a:rPr lang="en-US" dirty="0"/>
              <a:t>24-24-0014-01-sgtg-802.24 smart grid white paper (2024 Update).docx</a:t>
            </a:r>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436254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1E94-85E3-3216-B1EA-80294C6D9A75}"/>
              </a:ext>
            </a:extLst>
          </p:cNvPr>
          <p:cNvSpPr>
            <a:spLocks noGrp="1"/>
          </p:cNvSpPr>
          <p:nvPr>
            <p:ph type="title"/>
          </p:nvPr>
        </p:nvSpPr>
        <p:spPr/>
        <p:txBody>
          <a:bodyPr/>
          <a:lstStyle/>
          <a:p>
            <a:r>
              <a:rPr lang="en-US" dirty="0"/>
              <a:t>Smart Grid White Paper Revision Plan</a:t>
            </a:r>
          </a:p>
        </p:txBody>
      </p:sp>
      <p:sp>
        <p:nvSpPr>
          <p:cNvPr id="3" name="Content Placeholder 2">
            <a:extLst>
              <a:ext uri="{FF2B5EF4-FFF2-40B4-BE49-F238E27FC236}">
                <a16:creationId xmlns:a16="http://schemas.microsoft.com/office/drawing/2014/main" id="{00D5ECAB-F203-23AA-5846-E6419311AC71}"/>
              </a:ext>
            </a:extLst>
          </p:cNvPr>
          <p:cNvSpPr>
            <a:spLocks noGrp="1"/>
          </p:cNvSpPr>
          <p:nvPr>
            <p:ph idx="1"/>
          </p:nvPr>
        </p:nvSpPr>
        <p:spPr>
          <a:xfrm>
            <a:off x="990600" y="2061882"/>
            <a:ext cx="10363200" cy="4114800"/>
          </a:xfrm>
        </p:spPr>
        <p:txBody>
          <a:bodyPr>
            <a:normAutofit fontScale="32500" lnSpcReduction="20000"/>
          </a:bodyPr>
          <a:lstStyle/>
          <a:p>
            <a:r>
              <a:rPr lang="en-US" dirty="0"/>
              <a:t>New Standards</a:t>
            </a:r>
          </a:p>
          <a:p>
            <a:pPr lvl="1"/>
            <a:r>
              <a:rPr lang="en-US" dirty="0"/>
              <a:t>Amendments of 802.15.4  (SUN) u, v, x, y, ac, ad/NG,  (4me revision)    Phil Beecher, Gary Stuebing, Don Sturek, Jeorg</a:t>
            </a:r>
          </a:p>
          <a:p>
            <a:pPr lvl="1"/>
            <a:r>
              <a:rPr lang="en-US" dirty="0"/>
              <a:t>LECIM/LPWAN  802.15.4w  Jeorg</a:t>
            </a:r>
          </a:p>
          <a:p>
            <a:pPr lvl="1"/>
            <a:r>
              <a:rPr lang="en-US" dirty="0"/>
              <a:t>802.15.9      Tero </a:t>
            </a:r>
          </a:p>
          <a:p>
            <a:pPr lvl="1"/>
            <a:r>
              <a:rPr lang="en-US" dirty="0"/>
              <a:t>802.1 TSN     Reference to the TSN White Paper  (Janos)</a:t>
            </a:r>
          </a:p>
          <a:p>
            <a:pPr lvl="1"/>
            <a:r>
              <a:rPr lang="en-US" dirty="0"/>
              <a:t>802.11ah and 11ax                 (Dave </a:t>
            </a:r>
            <a:r>
              <a:rPr lang="en-US" dirty="0" err="1"/>
              <a:t>Halasz</a:t>
            </a:r>
            <a:r>
              <a:rPr lang="en-US" dirty="0"/>
              <a:t>)</a:t>
            </a:r>
          </a:p>
          <a:p>
            <a:pPr lvl="1"/>
            <a:r>
              <a:rPr lang="en-US" dirty="0"/>
              <a:t>802.16s, 16t       (Tim, Harry)</a:t>
            </a:r>
          </a:p>
          <a:p>
            <a:pPr lvl="1"/>
            <a:r>
              <a:rPr lang="en-US" dirty="0"/>
              <a:t>802.19.3   sub-1 GHz coexistence    (Ben)</a:t>
            </a:r>
          </a:p>
          <a:p>
            <a:pPr lvl="1"/>
            <a:endParaRPr lang="en-US" dirty="0"/>
          </a:p>
          <a:p>
            <a:r>
              <a:rPr lang="en-US" dirty="0"/>
              <a:t>New topics</a:t>
            </a:r>
          </a:p>
          <a:p>
            <a:pPr lvl="1"/>
            <a:r>
              <a:rPr lang="en-US" dirty="0"/>
              <a:t>Integration of Gas/Water into electric metering</a:t>
            </a:r>
          </a:p>
          <a:p>
            <a:pPr lvl="1"/>
            <a:r>
              <a:rPr lang="en-US" dirty="0"/>
              <a:t>Battery leaf nodes for low power</a:t>
            </a:r>
          </a:p>
          <a:p>
            <a:pPr lvl="1"/>
            <a:r>
              <a:rPr lang="en-US" dirty="0"/>
              <a:t>Sensors</a:t>
            </a:r>
          </a:p>
          <a:p>
            <a:pPr lvl="1"/>
            <a:r>
              <a:rPr lang="en-US" dirty="0"/>
              <a:t>Situational Awareness</a:t>
            </a:r>
          </a:p>
          <a:p>
            <a:pPr lvl="1"/>
            <a:r>
              <a:rPr lang="en-US" dirty="0"/>
              <a:t>Physical Security</a:t>
            </a:r>
          </a:p>
          <a:p>
            <a:pPr lvl="1"/>
            <a:r>
              <a:rPr lang="en-US" dirty="0"/>
              <a:t>Wildfire detection and prevention</a:t>
            </a:r>
          </a:p>
          <a:p>
            <a:pPr lvl="1"/>
            <a:r>
              <a:rPr lang="en-US" dirty="0"/>
              <a:t>Any others identified by contributors.</a:t>
            </a:r>
          </a:p>
          <a:p>
            <a:pPr lvl="1"/>
            <a:endParaRPr lang="en-US" dirty="0"/>
          </a:p>
          <a:p>
            <a:r>
              <a:rPr lang="en-US" dirty="0"/>
              <a:t>Complementary role of IEEE 802 with cellular technologies</a:t>
            </a:r>
          </a:p>
          <a:p>
            <a:endParaRPr lang="en-US" dirty="0"/>
          </a:p>
          <a:p>
            <a:r>
              <a:rPr lang="en-US" dirty="0"/>
              <a:t>Reach out to individuals and request contributions. </a:t>
            </a:r>
          </a:p>
          <a:p>
            <a:endParaRPr lang="en-US" dirty="0"/>
          </a:p>
          <a:p>
            <a:r>
              <a:rPr lang="en-US" dirty="0"/>
              <a:t>Output from September 2024 - 24-24-0014-02-sgtg-802-24-smart-grid-white-paper-2024-update</a:t>
            </a:r>
          </a:p>
          <a:p>
            <a:endParaRPr lang="en-US" dirty="0"/>
          </a:p>
          <a:p>
            <a:endParaRPr lang="en-US" dirty="0"/>
          </a:p>
        </p:txBody>
      </p:sp>
      <p:sp>
        <p:nvSpPr>
          <p:cNvPr id="4" name="Footer Placeholder 3">
            <a:extLst>
              <a:ext uri="{FF2B5EF4-FFF2-40B4-BE49-F238E27FC236}">
                <a16:creationId xmlns:a16="http://schemas.microsoft.com/office/drawing/2014/main" id="{112700C9-1047-E737-C4A6-AD601B25BBC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83E089-E3B6-D15D-2A51-C1A21283A3B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966422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25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13852-BD09-AD7E-4DFA-92964DEFC214}"/>
              </a:ext>
            </a:extLst>
          </p:cNvPr>
          <p:cNvSpPr>
            <a:spLocks noGrp="1"/>
          </p:cNvSpPr>
          <p:nvPr>
            <p:ph type="title"/>
          </p:nvPr>
        </p:nvSpPr>
        <p:spPr/>
        <p:txBody>
          <a:bodyPr/>
          <a:lstStyle/>
          <a:p>
            <a:r>
              <a:rPr lang="en-US" dirty="0"/>
              <a:t>Areas discussed and Edited Sept 2024</a:t>
            </a:r>
          </a:p>
        </p:txBody>
      </p:sp>
      <p:sp>
        <p:nvSpPr>
          <p:cNvPr id="3" name="Content Placeholder 2">
            <a:extLst>
              <a:ext uri="{FF2B5EF4-FFF2-40B4-BE49-F238E27FC236}">
                <a16:creationId xmlns:a16="http://schemas.microsoft.com/office/drawing/2014/main" id="{E8E84FD3-DC42-C0CA-4612-A04D1F164985}"/>
              </a:ext>
            </a:extLst>
          </p:cNvPr>
          <p:cNvSpPr>
            <a:spLocks noGrp="1"/>
          </p:cNvSpPr>
          <p:nvPr>
            <p:ph idx="1"/>
          </p:nvPr>
        </p:nvSpPr>
        <p:spPr/>
        <p:txBody>
          <a:bodyPr/>
          <a:lstStyle/>
          <a:p>
            <a:r>
              <a:rPr lang="en-US" sz="1800" b="1" dirty="0">
                <a:solidFill>
                  <a:srgbClr val="0070C0"/>
                </a:solidFill>
                <a:effectLst/>
                <a:latin typeface="Calibri" panose="020F0502020204030204" pitchFamily="34" charset="0"/>
                <a:cs typeface="Times New Roman" panose="02020603050405020304" pitchFamily="18" charset="0"/>
              </a:rPr>
              <a:t>Other Standards and Non-802 Networks</a:t>
            </a:r>
          </a:p>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Need for Peer to Peer communications for dynamic reconfiguration of microgrids and outage recovery. </a:t>
            </a:r>
          </a:p>
          <a:p>
            <a:r>
              <a:rPr lang="en-US" sz="1800" dirty="0">
                <a:latin typeface="Calibri" panose="020F0502020204030204" pitchFamily="34" charset="0"/>
                <a:cs typeface="Times New Roman" panose="02020603050405020304" pitchFamily="18" charset="0"/>
              </a:rPr>
              <a:t>CBRS and spectrum sharing concepts and introduction</a:t>
            </a:r>
          </a:p>
          <a:p>
            <a:r>
              <a:rPr lang="en-US" sz="1800" dirty="0">
                <a:latin typeface="Calibri" panose="020F0502020204030204" pitchFamily="34" charset="0"/>
                <a:cs typeface="Times New Roman" panose="02020603050405020304" pitchFamily="18" charset="0"/>
              </a:rPr>
              <a:t>IoT in introduction</a:t>
            </a:r>
          </a:p>
          <a:p>
            <a:endParaRPr lang="en-US" sz="1800" dirty="0">
              <a:latin typeface="Calibri" panose="020F0502020204030204" pitchFamily="34" charset="0"/>
              <a:cs typeface="Times New Roman" panose="02020603050405020304" pitchFamily="18" charset="0"/>
            </a:endParaRPr>
          </a:p>
          <a:p>
            <a:r>
              <a:rPr lang="en-US" dirty="0"/>
              <a:t>Output document: 24-24-0014-02-sgtg-802-24-smart-grid-white-paper-2024-update</a:t>
            </a:r>
          </a:p>
          <a:p>
            <a:endParaRPr lang="en-US" dirty="0"/>
          </a:p>
          <a:p>
            <a:endParaRPr lang="en-US" dirty="0"/>
          </a:p>
        </p:txBody>
      </p:sp>
      <p:sp>
        <p:nvSpPr>
          <p:cNvPr id="4" name="Footer Placeholder 3">
            <a:extLst>
              <a:ext uri="{FF2B5EF4-FFF2-40B4-BE49-F238E27FC236}">
                <a16:creationId xmlns:a16="http://schemas.microsoft.com/office/drawing/2014/main" id="{9456D537-B7A7-5268-BE42-A6C80A3E796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78ED4A6-CD10-08F2-92A2-43114FD2A74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876603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92500" lnSpcReduction="10000"/>
          </a:bodyPr>
          <a:lstStyle/>
          <a:p>
            <a:r>
              <a:rPr lang="en-US" dirty="0"/>
              <a:t>Types of AFV sites:  residential, commercial vehicle depot, public transport site, long haul freight transportation.  (Public parking facilities)</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graphicFrame>
        <p:nvGraphicFramePr>
          <p:cNvPr id="3" name="Table 2">
            <a:extLst>
              <a:ext uri="{FF2B5EF4-FFF2-40B4-BE49-F238E27FC236}">
                <a16:creationId xmlns:a16="http://schemas.microsoft.com/office/drawing/2014/main" id="{745F4DF4-5A31-28FC-99DF-5A0A38D25388}"/>
              </a:ext>
            </a:extLst>
          </p:cNvPr>
          <p:cNvGraphicFramePr>
            <a:graphicFrameLocks noGrp="1"/>
          </p:cNvGraphicFramePr>
          <p:nvPr>
            <p:extLst>
              <p:ext uri="{D42A27DB-BD31-4B8C-83A1-F6EECF244321}">
                <p14:modId xmlns:p14="http://schemas.microsoft.com/office/powerpoint/2010/main" val="899946900"/>
              </p:ext>
            </p:extLst>
          </p:nvPr>
        </p:nvGraphicFramePr>
        <p:xfrm>
          <a:off x="914400" y="3444240"/>
          <a:ext cx="10363200" cy="914400"/>
        </p:xfrm>
        <a:graphic>
          <a:graphicData uri="http://schemas.openxmlformats.org/drawingml/2006/table">
            <a:tbl>
              <a:tblPr/>
              <a:tblGrid>
                <a:gridCol w="1295400">
                  <a:extLst>
                    <a:ext uri="{9D8B030D-6E8A-4147-A177-3AD203B41FA5}">
                      <a16:colId xmlns:a16="http://schemas.microsoft.com/office/drawing/2014/main" val="3091966277"/>
                    </a:ext>
                  </a:extLst>
                </a:gridCol>
                <a:gridCol w="1295400">
                  <a:extLst>
                    <a:ext uri="{9D8B030D-6E8A-4147-A177-3AD203B41FA5}">
                      <a16:colId xmlns:a16="http://schemas.microsoft.com/office/drawing/2014/main" val="2076844300"/>
                    </a:ext>
                  </a:extLst>
                </a:gridCol>
                <a:gridCol w="1295400">
                  <a:extLst>
                    <a:ext uri="{9D8B030D-6E8A-4147-A177-3AD203B41FA5}">
                      <a16:colId xmlns:a16="http://schemas.microsoft.com/office/drawing/2014/main" val="2784042237"/>
                    </a:ext>
                  </a:extLst>
                </a:gridCol>
                <a:gridCol w="685800">
                  <a:extLst>
                    <a:ext uri="{9D8B030D-6E8A-4147-A177-3AD203B41FA5}">
                      <a16:colId xmlns:a16="http://schemas.microsoft.com/office/drawing/2014/main" val="577237528"/>
                    </a:ext>
                  </a:extLst>
                </a:gridCol>
                <a:gridCol w="1524000">
                  <a:extLst>
                    <a:ext uri="{9D8B030D-6E8A-4147-A177-3AD203B41FA5}">
                      <a16:colId xmlns:a16="http://schemas.microsoft.com/office/drawing/2014/main" val="2209379391"/>
                    </a:ext>
                  </a:extLst>
                </a:gridCol>
                <a:gridCol w="1676400">
                  <a:extLst>
                    <a:ext uri="{9D8B030D-6E8A-4147-A177-3AD203B41FA5}">
                      <a16:colId xmlns:a16="http://schemas.microsoft.com/office/drawing/2014/main" val="516856974"/>
                    </a:ext>
                  </a:extLst>
                </a:gridCol>
                <a:gridCol w="1981200">
                  <a:extLst>
                    <a:ext uri="{9D8B030D-6E8A-4147-A177-3AD203B41FA5}">
                      <a16:colId xmlns:a16="http://schemas.microsoft.com/office/drawing/2014/main" val="3419034461"/>
                    </a:ext>
                  </a:extLst>
                </a:gridCol>
                <a:gridCol w="609600">
                  <a:extLst>
                    <a:ext uri="{9D8B030D-6E8A-4147-A177-3AD203B41FA5}">
                      <a16:colId xmlns:a16="http://schemas.microsoft.com/office/drawing/2014/main" val="2258157242"/>
                    </a:ext>
                  </a:extLst>
                </a:gridCol>
              </a:tblGrid>
              <a:tr h="0">
                <a:tc>
                  <a:txBody>
                    <a:bodyPr/>
                    <a:lstStyle/>
                    <a:p>
                      <a:r>
                        <a:rPr lang="en-US"/>
                        <a:t>11-Sep-2024 ET</a:t>
                      </a:r>
                    </a:p>
                  </a:txBody>
                  <a:tcPr anchor="ctr">
                    <a:lnL>
                      <a:noFill/>
                    </a:lnL>
                    <a:lnR>
                      <a:noFill/>
                    </a:lnR>
                    <a:lnT>
                      <a:noFill/>
                    </a:lnT>
                    <a:lnB>
                      <a:noFill/>
                    </a:lnB>
                    <a:noFill/>
                  </a:tcPr>
                </a:tc>
                <a:tc>
                  <a:txBody>
                    <a:bodyPr/>
                    <a:lstStyle/>
                    <a:p>
                      <a:r>
                        <a:rPr lang="en-US"/>
                        <a:t>2024</a:t>
                      </a:r>
                    </a:p>
                  </a:txBody>
                  <a:tcPr anchor="ctr">
                    <a:lnL>
                      <a:noFill/>
                    </a:lnL>
                    <a:lnR>
                      <a:noFill/>
                    </a:lnR>
                    <a:lnT>
                      <a:noFill/>
                    </a:lnT>
                    <a:lnB>
                      <a:noFill/>
                    </a:lnB>
                    <a:noFill/>
                  </a:tcPr>
                </a:tc>
                <a:tc>
                  <a:txBody>
                    <a:bodyPr/>
                    <a:lstStyle/>
                    <a:p>
                      <a:r>
                        <a:rPr lang="en-US"/>
                        <a:t>25</a:t>
                      </a:r>
                    </a:p>
                  </a:txBody>
                  <a:tcPr anchor="ctr">
                    <a:lnL>
                      <a:noFill/>
                    </a:lnL>
                    <a:lnR>
                      <a:noFill/>
                    </a:lnR>
                    <a:lnT>
                      <a:noFill/>
                    </a:lnT>
                    <a:lnB>
                      <a:noFill/>
                    </a:lnB>
                    <a:noFill/>
                  </a:tcPr>
                </a:tc>
                <a:tc>
                  <a:txBody>
                    <a:bodyPr/>
                    <a:lstStyle/>
                    <a:p>
                      <a:r>
                        <a:rPr lang="en-US"/>
                        <a:t>0</a:t>
                      </a:r>
                    </a:p>
                  </a:txBody>
                  <a:tcPr anchor="ctr">
                    <a:lnL>
                      <a:noFill/>
                    </a:lnL>
                    <a:lnR>
                      <a:noFill/>
                    </a:lnR>
                    <a:lnT>
                      <a:noFill/>
                    </a:lnT>
                    <a:lnB>
                      <a:noFill/>
                    </a:lnB>
                    <a:noFill/>
                  </a:tcPr>
                </a:tc>
                <a:tc>
                  <a:txBody>
                    <a:bodyPr/>
                    <a:lstStyle/>
                    <a:p>
                      <a:r>
                        <a:rPr lang="en-US"/>
                        <a:t>TAG documents</a:t>
                      </a:r>
                    </a:p>
                  </a:txBody>
                  <a:tcPr anchor="ctr">
                    <a:lnL>
                      <a:noFill/>
                    </a:lnL>
                    <a:lnR>
                      <a:noFill/>
                    </a:lnR>
                    <a:lnT>
                      <a:noFill/>
                    </a:lnT>
                    <a:lnB>
                      <a:noFill/>
                    </a:lnB>
                    <a:noFill/>
                  </a:tcPr>
                </a:tc>
                <a:tc>
                  <a:txBody>
                    <a:bodyPr/>
                    <a:lstStyle/>
                    <a:p>
                      <a:r>
                        <a:rPr lang="en-US"/>
                        <a:t>AFV Whitepaper - revised outline</a:t>
                      </a:r>
                    </a:p>
                  </a:txBody>
                  <a:tcPr anchor="ctr">
                    <a:lnL>
                      <a:noFill/>
                    </a:lnL>
                    <a:lnR>
                      <a:noFill/>
                    </a:lnR>
                    <a:lnT>
                      <a:noFill/>
                    </a:lnT>
                    <a:lnB>
                      <a:noFill/>
                    </a:lnB>
                    <a:noFill/>
                  </a:tcPr>
                </a:tc>
                <a:tc>
                  <a:txBody>
                    <a:bodyPr/>
                    <a:lstStyle/>
                    <a:p>
                      <a:r>
                        <a:rPr lang="en-US"/>
                        <a:t>Sandia National Laboratories</a:t>
                      </a:r>
                    </a:p>
                  </a:txBody>
                  <a:tcPr anchor="ctr">
                    <a:lnL>
                      <a:noFill/>
                    </a:lnL>
                    <a:lnR>
                      <a:noFill/>
                    </a:lnR>
                    <a:lnT>
                      <a:noFill/>
                    </a:lnT>
                    <a:lnB>
                      <a:noFill/>
                    </a:lnB>
                    <a:noFill/>
                  </a:tcPr>
                </a:tc>
                <a:tc>
                  <a:txBody>
                    <a:bodyPr/>
                    <a:lstStyle/>
                    <a:p>
                      <a:endParaRPr lang="en-US" dirty="0"/>
                    </a:p>
                  </a:txBody>
                  <a:tcPr anchor="ctr">
                    <a:lnL>
                      <a:noFill/>
                    </a:lnL>
                    <a:lnR>
                      <a:noFill/>
                    </a:lnR>
                    <a:lnT>
                      <a:noFill/>
                    </a:lnT>
                    <a:lnB>
                      <a:noFill/>
                    </a:lnB>
                    <a:noFill/>
                  </a:tcPr>
                </a:tc>
                <a:extLst>
                  <a:ext uri="{0D108BD9-81ED-4DB2-BD59-A6C34878D82A}">
                    <a16:rowId xmlns:a16="http://schemas.microsoft.com/office/drawing/2014/main" val="3537740398"/>
                  </a:ext>
                </a:extLst>
              </a:tr>
            </a:tbl>
          </a:graphicData>
        </a:graphic>
      </p:graphicFrame>
    </p:spTree>
    <p:extLst>
      <p:ext uri="{BB962C8B-B14F-4D97-AF65-F5344CB8AC3E}">
        <p14:creationId xmlns:p14="http://schemas.microsoft.com/office/powerpoint/2010/main" val="1036571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8EFCD-8A8D-957A-0CE8-38AF80D072F5}"/>
              </a:ext>
            </a:extLst>
          </p:cNvPr>
          <p:cNvSpPr>
            <a:spLocks noGrp="1"/>
          </p:cNvSpPr>
          <p:nvPr>
            <p:ph type="title"/>
          </p:nvPr>
        </p:nvSpPr>
        <p:spPr/>
        <p:txBody>
          <a:bodyPr/>
          <a:lstStyle/>
          <a:p>
            <a:r>
              <a:rPr lang="en-US" dirty="0"/>
              <a:t>AFV Next Steps </a:t>
            </a:r>
          </a:p>
        </p:txBody>
      </p:sp>
      <p:sp>
        <p:nvSpPr>
          <p:cNvPr id="3" name="Content Placeholder 2">
            <a:extLst>
              <a:ext uri="{FF2B5EF4-FFF2-40B4-BE49-F238E27FC236}">
                <a16:creationId xmlns:a16="http://schemas.microsoft.com/office/drawing/2014/main" id="{074FDD37-72B0-4FAE-7CBC-9468C93E1532}"/>
              </a:ext>
            </a:extLst>
          </p:cNvPr>
          <p:cNvSpPr>
            <a:spLocks noGrp="1"/>
          </p:cNvSpPr>
          <p:nvPr>
            <p:ph idx="1"/>
          </p:nvPr>
        </p:nvSpPr>
        <p:spPr>
          <a:xfrm>
            <a:off x="914400" y="2209800"/>
            <a:ext cx="10363200" cy="4114800"/>
          </a:xfrm>
        </p:spPr>
        <p:txBody>
          <a:bodyPr/>
          <a:lstStyle/>
          <a:p>
            <a:r>
              <a:rPr lang="en-US" dirty="0"/>
              <a:t>This new outline in doc 24-0025r0 will be expanded by importing text from prior WP 23-0007r6</a:t>
            </a:r>
          </a:p>
          <a:p>
            <a:endParaRPr lang="en-US" dirty="0"/>
          </a:p>
          <a:p>
            <a:endParaRPr lang="en-US" dirty="0"/>
          </a:p>
        </p:txBody>
      </p:sp>
      <p:sp>
        <p:nvSpPr>
          <p:cNvPr id="4" name="Footer Placeholder 3">
            <a:extLst>
              <a:ext uri="{FF2B5EF4-FFF2-40B4-BE49-F238E27FC236}">
                <a16:creationId xmlns:a16="http://schemas.microsoft.com/office/drawing/2014/main" id="{918B9800-A99B-5731-BD15-D130597082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0A4418C-DB5F-77BE-86C9-69D7F0FAFE0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952143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62500" lnSpcReduction="20000"/>
          </a:bodyPr>
          <a:lstStyle/>
          <a:p>
            <a:pPr lvl="1"/>
            <a:endParaRPr lang="en-US" dirty="0"/>
          </a:p>
          <a:p>
            <a:r>
              <a:rPr lang="en-US" dirty="0"/>
              <a:t>A whitepaper/document for application-specific use cases of Sub 1GHz standards 802.15.4g and 802.11ah. How use mechanisms in 802.19.3 and new amendment 802.19.3a</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r>
              <a:rPr lang="en-US" dirty="0"/>
              <a:t>Aspect of unique communications requirements for DER integration- dispatch/provisioning vs protection.</a:t>
            </a:r>
          </a:p>
          <a:p>
            <a:pPr lvl="1"/>
            <a:r>
              <a:rPr lang="en-US" dirty="0"/>
              <a:t>Review possible activity in mid-2025?</a:t>
            </a:r>
          </a:p>
          <a:p>
            <a:pPr lvl="1"/>
            <a:endParaRPr lang="en-US" dirty="0"/>
          </a:p>
          <a:p>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676400"/>
            <a:ext cx="10439400" cy="4831279"/>
          </a:xfrm>
        </p:spPr>
        <p:txBody>
          <a:bodyPr>
            <a:normAutofit lnSpcReduction="10000"/>
          </a:bodyPr>
          <a:lstStyle/>
          <a:p>
            <a:r>
              <a:rPr lang="en-US" dirty="0"/>
              <a:t>Action Items</a:t>
            </a:r>
          </a:p>
          <a:p>
            <a:pPr lvl="1"/>
            <a:r>
              <a:rPr lang="en-US" dirty="0"/>
              <a:t>Expanding AFV document 24-0025r0</a:t>
            </a:r>
          </a:p>
          <a:p>
            <a:pPr lvl="1"/>
            <a:r>
              <a:rPr lang="en-US" dirty="0"/>
              <a:t>Review IoT White Paper 24-22-0011r6 and provide contributions</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November 2024 – Vancouver, BC, Canada</a:t>
            </a:r>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802.24 Sept Interim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Sept 10, PM2   4PM HST</a:t>
            </a:r>
          </a:p>
          <a:p>
            <a:pPr lvl="1"/>
            <a:r>
              <a:rPr lang="en-US" sz="2000" dirty="0">
                <a:effectLst/>
                <a:latin typeface="Arial" panose="020B0604020202020204" pitchFamily="34" charset="0"/>
                <a:ea typeface="Calibri" panose="020F0502020204030204" pitchFamily="34" charset="0"/>
              </a:rPr>
              <a:t>Wednesday Sept 11, PM2   4PM HST</a:t>
            </a:r>
          </a:p>
          <a:p>
            <a:r>
              <a:rPr lang="en-US" sz="2400" dirty="0">
                <a:latin typeface="Arial" panose="020B0604020202020204" pitchFamily="34" charset="0"/>
              </a:rPr>
              <a:t>Accredited 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3623099"/>
            <a:ext cx="528319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Tuesday Sept 10 PM2   4PM HST</a:t>
            </a:r>
          </a:p>
          <a:p>
            <a:pPr marL="0" marR="0">
              <a:spcBef>
                <a:spcPts val="0"/>
              </a:spcBef>
              <a:spcAft>
                <a:spcPts val="0"/>
              </a:spcAft>
            </a:pPr>
            <a:r>
              <a:rPr lang="en-US" sz="1400" u="sng" dirty="0">
                <a:solidFill>
                  <a:srgbClr val="00AFF9"/>
                </a:solidFill>
                <a:effectLst/>
                <a:latin typeface="Arial" panose="020B0604020202020204" pitchFamily="34" charset="0"/>
                <a:ea typeface="Aptos" panose="020B0004020202020204" pitchFamily="34" charset="0"/>
                <a:hlinkClick r:id="rId4"/>
              </a:rPr>
              <a:t>Join WebEx meeting</a:t>
            </a:r>
            <a:r>
              <a:rPr lang="en-US" sz="1400" dirty="0">
                <a:effectLst/>
                <a:latin typeface="Arial" panose="020B0604020202020204" pitchFamily="34" charset="0"/>
                <a:ea typeface="Aptos" panose="020B0004020202020204" pitchFamily="34" charset="0"/>
              </a:rPr>
              <a:t> </a:t>
            </a:r>
            <a:endParaRPr lang="en-US" sz="1400" dirty="0">
              <a:effectLst/>
              <a:latin typeface="Calibri" panose="020F0502020204030204" pitchFamily="34" charset="0"/>
              <a:ea typeface="Aptos" panose="020B0004020202020204" pitchFamily="34" charset="0"/>
            </a:endParaRPr>
          </a:p>
          <a:p>
            <a:pPr marL="0" marR="0">
              <a:spcBef>
                <a:spcPts val="0"/>
              </a:spcBef>
              <a:spcAft>
                <a:spcPts val="0"/>
              </a:spcAft>
            </a:pPr>
            <a:r>
              <a:rPr lang="en-US" sz="1400" dirty="0">
                <a:effectLst/>
                <a:latin typeface="Arial" panose="020B0604020202020204" pitchFamily="34" charset="0"/>
                <a:ea typeface="Aptos" panose="020B0004020202020204" pitchFamily="34" charset="0"/>
              </a:rPr>
              <a:t>Meeting number: 	2426 031 7317 </a:t>
            </a:r>
          </a:p>
          <a:p>
            <a:pPr marL="0" marR="0">
              <a:spcBef>
                <a:spcPts val="0"/>
              </a:spcBef>
              <a:spcAft>
                <a:spcPts val="0"/>
              </a:spcAft>
            </a:pPr>
            <a:r>
              <a:rPr lang="en-US" sz="1400" dirty="0">
                <a:effectLst/>
                <a:latin typeface="Arial" panose="020B0604020202020204" pitchFamily="34" charset="0"/>
                <a:ea typeface="Aptos" panose="020B0004020202020204" pitchFamily="34" charset="0"/>
              </a:rPr>
              <a:t>Meeting password: nXgJzpHe285  </a:t>
            </a:r>
            <a:br>
              <a:rPr lang="en-US" sz="1400" dirty="0">
                <a:effectLst/>
                <a:latin typeface="Arial" panose="020B0604020202020204" pitchFamily="34" charset="0"/>
                <a:ea typeface="Aptos" panose="020B0004020202020204" pitchFamily="34" charset="0"/>
              </a:rPr>
            </a:br>
            <a:r>
              <a:rPr lang="en-US" sz="1400" dirty="0">
                <a:effectLst/>
                <a:latin typeface="Arial" panose="020B0604020202020204" pitchFamily="34" charset="0"/>
                <a:ea typeface="Aptos" panose="020B0004020202020204" pitchFamily="34" charset="0"/>
              </a:rPr>
              <a:t> </a:t>
            </a:r>
            <a:r>
              <a:rPr lang="en-US" sz="1400" b="1" dirty="0">
                <a:solidFill>
                  <a:srgbClr val="000000"/>
                </a:solidFill>
                <a:effectLst/>
                <a:latin typeface="Arial" panose="020B0604020202020204" pitchFamily="34" charset="0"/>
                <a:ea typeface="Aptos" panose="020B0004020202020204" pitchFamily="34" charset="0"/>
              </a:rPr>
              <a:t>Tap to join from a mobile device (attendees only)</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u="none" strike="noStrike" dirty="0">
                <a:solidFill>
                  <a:srgbClr val="005E7D"/>
                </a:solidFill>
                <a:effectLst/>
                <a:latin typeface="Arial" panose="020B0604020202020204" pitchFamily="34" charset="0"/>
                <a:ea typeface="Aptos" panose="020B0004020202020204" pitchFamily="34" charset="0"/>
                <a:hlinkClick r:id="rId5"/>
              </a:rPr>
              <a:t>+1-855-797-9485,,24260317317##</a:t>
            </a:r>
            <a:r>
              <a:rPr lang="en-US" sz="1400" dirty="0">
                <a:solidFill>
                  <a:srgbClr val="333333"/>
                </a:solidFill>
                <a:effectLst/>
                <a:latin typeface="Arial" panose="020B0604020202020204" pitchFamily="34" charset="0"/>
                <a:ea typeface="Aptos" panose="020B0004020202020204" pitchFamily="34" charset="0"/>
              </a:rPr>
              <a:t> US Toll free</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u="none" strike="noStrike" dirty="0">
                <a:solidFill>
                  <a:srgbClr val="005E7D"/>
                </a:solidFill>
                <a:effectLst/>
                <a:latin typeface="Arial" panose="020B0604020202020204" pitchFamily="34" charset="0"/>
                <a:ea typeface="Aptos" panose="020B0004020202020204" pitchFamily="34" charset="0"/>
                <a:hlinkClick r:id="rId6"/>
              </a:rPr>
              <a:t>+1-415-655-0002,,24260317317##</a:t>
            </a:r>
            <a:r>
              <a:rPr lang="en-US" sz="1400" dirty="0">
                <a:solidFill>
                  <a:srgbClr val="333333"/>
                </a:solidFill>
                <a:effectLst/>
                <a:latin typeface="Arial" panose="020B0604020202020204" pitchFamily="34" charset="0"/>
                <a:ea typeface="Aptos" panose="020B0004020202020204" pitchFamily="34" charset="0"/>
              </a:rPr>
              <a:t> US Toll</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br>
              <a:rPr lang="en-US" sz="1400" dirty="0">
                <a:effectLst/>
                <a:latin typeface="Arial" panose="020B0604020202020204" pitchFamily="34" charset="0"/>
                <a:ea typeface="Aptos" panose="020B0004020202020204" pitchFamily="34" charset="0"/>
              </a:rPr>
            </a:br>
            <a:r>
              <a:rPr lang="en-US" sz="1400" b="1" dirty="0">
                <a:solidFill>
                  <a:srgbClr val="000000"/>
                </a:solidFill>
                <a:effectLst/>
                <a:latin typeface="Arial" panose="020B0604020202020204" pitchFamily="34" charset="0"/>
                <a:ea typeface="Aptos" panose="020B0004020202020204" pitchFamily="34" charset="0"/>
              </a:rPr>
              <a:t>Join by phone</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dirty="0">
                <a:solidFill>
                  <a:srgbClr val="333333"/>
                </a:solidFill>
                <a:effectLst/>
                <a:latin typeface="Arial" panose="020B0604020202020204" pitchFamily="34" charset="0"/>
                <a:ea typeface="Aptos" panose="020B0004020202020204" pitchFamily="34" charset="0"/>
              </a:rPr>
              <a:t>+1-855-797-9485 US Toll free</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dirty="0">
                <a:solidFill>
                  <a:srgbClr val="333333"/>
                </a:solidFill>
                <a:effectLst/>
                <a:latin typeface="Arial" panose="020B0604020202020204" pitchFamily="34" charset="0"/>
                <a:ea typeface="Aptos" panose="020B0004020202020204" pitchFamily="34" charset="0"/>
              </a:rPr>
              <a:t>+1-415-655-0002 US Toll</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u="none" strike="noStrike" dirty="0">
                <a:solidFill>
                  <a:srgbClr val="005E7D"/>
                </a:solidFill>
                <a:effectLst/>
                <a:latin typeface="Arial" panose="020B0604020202020204" pitchFamily="34" charset="0"/>
                <a:ea typeface="Aptos" panose="020B0004020202020204" pitchFamily="34" charset="0"/>
                <a:hlinkClick r:id="rId7"/>
              </a:rPr>
              <a:t>Global call-in numbers</a:t>
            </a:r>
            <a:r>
              <a:rPr lang="en-US" sz="1400" dirty="0">
                <a:solidFill>
                  <a:srgbClr val="333333"/>
                </a:solidFill>
                <a:effectLst/>
                <a:latin typeface="Arial" panose="020B0604020202020204" pitchFamily="34" charset="0"/>
                <a:ea typeface="Aptos" panose="020B0004020202020204" pitchFamily="34" charset="0"/>
              </a:rPr>
              <a:t>  |  </a:t>
            </a:r>
            <a:r>
              <a:rPr lang="en-US" sz="1400" u="none" strike="noStrike" dirty="0">
                <a:solidFill>
                  <a:srgbClr val="005E7D"/>
                </a:solidFill>
                <a:effectLst/>
                <a:latin typeface="Arial" panose="020B0604020202020204" pitchFamily="34" charset="0"/>
                <a:ea typeface="Aptos" panose="020B0004020202020204" pitchFamily="34" charset="0"/>
                <a:hlinkClick r:id="rId8"/>
              </a:rPr>
              <a:t>Toll-free calling restrictions</a:t>
            </a:r>
            <a:endParaRPr lang="en-US" sz="1400" dirty="0">
              <a:effectLst/>
              <a:latin typeface="Calibri" panose="020F0502020204030204" pitchFamily="34" charset="0"/>
              <a:ea typeface="Aptos" panose="020B0004020202020204" pitchFamily="34" charset="0"/>
            </a:endParaRPr>
          </a:p>
          <a:p>
            <a:pPr marL="0" marR="0">
              <a:spcBef>
                <a:spcPts val="0"/>
              </a:spcBef>
              <a:spcAft>
                <a:spcPts val="0"/>
              </a:spcAft>
            </a:pPr>
            <a:r>
              <a:rPr lang="en-US" sz="1400" dirty="0">
                <a:effectLst/>
                <a:latin typeface="Calibri" panose="020F0502020204030204" pitchFamily="34" charset="0"/>
                <a:ea typeface="Aptos" panose="020B00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324600" y="3696851"/>
            <a:ext cx="5544207" cy="2739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Wednesday Sept 11, PM2   4PM HST</a:t>
            </a:r>
          </a:p>
          <a:p>
            <a:pPr marL="0" marR="0">
              <a:spcBef>
                <a:spcPts val="0"/>
              </a:spcBef>
              <a:spcAft>
                <a:spcPts val="0"/>
              </a:spcAft>
            </a:pPr>
            <a:r>
              <a:rPr lang="en-US" sz="1400" u="sng" dirty="0">
                <a:solidFill>
                  <a:srgbClr val="00AFF9"/>
                </a:solidFill>
                <a:effectLst/>
                <a:latin typeface="Arial" panose="020B0604020202020204" pitchFamily="34" charset="0"/>
                <a:ea typeface="Aptos" panose="020B0004020202020204" pitchFamily="34" charset="0"/>
                <a:hlinkClick r:id="rId9"/>
              </a:rPr>
              <a:t>Join WebEx meeting</a:t>
            </a:r>
            <a:r>
              <a:rPr lang="en-US" sz="1400" dirty="0">
                <a:effectLst/>
                <a:latin typeface="Arial" panose="020B0604020202020204" pitchFamily="34" charset="0"/>
                <a:ea typeface="Aptos" panose="020B0004020202020204" pitchFamily="34" charset="0"/>
              </a:rPr>
              <a:t> </a:t>
            </a:r>
            <a:endParaRPr lang="en-US" sz="1400" dirty="0">
              <a:effectLst/>
              <a:latin typeface="Calibri" panose="020F0502020204030204" pitchFamily="34" charset="0"/>
              <a:ea typeface="Aptos" panose="020B0004020202020204" pitchFamily="34" charset="0"/>
            </a:endParaRPr>
          </a:p>
          <a:p>
            <a:pPr marL="28575" marR="0">
              <a:spcBef>
                <a:spcPts val="0"/>
              </a:spcBef>
              <a:spcAft>
                <a:spcPts val="0"/>
              </a:spcAft>
              <a:tabLst>
                <a:tab pos="1029335" algn="l"/>
              </a:tabLst>
            </a:pPr>
            <a:r>
              <a:rPr lang="en-US" sz="1400" dirty="0">
                <a:solidFill>
                  <a:srgbClr val="666666"/>
                </a:solidFill>
                <a:effectLst/>
                <a:latin typeface="Arial" panose="020B0604020202020204" pitchFamily="34" charset="0"/>
                <a:ea typeface="Aptos" panose="020B0004020202020204" pitchFamily="34" charset="0"/>
              </a:rPr>
              <a:t>Meeting number:</a:t>
            </a:r>
            <a:r>
              <a:rPr lang="en-US" sz="1400" dirty="0">
                <a:effectLst/>
                <a:latin typeface="Calibri" panose="020F0502020204030204" pitchFamily="34" charset="0"/>
                <a:ea typeface="Aptos" panose="020B0004020202020204" pitchFamily="34" charset="0"/>
              </a:rPr>
              <a:t> 	</a:t>
            </a:r>
            <a:r>
              <a:rPr lang="en-US" sz="1400" dirty="0">
                <a:solidFill>
                  <a:srgbClr val="666666"/>
                </a:solidFill>
                <a:effectLst/>
                <a:latin typeface="Arial" panose="020B0604020202020204" pitchFamily="34" charset="0"/>
                <a:ea typeface="Aptos" panose="020B0004020202020204" pitchFamily="34" charset="0"/>
              </a:rPr>
              <a:t>2431 450 0457</a:t>
            </a:r>
            <a:r>
              <a:rPr lang="en-US" sz="1400" dirty="0">
                <a:effectLst/>
                <a:latin typeface="Calibri" panose="020F0502020204030204" pitchFamily="34" charset="0"/>
                <a:ea typeface="Aptos" panose="020B0004020202020204" pitchFamily="34" charset="0"/>
              </a:rPr>
              <a:t> </a:t>
            </a:r>
          </a:p>
          <a:p>
            <a:pPr marL="0" marR="0">
              <a:spcBef>
                <a:spcPts val="0"/>
              </a:spcBef>
              <a:spcAft>
                <a:spcPts val="0"/>
              </a:spcAft>
            </a:pPr>
            <a:r>
              <a:rPr lang="en-US" sz="1400" dirty="0">
                <a:effectLst/>
                <a:latin typeface="Arial" panose="020B0604020202020204" pitchFamily="34" charset="0"/>
                <a:ea typeface="Aptos" panose="020B0004020202020204" pitchFamily="34" charset="0"/>
              </a:rPr>
              <a:t>Meeting password: FNhNpgaa979  </a:t>
            </a:r>
            <a:br>
              <a:rPr lang="en-US" sz="1400" dirty="0">
                <a:effectLst/>
                <a:latin typeface="Arial" panose="020B0604020202020204" pitchFamily="34" charset="0"/>
                <a:ea typeface="Aptos" panose="020B0004020202020204" pitchFamily="34" charset="0"/>
              </a:rPr>
            </a:br>
            <a:r>
              <a:rPr lang="en-US" sz="1400" b="1" dirty="0">
                <a:solidFill>
                  <a:srgbClr val="000000"/>
                </a:solidFill>
                <a:effectLst/>
                <a:latin typeface="Arial" panose="020B0604020202020204" pitchFamily="34" charset="0"/>
                <a:ea typeface="Aptos" panose="020B0004020202020204" pitchFamily="34" charset="0"/>
              </a:rPr>
              <a:t>Tap to join from a mobile device (attendees only)</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u="none" strike="noStrike" dirty="0">
                <a:solidFill>
                  <a:srgbClr val="005E7D"/>
                </a:solidFill>
                <a:effectLst/>
                <a:latin typeface="Arial" panose="020B0604020202020204" pitchFamily="34" charset="0"/>
                <a:ea typeface="Aptos" panose="020B0004020202020204" pitchFamily="34" charset="0"/>
                <a:hlinkClick r:id="rId10"/>
              </a:rPr>
              <a:t>+1-855-797-9485,,24314500457##</a:t>
            </a:r>
            <a:r>
              <a:rPr lang="en-US" sz="1400" dirty="0">
                <a:solidFill>
                  <a:srgbClr val="333333"/>
                </a:solidFill>
                <a:effectLst/>
                <a:latin typeface="Arial" panose="020B0604020202020204" pitchFamily="34" charset="0"/>
                <a:ea typeface="Aptos" panose="020B0004020202020204" pitchFamily="34" charset="0"/>
              </a:rPr>
              <a:t> US Toll free</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u="none" strike="noStrike" dirty="0">
                <a:solidFill>
                  <a:srgbClr val="005E7D"/>
                </a:solidFill>
                <a:effectLst/>
                <a:latin typeface="Arial" panose="020B0604020202020204" pitchFamily="34" charset="0"/>
                <a:ea typeface="Aptos" panose="020B0004020202020204" pitchFamily="34" charset="0"/>
                <a:hlinkClick r:id="rId11"/>
              </a:rPr>
              <a:t>+1-415-655-0002,,24314500457##</a:t>
            </a:r>
            <a:r>
              <a:rPr lang="en-US" sz="1400" dirty="0">
                <a:solidFill>
                  <a:srgbClr val="333333"/>
                </a:solidFill>
                <a:effectLst/>
                <a:latin typeface="Arial" panose="020B0604020202020204" pitchFamily="34" charset="0"/>
                <a:ea typeface="Aptos" panose="020B0004020202020204" pitchFamily="34" charset="0"/>
              </a:rPr>
              <a:t> US Toll</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br>
              <a:rPr lang="en-US" sz="1400" dirty="0">
                <a:effectLst/>
                <a:latin typeface="Arial" panose="020B0604020202020204" pitchFamily="34" charset="0"/>
                <a:ea typeface="Aptos" panose="020B0004020202020204" pitchFamily="34" charset="0"/>
              </a:rPr>
            </a:br>
            <a:r>
              <a:rPr lang="en-US" sz="1400" b="1" dirty="0">
                <a:solidFill>
                  <a:srgbClr val="000000"/>
                </a:solidFill>
                <a:effectLst/>
                <a:latin typeface="Arial" panose="020B0604020202020204" pitchFamily="34" charset="0"/>
                <a:ea typeface="Aptos" panose="020B0004020202020204" pitchFamily="34" charset="0"/>
              </a:rPr>
              <a:t>Join by phone</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dirty="0">
                <a:solidFill>
                  <a:srgbClr val="333333"/>
                </a:solidFill>
                <a:effectLst/>
                <a:latin typeface="Arial" panose="020B0604020202020204" pitchFamily="34" charset="0"/>
                <a:ea typeface="Aptos" panose="020B0004020202020204" pitchFamily="34" charset="0"/>
              </a:rPr>
              <a:t>+1-855-797-9485 US Toll free</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dirty="0">
                <a:solidFill>
                  <a:srgbClr val="333333"/>
                </a:solidFill>
                <a:effectLst/>
                <a:latin typeface="Arial" panose="020B0604020202020204" pitchFamily="34" charset="0"/>
                <a:ea typeface="Aptos" panose="020B0004020202020204" pitchFamily="34" charset="0"/>
              </a:rPr>
              <a:t>+1-415-655-0002 US Toll</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u="none" strike="noStrike" dirty="0">
                <a:solidFill>
                  <a:srgbClr val="005E7D"/>
                </a:solidFill>
                <a:effectLst/>
                <a:latin typeface="Arial" panose="020B0604020202020204" pitchFamily="34" charset="0"/>
                <a:ea typeface="Aptos" panose="020B0004020202020204" pitchFamily="34" charset="0"/>
                <a:hlinkClick r:id="rId12"/>
              </a:rPr>
              <a:t>Global call-in numbers</a:t>
            </a:r>
            <a:r>
              <a:rPr lang="en-US" sz="1400" dirty="0">
                <a:solidFill>
                  <a:srgbClr val="333333"/>
                </a:solidFill>
                <a:effectLst/>
                <a:latin typeface="Arial" panose="020B0604020202020204" pitchFamily="34" charset="0"/>
                <a:ea typeface="Aptos" panose="020B0004020202020204" pitchFamily="34" charset="0"/>
              </a:rPr>
              <a:t>  |  </a:t>
            </a:r>
            <a:r>
              <a:rPr lang="en-US" sz="1400" u="none" strike="noStrike" dirty="0">
                <a:solidFill>
                  <a:srgbClr val="005E7D"/>
                </a:solidFill>
                <a:effectLst/>
                <a:latin typeface="Arial" panose="020B0604020202020204" pitchFamily="34" charset="0"/>
                <a:ea typeface="Aptos" panose="020B0004020202020204" pitchFamily="34" charset="0"/>
                <a:hlinkClick r:id="rId8"/>
              </a:rPr>
              <a:t>Toll-free calling restrictions</a:t>
            </a:r>
            <a:endParaRPr lang="en-US" sz="1400" dirty="0">
              <a:effectLst/>
              <a:latin typeface="Calibri" panose="020F0502020204030204" pitchFamily="34" charset="0"/>
              <a:ea typeface="Aptos" panose="020B00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1049000" cy="4419600"/>
          </a:xfrm>
        </p:spPr>
        <p:txBody>
          <a:bodyPr>
            <a:normAutofit fontScale="92500" lnSpcReduction="2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Review of IEEE Editor updates to “Low Latency White Paper”</a:t>
            </a:r>
          </a:p>
          <a:p>
            <a:pPr fontAlgn="t">
              <a:lnSpc>
                <a:spcPct val="120000"/>
              </a:lnSpc>
            </a:pPr>
            <a:r>
              <a:rPr lang="en-US" dirty="0"/>
              <a:t>IoT white paper Development and Contributions</a:t>
            </a:r>
          </a:p>
          <a:p>
            <a:pPr fontAlgn="b">
              <a:lnSpc>
                <a:spcPct val="120000"/>
              </a:lnSpc>
            </a:pPr>
            <a:r>
              <a:rPr lang="en-US" dirty="0"/>
              <a:t>Development of update to Smart Grid White paper.</a:t>
            </a:r>
          </a:p>
          <a:p>
            <a:pPr fontAlgn="b">
              <a:lnSpc>
                <a:spcPct val="120000"/>
              </a:lnSpc>
            </a:pPr>
            <a:r>
              <a:rPr lang="en-US" dirty="0"/>
              <a:t>AFV Infrastructure communications white paper: Review contributions and white paper draft</a:t>
            </a:r>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42870</TotalTime>
  <Words>2546</Words>
  <Application>Microsoft Office PowerPoint</Application>
  <PresentationFormat>Widescreen</PresentationFormat>
  <Paragraphs>301</Paragraphs>
  <Slides>25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MS Gothic</vt:lpstr>
      <vt:lpstr>Arial</vt:lpstr>
      <vt:lpstr>Calibri</vt:lpstr>
      <vt:lpstr>Helvetica</vt:lpstr>
      <vt:lpstr>Monotype Sorts</vt:lpstr>
      <vt:lpstr>Times New Roman</vt:lpstr>
      <vt:lpstr>802-24-Theme1</vt:lpstr>
      <vt:lpstr>802.24 Vertical Applications TAG</vt:lpstr>
      <vt:lpstr>802.24 Overview</vt:lpstr>
      <vt:lpstr>802.24 Sept Interim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Straw Poll on Time Change for 2025 July 802 Plenary</vt:lpstr>
      <vt:lpstr>Liaison Updates</vt:lpstr>
      <vt:lpstr>Liaison Updates</vt:lpstr>
      <vt:lpstr>Low Latency White Paper</vt:lpstr>
      <vt:lpstr>IoT White Paper Discussion</vt:lpstr>
      <vt:lpstr>Smart Grid white paper revision</vt:lpstr>
      <vt:lpstr>Smart Grid White Paper Revision Plan</vt:lpstr>
      <vt:lpstr>Areas discussed and Edited Sept 2024</vt:lpstr>
      <vt:lpstr>AFV Communications - White Paper</vt:lpstr>
      <vt:lpstr>Contributions related to AFV White Paper</vt:lpstr>
      <vt:lpstr>AFV Next Steps </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465</cp:revision>
  <dcterms:created xsi:type="dcterms:W3CDTF">2020-10-13T15:01:18Z</dcterms:created>
  <dcterms:modified xsi:type="dcterms:W3CDTF">2024-09-12T03:43:06Z</dcterms:modified>
</cp:coreProperties>
</file>