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262" r:id="rId14"/>
    <p:sldId id="495" r:id="rId15"/>
    <p:sldId id="1897" r:id="rId16"/>
    <p:sldId id="1901" r:id="rId17"/>
    <p:sldId id="1900" r:id="rId18"/>
    <p:sldId id="1899" r:id="rId19"/>
    <p:sldId id="1902" r:id="rId20"/>
    <p:sldId id="1907" r:id="rId21"/>
    <p:sldId id="1885" r:id="rId22"/>
    <p:sldId id="1894" r:id="rId23"/>
    <p:sldId id="1906" r:id="rId24"/>
    <p:sldId id="474" r:id="rId25"/>
    <p:sldId id="39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262"/>
            <p14:sldId id="495"/>
            <p14:sldId id="1897"/>
            <p14:sldId id="1901"/>
            <p14:sldId id="1900"/>
            <p14:sldId id="1899"/>
            <p14:sldId id="1902"/>
            <p14:sldId id="1907"/>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8" autoAdjust="0"/>
    <p:restoredTop sz="94099" autoAdjust="0"/>
  </p:normalViewPr>
  <p:slideViewPr>
    <p:cSldViewPr>
      <p:cViewPr varScale="1">
        <p:scale>
          <a:sx n="95" d="100"/>
          <a:sy n="95" d="100"/>
        </p:scale>
        <p:origin x="108" y="91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01" d="100"/>
          <a:sy n="101" d="100"/>
        </p:scale>
        <p:origin x="3042"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802.EC-24/0213r0</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802.24-24-0019r2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Sept_2024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24/dcn/24/24-24-0021-00-0000-low-latency-white-paper-references-review-aug-2024.docx" TargetMode="External"/><Relationship Id="rId2" Type="http://schemas.openxmlformats.org/officeDocument/2006/relationships/hyperlink" Target="https://mentor.ieee.org/802.24/dcn/24/24-24-0020-00-0000-low-latency-white-paper-editor-review-aug-2024.pdf" TargetMode="External"/><Relationship Id="rId1" Type="http://schemas.openxmlformats.org/officeDocument/2006/relationships/slideLayout" Target="../slideLayouts/slideLayout2.xml"/><Relationship Id="rId4" Type="http://schemas.openxmlformats.org/officeDocument/2006/relationships/hyperlink" Target="https://mentor.ieee.org/802.24/dcn/24/24-24-0023-00-0000-low-latency-white-paper-editor-review-2-sept-2024.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1-05-IoTg-internet-of-things-white-paper.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24/revise-document?t=8975200040%7F6" TargetMode="External"/><Relationship Id="rId2" Type="http://schemas.openxmlformats.org/officeDocument/2006/relationships/hyperlink" Target="https://mentor.ieee.org/802.24/dcn/23/24-23-0007-06-0000-afv-white-paper.docx" TargetMode="External"/><Relationship Id="rId1" Type="http://schemas.openxmlformats.org/officeDocument/2006/relationships/slideLayout" Target="../slideLayouts/slideLayout2.xml"/><Relationship Id="rId5" Type="http://schemas.openxmlformats.org/officeDocument/2006/relationships/hyperlink" Target="https://mentor.ieee.org/802.24/delete-document?t=8975200040%7F6&amp;fc=aODQ2%21cODAyLjI0" TargetMode="External"/><Relationship Id="rId4" Type="http://schemas.openxmlformats.org/officeDocument/2006/relationships/hyperlink" Target="https://mentor.ieee.org/802.24/edit-revision?t=8975200040%7F6&amp;fc=aODQ2%21cODAyLjI0"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cisco.com/go/tollfree-restrictions"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globalcallin.php?MTID=m987288759100f83eb48ae79468637773" TargetMode="External"/><Relationship Id="rId12" Type="http://schemas.openxmlformats.org/officeDocument/2006/relationships/hyperlink" Target="https://epri.webex.com/epri/globalcallin.php?MTID=mba0c9e4de478b565c32c50765a0c3d21" TargetMode="External"/><Relationship Id="rId2" Type="http://schemas.openxmlformats.org/officeDocument/2006/relationships/hyperlink" Target="https://cvent.me/LBkMEE" TargetMode="External"/><Relationship Id="rId1" Type="http://schemas.openxmlformats.org/officeDocument/2006/relationships/slideLayout" Target="../slideLayouts/slideLayout2.xml"/><Relationship Id="rId6" Type="http://schemas.openxmlformats.org/officeDocument/2006/relationships/hyperlink" Target="tel:%2B1-415-655-0002,,*01*24260317317%23%23*01*" TargetMode="External"/><Relationship Id="rId11" Type="http://schemas.openxmlformats.org/officeDocument/2006/relationships/hyperlink" Target="tel:%2B1-415-655-0002,,*01*24314500457%23%23*01*" TargetMode="External"/><Relationship Id="rId5" Type="http://schemas.openxmlformats.org/officeDocument/2006/relationships/hyperlink" Target="tel:%2B1-855-797-9485,,*01*24260317317%23%23*01*" TargetMode="External"/><Relationship Id="rId10" Type="http://schemas.openxmlformats.org/officeDocument/2006/relationships/hyperlink" Target="tel:%2B1-855-797-9485,,*01*24314500457%23%23*01*" TargetMode="External"/><Relationship Id="rId4" Type="http://schemas.openxmlformats.org/officeDocument/2006/relationships/hyperlink" Target="https://epri.webex.com/epri/j.php?MTID=m0fc57091734e591ebc9431aa4fab5e30" TargetMode="External"/><Relationship Id="rId9" Type="http://schemas.openxmlformats.org/officeDocument/2006/relationships/hyperlink" Target="https://epri.webex.com/epri/j.php?MTID=m288ec7ee6a5565c539534dabc34afc5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September Interim Meeting</a:t>
            </a:r>
          </a:p>
          <a:p>
            <a:r>
              <a:rPr lang="en-US" dirty="0"/>
              <a:t>Waikoloa, Hawaii,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r>
              <a:rPr lang="en-US" dirty="0"/>
              <a:t>Approve July 2024 TAG minutes</a:t>
            </a:r>
          </a:p>
          <a:p>
            <a:pPr lvl="1"/>
            <a:r>
              <a:rPr lang="en-US" dirty="0"/>
              <a:t>802.24-24-0013r0</a:t>
            </a:r>
          </a:p>
          <a:p>
            <a:pPr lvl="1"/>
            <a:endParaRPr lang="en-US" dirty="0"/>
          </a:p>
          <a:p>
            <a:r>
              <a:rPr lang="en-US" dirty="0"/>
              <a:t>Action Items from July</a:t>
            </a:r>
          </a:p>
          <a:p>
            <a:pPr lvl="1"/>
            <a:r>
              <a:rPr lang="en-US" dirty="0"/>
              <a:t>Email outreach to contributors for Smart Grid White Paper</a:t>
            </a:r>
          </a:p>
          <a:p>
            <a:pPr lvl="1"/>
            <a:r>
              <a:rPr lang="en-US" dirty="0"/>
              <a:t>Ann – review Low Latency White paper (Done)</a:t>
            </a:r>
          </a:p>
          <a:p>
            <a:pPr lvl="1"/>
            <a:endParaRPr lang="en-US" dirty="0"/>
          </a:p>
          <a:p>
            <a:r>
              <a:rPr lang="en-US" dirty="0"/>
              <a:t>Opening Notes</a:t>
            </a:r>
          </a:p>
          <a:p>
            <a:pPr lvl="1"/>
            <a:r>
              <a:rPr lang="en-US" dirty="0"/>
              <a:t>Reminder from LMSC Chair to vote in IEEE elections</a:t>
            </a:r>
          </a:p>
          <a:p>
            <a:pPr lvl="1"/>
            <a:r>
              <a:rPr lang="en-US" dirty="0"/>
              <a:t>Preference for time shift in Madrid: 1 hour later vs skip AM1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on Time Change for 2025 July 802 Plenary</a:t>
            </a:r>
          </a:p>
        </p:txBody>
      </p:sp>
      <p:sp>
        <p:nvSpPr>
          <p:cNvPr id="9218" name="Rectangle 2"/>
          <p:cNvSpPr>
            <a:spLocks noGrp="1" noChangeArrowheads="1"/>
          </p:cNvSpPr>
          <p:nvPr>
            <p:ph idx="1"/>
          </p:nvPr>
        </p:nvSpPr>
        <p:spPr>
          <a:xfrm>
            <a:off x="903791" y="1524000"/>
            <a:ext cx="10361084" cy="4800600"/>
          </a:xfrm>
          <a:ln/>
        </p:spPr>
        <p:txBody>
          <a:bodyPr/>
          <a:lstStyle/>
          <a:p>
            <a:r>
              <a:rPr lang="en-US" sz="1800" dirty="0"/>
              <a:t>Straw Poll:</a:t>
            </a:r>
          </a:p>
          <a:p>
            <a:r>
              <a:rPr lang="en-US" sz="1800" b="0" dirty="0"/>
              <a:t>Considering the opening times for the restaurants in Madrid, Spain, I prefer the adjust the planned times for meetings:</a:t>
            </a:r>
          </a:p>
          <a:p>
            <a:r>
              <a:rPr lang="en-US" sz="1800" dirty="0"/>
              <a:t>Option 1: Keep nominal schedule, but add PM3 before dinner</a:t>
            </a:r>
          </a:p>
          <a:p>
            <a:pPr lvl="3"/>
            <a:r>
              <a:rPr lang="en-US" sz="1800" dirty="0"/>
              <a:t>AM1=8:00-10:00;  AM2=10:30-12:30;   (WG Option to skip AM1)</a:t>
            </a:r>
          </a:p>
          <a:p>
            <a:pPr lvl="3"/>
            <a:r>
              <a:rPr lang="en-US" sz="1800" dirty="0"/>
              <a:t>Lunch 12:30-13:30 </a:t>
            </a:r>
          </a:p>
          <a:p>
            <a:pPr lvl="3"/>
            <a:r>
              <a:rPr lang="en-US" sz="1800" dirty="0"/>
              <a:t>PM1=13:30-15:30; PM2=16:00-18:00; PM3=18:30-20:30</a:t>
            </a:r>
          </a:p>
          <a:p>
            <a:pPr lvl="3"/>
            <a:r>
              <a:rPr lang="en-US" sz="1800" dirty="0"/>
              <a:t>Dinner after 20:30</a:t>
            </a:r>
          </a:p>
          <a:p>
            <a:r>
              <a:rPr lang="en-US" sz="1800" dirty="0"/>
              <a:t>Option2: Move full schedule back 1 hour (start 9 am)  &amp; add PM3 before dinner</a:t>
            </a:r>
          </a:p>
          <a:p>
            <a:pPr lvl="3"/>
            <a:r>
              <a:rPr lang="en-US" sz="1800" dirty="0"/>
              <a:t>AM1=9:00-11:00; AM2=11:30-13:30; </a:t>
            </a:r>
          </a:p>
          <a:p>
            <a:pPr lvl="3"/>
            <a:r>
              <a:rPr lang="en-US" sz="1800" dirty="0"/>
              <a:t>Lunch 13:30-14:30 </a:t>
            </a:r>
          </a:p>
          <a:p>
            <a:pPr lvl="3"/>
            <a:r>
              <a:rPr lang="en-US" sz="1800" dirty="0"/>
              <a:t>PM1=14:30-16:30; PM2=17:00-19:00; PM3=19:30-21:30</a:t>
            </a:r>
          </a:p>
          <a:p>
            <a:pPr lvl="3"/>
            <a:r>
              <a:rPr lang="en-US" sz="1800" dirty="0"/>
              <a:t>Dinner after 21:30</a:t>
            </a:r>
          </a:p>
          <a:p>
            <a:r>
              <a:rPr lang="en-US" sz="2800" dirty="0"/>
              <a:t>Results: #3;   -- # 6;     -- # 0;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a:xfrm>
            <a:off x="914400" y="2057400"/>
            <a:ext cx="10363200" cy="4114800"/>
          </a:xfrm>
        </p:spPr>
        <p:txBody>
          <a:bodyPr>
            <a:normAutofit/>
          </a:bodyPr>
          <a:lstStyle/>
          <a:p>
            <a:r>
              <a:rPr lang="en-US" dirty="0"/>
              <a:t>802.18 RR TAG</a:t>
            </a:r>
          </a:p>
          <a:p>
            <a:endParaRPr lang="en-US" dirty="0"/>
          </a:p>
          <a:p>
            <a:pPr lvl="1"/>
            <a:endParaRPr lang="en-US" dirty="0"/>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p:txBody>
          <a:bodyPr>
            <a:normAutofit fontScale="85000" lnSpcReduction="10000"/>
          </a:bodyPr>
          <a:lstStyle/>
          <a:p>
            <a:r>
              <a:rPr lang="en-US" dirty="0"/>
              <a:t>Review draft from IEEE Editor </a:t>
            </a:r>
          </a:p>
          <a:p>
            <a:endParaRPr lang="en-US" dirty="0"/>
          </a:p>
          <a:p>
            <a:r>
              <a:rPr lang="en-US" dirty="0">
                <a:hlinkClick r:id="rId2"/>
              </a:rPr>
              <a:t>802.24-24-0020r0-Low Latency White Paper - Editor Review (Aug 2024)</a:t>
            </a:r>
            <a:endParaRPr lang="en-US" dirty="0"/>
          </a:p>
          <a:p>
            <a:endParaRPr lang="en-US" dirty="0"/>
          </a:p>
          <a:p>
            <a:r>
              <a:rPr lang="en-US" dirty="0">
                <a:hlinkClick r:id="rId3"/>
              </a:rPr>
              <a:t>802.24-24-0021r0-low-latency-editable-References-Review.docx</a:t>
            </a:r>
            <a:endParaRPr lang="en-US" dirty="0"/>
          </a:p>
          <a:p>
            <a:endParaRPr lang="en-US" dirty="0"/>
          </a:p>
          <a:p>
            <a:r>
              <a:rPr lang="en-US" dirty="0">
                <a:hlinkClick r:id="rId4"/>
              </a:rPr>
              <a:t>802.24-24-0023r0-Low-latency-communication-FORREVIEW2.docx</a:t>
            </a:r>
            <a:endParaRPr lang="en-US" dirty="0"/>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955248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55000" lnSpcReduction="20000"/>
          </a:bodyPr>
          <a:lstStyle/>
          <a:p>
            <a:r>
              <a:rPr lang="en-US" dirty="0"/>
              <a:t>Latest Version Internet of Things White Paper </a:t>
            </a:r>
            <a:r>
              <a:rPr lang="en-US" dirty="0">
                <a:hlinkClick r:id="rId2"/>
              </a:rPr>
              <a:t>24-22-0011-05-IoTg-internet-of-things-white-paper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a:t>
            </a:r>
          </a:p>
          <a:p>
            <a:pPr lvl="2"/>
            <a:r>
              <a:rPr lang="en-US" dirty="0"/>
              <a:t>Revise closing section</a:t>
            </a:r>
          </a:p>
          <a:p>
            <a:pPr lvl="1"/>
            <a:r>
              <a:rPr lang="en-US" dirty="0"/>
              <a:t>Sept 2024</a:t>
            </a:r>
          </a:p>
          <a:p>
            <a:pPr lvl="2"/>
            <a:r>
              <a:rPr lang="en-US" dirty="0"/>
              <a:t>Smart Home section – Ben will seek </a:t>
            </a:r>
            <a:r>
              <a:rPr lang="en-US" dirty="0" err="1"/>
              <a:t>Wi-Sun</a:t>
            </a:r>
            <a:r>
              <a:rPr lang="en-US" dirty="0"/>
              <a:t> text for this. </a:t>
            </a:r>
          </a:p>
          <a:p>
            <a:pPr lvl="2"/>
            <a:r>
              <a:rPr lang="en-US" dirty="0"/>
              <a:t>New section needs text: “7.Looking back at the Hype, and what has actually been delivered.”</a:t>
            </a:r>
          </a:p>
          <a:p>
            <a:pPr lvl="2"/>
            <a:r>
              <a:rPr lang="en-US" dirty="0"/>
              <a:t>Fill in section on IoT with high reliability  (Tim) </a:t>
            </a:r>
          </a:p>
          <a:p>
            <a:pPr lvl="2"/>
            <a:r>
              <a:rPr lang="en-US" dirty="0"/>
              <a:t>Closing statement</a:t>
            </a:r>
          </a:p>
          <a:p>
            <a:pPr lvl="1"/>
            <a:endParaRPr lang="en-US" dirty="0"/>
          </a:p>
          <a:p>
            <a:r>
              <a:rPr lang="en-US" dirty="0"/>
              <a:t>Updated version 11r6</a:t>
            </a:r>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a:t>
            </a:r>
          </a:p>
          <a:p>
            <a:pPr lvl="1"/>
            <a:r>
              <a:rPr lang="en-US" dirty="0"/>
              <a:t>24-24-0014-01-sgtg-802.24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32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r>
              <a:rPr lang="en-US" dirty="0"/>
              <a:t>Reach out to individuals and request contributions. </a:t>
            </a:r>
          </a:p>
          <a:p>
            <a:endParaRPr lang="en-US" dirty="0"/>
          </a:p>
          <a:p>
            <a:r>
              <a:rPr lang="en-US" dirty="0"/>
              <a:t>Output from September 2024 - 24-24-0014-02-sgtg-802-24-smart-grid-white-paper-2024-update</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3852-BD09-AD7E-4DFA-92964DEFC214}"/>
              </a:ext>
            </a:extLst>
          </p:cNvPr>
          <p:cNvSpPr>
            <a:spLocks noGrp="1"/>
          </p:cNvSpPr>
          <p:nvPr>
            <p:ph type="title"/>
          </p:nvPr>
        </p:nvSpPr>
        <p:spPr/>
        <p:txBody>
          <a:bodyPr/>
          <a:lstStyle/>
          <a:p>
            <a:r>
              <a:rPr lang="en-US" dirty="0"/>
              <a:t>Areas discussed and Edited Sept 2024</a:t>
            </a:r>
          </a:p>
        </p:txBody>
      </p:sp>
      <p:sp>
        <p:nvSpPr>
          <p:cNvPr id="3" name="Content Placeholder 2">
            <a:extLst>
              <a:ext uri="{FF2B5EF4-FFF2-40B4-BE49-F238E27FC236}">
                <a16:creationId xmlns:a16="http://schemas.microsoft.com/office/drawing/2014/main" id="{E8E84FD3-DC42-C0CA-4612-A04D1F164985}"/>
              </a:ext>
            </a:extLst>
          </p:cNvPr>
          <p:cNvSpPr>
            <a:spLocks noGrp="1"/>
          </p:cNvSpPr>
          <p:nvPr>
            <p:ph idx="1"/>
          </p:nvPr>
        </p:nvSpPr>
        <p:spPr/>
        <p:txBody>
          <a:bodyPr/>
          <a:lstStyle/>
          <a:p>
            <a:r>
              <a:rPr lang="en-US" sz="1800" b="1" dirty="0">
                <a:solidFill>
                  <a:srgbClr val="0070C0"/>
                </a:solidFill>
                <a:effectLst/>
                <a:latin typeface="Calibri" panose="020F0502020204030204" pitchFamily="34" charset="0"/>
                <a:cs typeface="Times New Roman" panose="02020603050405020304" pitchFamily="18" charset="0"/>
              </a:rPr>
              <a:t>Other Standards and Non-802 Networks</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Need for Peer to Peer communications for dynamic reconfiguration of microgrids and outage recovery. </a:t>
            </a:r>
          </a:p>
          <a:p>
            <a:r>
              <a:rPr lang="en-US" sz="1800" dirty="0">
                <a:latin typeface="Calibri" panose="020F0502020204030204" pitchFamily="34" charset="0"/>
                <a:cs typeface="Times New Roman" panose="02020603050405020304" pitchFamily="18" charset="0"/>
              </a:rPr>
              <a:t>CBRS and spectrum sharing concepts and introduction</a:t>
            </a:r>
          </a:p>
          <a:p>
            <a:r>
              <a:rPr lang="en-US" sz="1800" dirty="0">
                <a:latin typeface="Calibri" panose="020F0502020204030204" pitchFamily="34" charset="0"/>
                <a:cs typeface="Times New Roman" panose="02020603050405020304" pitchFamily="18" charset="0"/>
              </a:rPr>
              <a:t>IoT in introduction</a:t>
            </a:r>
          </a:p>
          <a:p>
            <a:endParaRPr lang="en-US" sz="1800" dirty="0">
              <a:latin typeface="Calibri" panose="020F0502020204030204" pitchFamily="34" charset="0"/>
              <a:cs typeface="Times New Roman" panose="02020603050405020304" pitchFamily="18" charset="0"/>
            </a:endParaRPr>
          </a:p>
          <a:p>
            <a:r>
              <a:rPr lang="en-US" dirty="0"/>
              <a:t>Output document: 24-24-0014-02-sgtg-802-24-smart-grid-white-paper-2024-update</a:t>
            </a:r>
          </a:p>
          <a:p>
            <a:endParaRPr lang="en-US" dirty="0"/>
          </a:p>
          <a:p>
            <a:endParaRPr lang="en-US" dirty="0"/>
          </a:p>
        </p:txBody>
      </p:sp>
      <p:sp>
        <p:nvSpPr>
          <p:cNvPr id="4" name="Footer Placeholder 3">
            <a:extLst>
              <a:ext uri="{FF2B5EF4-FFF2-40B4-BE49-F238E27FC236}">
                <a16:creationId xmlns:a16="http://schemas.microsoft.com/office/drawing/2014/main" id="{9456D537-B7A7-5268-BE42-A6C80A3E796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78ED4A6-CD10-08F2-92A2-43114FD2A74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87660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graphicFrame>
        <p:nvGraphicFramePr>
          <p:cNvPr id="6" name="Table 5">
            <a:extLst>
              <a:ext uri="{FF2B5EF4-FFF2-40B4-BE49-F238E27FC236}">
                <a16:creationId xmlns:a16="http://schemas.microsoft.com/office/drawing/2014/main" id="{5EDBA68C-2E33-B4F2-F895-BD70272D7C0E}"/>
              </a:ext>
            </a:extLst>
          </p:cNvPr>
          <p:cNvGraphicFramePr>
            <a:graphicFrameLocks noGrp="1"/>
          </p:cNvGraphicFramePr>
          <p:nvPr>
            <p:extLst>
              <p:ext uri="{D42A27DB-BD31-4B8C-83A1-F6EECF244321}">
                <p14:modId xmlns:p14="http://schemas.microsoft.com/office/powerpoint/2010/main" val="2927076537"/>
              </p:ext>
            </p:extLst>
          </p:nvPr>
        </p:nvGraphicFramePr>
        <p:xfrm>
          <a:off x="914399" y="3169920"/>
          <a:ext cx="10363203" cy="1737360"/>
        </p:xfrm>
        <a:graphic>
          <a:graphicData uri="http://schemas.openxmlformats.org/drawingml/2006/table">
            <a:tbl>
              <a:tblPr/>
              <a:tblGrid>
                <a:gridCol w="1151467">
                  <a:extLst>
                    <a:ext uri="{9D8B030D-6E8A-4147-A177-3AD203B41FA5}">
                      <a16:colId xmlns:a16="http://schemas.microsoft.com/office/drawing/2014/main" val="2334896444"/>
                    </a:ext>
                  </a:extLst>
                </a:gridCol>
                <a:gridCol w="1151467">
                  <a:extLst>
                    <a:ext uri="{9D8B030D-6E8A-4147-A177-3AD203B41FA5}">
                      <a16:colId xmlns:a16="http://schemas.microsoft.com/office/drawing/2014/main" val="1034753166"/>
                    </a:ext>
                  </a:extLst>
                </a:gridCol>
                <a:gridCol w="1151467">
                  <a:extLst>
                    <a:ext uri="{9D8B030D-6E8A-4147-A177-3AD203B41FA5}">
                      <a16:colId xmlns:a16="http://schemas.microsoft.com/office/drawing/2014/main" val="4125901726"/>
                    </a:ext>
                  </a:extLst>
                </a:gridCol>
                <a:gridCol w="1151467">
                  <a:extLst>
                    <a:ext uri="{9D8B030D-6E8A-4147-A177-3AD203B41FA5}">
                      <a16:colId xmlns:a16="http://schemas.microsoft.com/office/drawing/2014/main" val="1636048470"/>
                    </a:ext>
                  </a:extLst>
                </a:gridCol>
                <a:gridCol w="1151467">
                  <a:extLst>
                    <a:ext uri="{9D8B030D-6E8A-4147-A177-3AD203B41FA5}">
                      <a16:colId xmlns:a16="http://schemas.microsoft.com/office/drawing/2014/main" val="505793814"/>
                    </a:ext>
                  </a:extLst>
                </a:gridCol>
                <a:gridCol w="1151467">
                  <a:extLst>
                    <a:ext uri="{9D8B030D-6E8A-4147-A177-3AD203B41FA5}">
                      <a16:colId xmlns:a16="http://schemas.microsoft.com/office/drawing/2014/main" val="273239142"/>
                    </a:ext>
                  </a:extLst>
                </a:gridCol>
                <a:gridCol w="1151467">
                  <a:extLst>
                    <a:ext uri="{9D8B030D-6E8A-4147-A177-3AD203B41FA5}">
                      <a16:colId xmlns:a16="http://schemas.microsoft.com/office/drawing/2014/main" val="2636218114"/>
                    </a:ext>
                  </a:extLst>
                </a:gridCol>
                <a:gridCol w="778932">
                  <a:extLst>
                    <a:ext uri="{9D8B030D-6E8A-4147-A177-3AD203B41FA5}">
                      <a16:colId xmlns:a16="http://schemas.microsoft.com/office/drawing/2014/main" val="924311135"/>
                    </a:ext>
                  </a:extLst>
                </a:gridCol>
                <a:gridCol w="1524002">
                  <a:extLst>
                    <a:ext uri="{9D8B030D-6E8A-4147-A177-3AD203B41FA5}">
                      <a16:colId xmlns:a16="http://schemas.microsoft.com/office/drawing/2014/main" val="921633517"/>
                    </a:ext>
                  </a:extLst>
                </a:gridCol>
              </a:tblGrid>
              <a:tr h="1737359">
                <a:tc>
                  <a:txBody>
                    <a:bodyPr/>
                    <a:lstStyle/>
                    <a:p>
                      <a:r>
                        <a:rPr lang="en-US" sz="1800"/>
                        <a:t>16-Jul-2024 ET</a:t>
                      </a:r>
                    </a:p>
                  </a:txBody>
                  <a:tcPr anchor="ctr">
                    <a:lnL>
                      <a:noFill/>
                    </a:lnL>
                    <a:lnR>
                      <a:noFill/>
                    </a:lnR>
                    <a:lnT>
                      <a:noFill/>
                    </a:lnT>
                    <a:lnB>
                      <a:noFill/>
                    </a:lnB>
                    <a:noFill/>
                  </a:tcPr>
                </a:tc>
                <a:tc>
                  <a:txBody>
                    <a:bodyPr/>
                    <a:lstStyle/>
                    <a:p>
                      <a:r>
                        <a:rPr lang="en-US" sz="1800"/>
                        <a:t>2023</a:t>
                      </a:r>
                    </a:p>
                  </a:txBody>
                  <a:tcPr anchor="ctr">
                    <a:lnL>
                      <a:noFill/>
                    </a:lnL>
                    <a:lnR>
                      <a:noFill/>
                    </a:lnR>
                    <a:lnT>
                      <a:noFill/>
                    </a:lnT>
                    <a:lnB>
                      <a:noFill/>
                    </a:lnB>
                    <a:noFill/>
                  </a:tcPr>
                </a:tc>
                <a:tc>
                  <a:txBody>
                    <a:bodyPr/>
                    <a:lstStyle/>
                    <a:p>
                      <a:r>
                        <a:rPr lang="en-US" sz="1800"/>
                        <a:t>7</a:t>
                      </a:r>
                    </a:p>
                  </a:txBody>
                  <a:tcPr anchor="ctr">
                    <a:lnL>
                      <a:noFill/>
                    </a:lnL>
                    <a:lnR>
                      <a:noFill/>
                    </a:lnR>
                    <a:lnT>
                      <a:noFill/>
                    </a:lnT>
                    <a:lnB>
                      <a:noFill/>
                    </a:lnB>
                    <a:noFill/>
                  </a:tcPr>
                </a:tc>
                <a:tc>
                  <a:txBody>
                    <a:bodyPr/>
                    <a:lstStyle/>
                    <a:p>
                      <a:r>
                        <a:rPr lang="en-US" sz="1800"/>
                        <a:t>6</a:t>
                      </a:r>
                    </a:p>
                  </a:txBody>
                  <a:tcPr anchor="ctr">
                    <a:lnL>
                      <a:noFill/>
                    </a:lnL>
                    <a:lnR>
                      <a:noFill/>
                    </a:lnR>
                    <a:lnT>
                      <a:noFill/>
                    </a:lnT>
                    <a:lnB>
                      <a:noFill/>
                    </a:lnB>
                    <a:noFill/>
                  </a:tcPr>
                </a:tc>
                <a:tc>
                  <a:txBody>
                    <a:bodyPr/>
                    <a:lstStyle/>
                    <a:p>
                      <a:r>
                        <a:rPr lang="en-US" sz="1800"/>
                        <a:t>TAG documents</a:t>
                      </a:r>
                    </a:p>
                  </a:txBody>
                  <a:tcPr anchor="ctr">
                    <a:lnL>
                      <a:noFill/>
                    </a:lnL>
                    <a:lnR>
                      <a:noFill/>
                    </a:lnR>
                    <a:lnT>
                      <a:noFill/>
                    </a:lnT>
                    <a:lnB>
                      <a:noFill/>
                    </a:lnB>
                    <a:noFill/>
                  </a:tcPr>
                </a:tc>
                <a:tc>
                  <a:txBody>
                    <a:bodyPr/>
                    <a:lstStyle/>
                    <a:p>
                      <a:r>
                        <a:rPr lang="en-US" sz="1800"/>
                        <a:t>AFV White Paper</a:t>
                      </a:r>
                    </a:p>
                  </a:txBody>
                  <a:tcPr anchor="ctr">
                    <a:lnL>
                      <a:noFill/>
                    </a:lnL>
                    <a:lnR>
                      <a:noFill/>
                    </a:lnR>
                    <a:lnT>
                      <a:noFill/>
                    </a:lnT>
                    <a:lnB>
                      <a:noFill/>
                    </a:lnB>
                    <a:noFill/>
                  </a:tcPr>
                </a:tc>
                <a:tc>
                  <a:txBody>
                    <a:bodyPr/>
                    <a:lstStyle/>
                    <a:p>
                      <a:r>
                        <a:rPr lang="en-US" sz="1800"/>
                        <a:t>Craig Rodine (Sandia National Laboratories)</a:t>
                      </a:r>
                    </a:p>
                  </a:txBody>
                  <a:tcPr anchor="ctr">
                    <a:lnL>
                      <a:noFill/>
                    </a:lnL>
                    <a:lnR>
                      <a:noFill/>
                    </a:lnR>
                    <a:lnT>
                      <a:noFill/>
                    </a:lnT>
                    <a:lnB>
                      <a:noFill/>
                    </a:lnB>
                    <a:noFill/>
                  </a:tcPr>
                </a:tc>
                <a:tc>
                  <a:txBody>
                    <a:bodyPr/>
                    <a:lstStyle/>
                    <a:p>
                      <a:r>
                        <a:rPr lang="en-US" sz="1800"/>
                        <a:t>16-Jul-2024 20:40:29 ET</a:t>
                      </a:r>
                    </a:p>
                  </a:txBody>
                  <a:tcPr anchor="ctr">
                    <a:lnL>
                      <a:noFill/>
                    </a:lnL>
                    <a:lnR>
                      <a:noFill/>
                    </a:lnR>
                    <a:lnT>
                      <a:noFill/>
                    </a:lnT>
                    <a:lnB>
                      <a:noFill/>
                    </a:lnB>
                    <a:noFill/>
                  </a:tcPr>
                </a:tc>
                <a:tc>
                  <a:txBody>
                    <a:bodyPr/>
                    <a:lstStyle/>
                    <a:p>
                      <a:r>
                        <a:rPr lang="en-US" sz="1800" dirty="0">
                          <a:hlinkClick r:id="rId2"/>
                        </a:rPr>
                        <a:t>Download</a:t>
                      </a:r>
                      <a:r>
                        <a:rPr lang="en-US" sz="1800" dirty="0"/>
                        <a:t>, </a:t>
                      </a:r>
                      <a:r>
                        <a:rPr lang="en-US" sz="1800" dirty="0">
                          <a:hlinkClick r:id="rId3"/>
                        </a:rPr>
                        <a:t>Revise</a:t>
                      </a:r>
                      <a:r>
                        <a:rPr lang="en-US" sz="1800" dirty="0"/>
                        <a:t>, </a:t>
                      </a:r>
                      <a:r>
                        <a:rPr lang="en-US" sz="1800" dirty="0">
                          <a:hlinkClick r:id="rId4"/>
                        </a:rPr>
                        <a:t>Correct</a:t>
                      </a:r>
                      <a:r>
                        <a:rPr lang="en-US" sz="1800" dirty="0"/>
                        <a:t>, </a:t>
                      </a:r>
                      <a:r>
                        <a:rPr lang="en-US" sz="1800" dirty="0">
                          <a:hlinkClick r:id="rId5"/>
                        </a:rPr>
                        <a:t>Delete</a:t>
                      </a:r>
                      <a:endParaRPr lang="en-US" sz="1800" dirty="0"/>
                    </a:p>
                  </a:txBody>
                  <a:tcPr anchor="ctr">
                    <a:lnL>
                      <a:noFill/>
                    </a:lnL>
                    <a:lnR>
                      <a:noFill/>
                    </a:lnR>
                    <a:lnT>
                      <a:noFill/>
                    </a:lnT>
                    <a:lnB>
                      <a:noFill/>
                    </a:lnB>
                    <a:noFill/>
                  </a:tcPr>
                </a:tc>
                <a:extLst>
                  <a:ext uri="{0D108BD9-81ED-4DB2-BD59-A6C34878D82A}">
                    <a16:rowId xmlns:a16="http://schemas.microsoft.com/office/drawing/2014/main" val="140527950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625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November 2024 – Vancouver, BC, Canada</a:t>
            </a: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Sept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Sept 10, PM2   4PM HST</a:t>
            </a:r>
          </a:p>
          <a:p>
            <a:pPr lvl="1"/>
            <a:r>
              <a:rPr lang="en-US" sz="2000" dirty="0">
                <a:effectLst/>
                <a:latin typeface="Arial" panose="020B0604020202020204" pitchFamily="34" charset="0"/>
                <a:ea typeface="Calibri" panose="020F0502020204030204" pitchFamily="34" charset="0"/>
              </a:rPr>
              <a:t>Wednesday Sept 11, PM2   4PM HST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099"/>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Tuesday Sept 10 PM2   4PM HST</a:t>
            </a:r>
          </a:p>
          <a:p>
            <a:pPr marL="0" marR="0">
              <a:spcBef>
                <a:spcPts val="0"/>
              </a:spcBef>
              <a:spcAft>
                <a:spcPts val="0"/>
              </a:spcAft>
            </a:pPr>
            <a:r>
              <a:rPr lang="en-US" sz="1400" u="sng" dirty="0">
                <a:solidFill>
                  <a:srgbClr val="00AFF9"/>
                </a:solidFill>
                <a:effectLst/>
                <a:latin typeface="Arial" panose="020B0604020202020204" pitchFamily="34" charset="0"/>
                <a:ea typeface="Aptos" panose="020B0004020202020204" pitchFamily="34" charset="0"/>
                <a:hlinkClick r:id="rId4"/>
              </a:rPr>
              <a:t>Join WebEx meeting</a:t>
            </a:r>
            <a:r>
              <a:rPr lang="en-US" sz="1400" dirty="0">
                <a:effectLst/>
                <a:latin typeface="Arial" panose="020B0604020202020204" pitchFamily="34" charset="0"/>
                <a:ea typeface="Aptos" panose="020B0004020202020204" pitchFamily="34" charset="0"/>
              </a:rPr>
              <a:t> </a:t>
            </a:r>
            <a:endParaRPr lang="en-US" sz="14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400" dirty="0">
                <a:effectLst/>
                <a:latin typeface="Arial" panose="020B0604020202020204" pitchFamily="34" charset="0"/>
                <a:ea typeface="Aptos" panose="020B0004020202020204" pitchFamily="34" charset="0"/>
              </a:rPr>
              <a:t>Meeting number: 	2426 031 7317 </a:t>
            </a:r>
          </a:p>
          <a:p>
            <a:pPr marL="0" marR="0">
              <a:spcBef>
                <a:spcPts val="0"/>
              </a:spcBef>
              <a:spcAft>
                <a:spcPts val="0"/>
              </a:spcAft>
            </a:pPr>
            <a:r>
              <a:rPr lang="en-US" sz="1400" dirty="0">
                <a:effectLst/>
                <a:latin typeface="Arial" panose="020B0604020202020204" pitchFamily="34" charset="0"/>
                <a:ea typeface="Aptos" panose="020B0004020202020204" pitchFamily="34" charset="0"/>
              </a:rPr>
              <a:t>Meeting password: nXgJzpHe285  </a:t>
            </a:r>
            <a:br>
              <a:rPr lang="en-US" sz="1400" dirty="0">
                <a:effectLst/>
                <a:latin typeface="Arial" panose="020B0604020202020204" pitchFamily="34" charset="0"/>
                <a:ea typeface="Aptos" panose="020B0004020202020204" pitchFamily="34" charset="0"/>
              </a:rPr>
            </a:br>
            <a:r>
              <a:rPr lang="en-US" sz="1400" dirty="0">
                <a:effectLst/>
                <a:latin typeface="Arial" panose="020B0604020202020204" pitchFamily="34" charset="0"/>
                <a:ea typeface="Aptos" panose="020B0004020202020204" pitchFamily="34" charset="0"/>
              </a:rPr>
              <a:t> </a:t>
            </a:r>
            <a:r>
              <a:rPr lang="en-US" sz="1400" b="1" dirty="0">
                <a:solidFill>
                  <a:srgbClr val="000000"/>
                </a:solidFill>
                <a:effectLst/>
                <a:latin typeface="Arial" panose="020B0604020202020204" pitchFamily="34" charset="0"/>
                <a:ea typeface="Aptos" panose="020B0004020202020204" pitchFamily="34" charset="0"/>
              </a:rPr>
              <a:t>Tap to join from a mobile device (attendees only)</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5"/>
              </a:rPr>
              <a:t>+1-855-797-9485,,24260317317##</a:t>
            </a:r>
            <a:r>
              <a:rPr lang="en-US" sz="1400" dirty="0">
                <a:solidFill>
                  <a:srgbClr val="333333"/>
                </a:solidFill>
                <a:effectLst/>
                <a:latin typeface="Arial" panose="020B0604020202020204" pitchFamily="34" charset="0"/>
                <a:ea typeface="Aptos" panose="020B0004020202020204" pitchFamily="34" charset="0"/>
              </a:rPr>
              <a:t>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6"/>
              </a:rPr>
              <a:t>+1-415-655-0002,,24260317317##</a:t>
            </a:r>
            <a:r>
              <a:rPr lang="en-US" sz="1400" dirty="0">
                <a:solidFill>
                  <a:srgbClr val="333333"/>
                </a:solidFill>
                <a:effectLst/>
                <a:latin typeface="Arial" panose="020B0604020202020204" pitchFamily="34" charset="0"/>
                <a:ea typeface="Aptos" panose="020B0004020202020204" pitchFamily="34" charset="0"/>
              </a:rPr>
              <a:t>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br>
              <a:rPr lang="en-US" sz="1400" dirty="0">
                <a:effectLst/>
                <a:latin typeface="Arial" panose="020B0604020202020204" pitchFamily="34" charset="0"/>
                <a:ea typeface="Aptos" panose="020B0004020202020204" pitchFamily="34" charset="0"/>
              </a:rPr>
            </a:br>
            <a:r>
              <a:rPr lang="en-US" sz="1400" b="1" dirty="0">
                <a:solidFill>
                  <a:srgbClr val="000000"/>
                </a:solidFill>
                <a:effectLst/>
                <a:latin typeface="Arial" panose="020B0604020202020204" pitchFamily="34" charset="0"/>
                <a:ea typeface="Aptos" panose="020B0004020202020204" pitchFamily="34" charset="0"/>
              </a:rPr>
              <a:t>Join by phone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+1-855-797-9485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+1-415-655-0002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7"/>
              </a:rPr>
              <a:t>Global call-in numbers</a:t>
            </a:r>
            <a:r>
              <a:rPr lang="en-US" sz="1400" dirty="0">
                <a:solidFill>
                  <a:srgbClr val="333333"/>
                </a:solidFill>
                <a:effectLst/>
                <a:latin typeface="Arial" panose="020B0604020202020204" pitchFamily="34" charset="0"/>
                <a:ea typeface="Aptos" panose="020B0004020202020204" pitchFamily="34" charset="0"/>
              </a:rPr>
              <a:t>  |  </a:t>
            </a:r>
            <a:r>
              <a:rPr lang="en-US" sz="1400" u="none" strike="noStrike" dirty="0">
                <a:solidFill>
                  <a:srgbClr val="005E7D"/>
                </a:solidFill>
                <a:effectLst/>
                <a:latin typeface="Arial" panose="020B0604020202020204" pitchFamily="34" charset="0"/>
                <a:ea typeface="Aptos" panose="020B0004020202020204" pitchFamily="34" charset="0"/>
                <a:hlinkClick r:id="rId8"/>
              </a:rPr>
              <a:t>Toll-free calling restrictions</a:t>
            </a:r>
            <a:endParaRPr lang="en-US" sz="14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400" dirty="0">
                <a:effectLst/>
                <a:latin typeface="Calibri" panose="020F0502020204030204" pitchFamily="34" charset="0"/>
                <a:ea typeface="Aptos" panose="020B00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3696851"/>
            <a:ext cx="5544207"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Wednesday Sept 11, PM2   4PM HST</a:t>
            </a:r>
          </a:p>
          <a:p>
            <a:pPr marL="0" marR="0">
              <a:spcBef>
                <a:spcPts val="0"/>
              </a:spcBef>
              <a:spcAft>
                <a:spcPts val="0"/>
              </a:spcAft>
            </a:pPr>
            <a:r>
              <a:rPr lang="en-US" sz="1400" u="sng" dirty="0">
                <a:solidFill>
                  <a:srgbClr val="00AFF9"/>
                </a:solidFill>
                <a:effectLst/>
                <a:latin typeface="Arial" panose="020B0604020202020204" pitchFamily="34" charset="0"/>
                <a:ea typeface="Aptos" panose="020B0004020202020204" pitchFamily="34" charset="0"/>
                <a:hlinkClick r:id="rId9"/>
              </a:rPr>
              <a:t>Join WebEx meeting</a:t>
            </a:r>
            <a:r>
              <a:rPr lang="en-US" sz="1400" dirty="0">
                <a:effectLst/>
                <a:latin typeface="Arial" panose="020B0604020202020204" pitchFamily="34" charset="0"/>
                <a:ea typeface="Aptos" panose="020B0004020202020204" pitchFamily="34" charset="0"/>
              </a:rPr>
              <a:t> </a:t>
            </a:r>
            <a:endParaRPr lang="en-US" sz="1400" dirty="0">
              <a:effectLst/>
              <a:latin typeface="Calibri" panose="020F0502020204030204" pitchFamily="34" charset="0"/>
              <a:ea typeface="Aptos" panose="020B0004020202020204" pitchFamily="34" charset="0"/>
            </a:endParaRPr>
          </a:p>
          <a:p>
            <a:pPr marL="28575" marR="0">
              <a:spcBef>
                <a:spcPts val="0"/>
              </a:spcBef>
              <a:spcAft>
                <a:spcPts val="0"/>
              </a:spcAft>
              <a:tabLst>
                <a:tab pos="1029335" algn="l"/>
              </a:tabLst>
            </a:pPr>
            <a:r>
              <a:rPr lang="en-US" sz="1400" dirty="0">
                <a:solidFill>
                  <a:srgbClr val="666666"/>
                </a:solidFill>
                <a:effectLst/>
                <a:latin typeface="Arial" panose="020B0604020202020204" pitchFamily="34" charset="0"/>
                <a:ea typeface="Aptos" panose="020B0004020202020204" pitchFamily="34" charset="0"/>
              </a:rPr>
              <a:t>Meeting number:</a:t>
            </a:r>
            <a:r>
              <a:rPr lang="en-US" sz="1400" dirty="0">
                <a:effectLst/>
                <a:latin typeface="Calibri" panose="020F0502020204030204" pitchFamily="34" charset="0"/>
                <a:ea typeface="Aptos" panose="020B0004020202020204" pitchFamily="34" charset="0"/>
              </a:rPr>
              <a:t> 	</a:t>
            </a:r>
            <a:r>
              <a:rPr lang="en-US" sz="1400" dirty="0">
                <a:solidFill>
                  <a:srgbClr val="666666"/>
                </a:solidFill>
                <a:effectLst/>
                <a:latin typeface="Arial" panose="020B0604020202020204" pitchFamily="34" charset="0"/>
                <a:ea typeface="Aptos" panose="020B0004020202020204" pitchFamily="34" charset="0"/>
              </a:rPr>
              <a:t>2431 450 0457</a:t>
            </a:r>
            <a:r>
              <a:rPr lang="en-US" sz="1400" dirty="0">
                <a:effectLst/>
                <a:latin typeface="Calibri" panose="020F0502020204030204" pitchFamily="34" charset="0"/>
                <a:ea typeface="Aptos" panose="020B0004020202020204" pitchFamily="34" charset="0"/>
              </a:rPr>
              <a:t> </a:t>
            </a:r>
          </a:p>
          <a:p>
            <a:pPr marL="0" marR="0">
              <a:spcBef>
                <a:spcPts val="0"/>
              </a:spcBef>
              <a:spcAft>
                <a:spcPts val="0"/>
              </a:spcAft>
            </a:pPr>
            <a:r>
              <a:rPr lang="en-US" sz="1400" dirty="0">
                <a:effectLst/>
                <a:latin typeface="Arial" panose="020B0604020202020204" pitchFamily="34" charset="0"/>
                <a:ea typeface="Aptos" panose="020B0004020202020204" pitchFamily="34" charset="0"/>
              </a:rPr>
              <a:t>Meeting password: FNhNpgaa979  </a:t>
            </a:r>
            <a:br>
              <a:rPr lang="en-US" sz="1400" dirty="0">
                <a:effectLst/>
                <a:latin typeface="Arial" panose="020B0604020202020204" pitchFamily="34" charset="0"/>
                <a:ea typeface="Aptos" panose="020B0004020202020204" pitchFamily="34" charset="0"/>
              </a:rPr>
            </a:br>
            <a:r>
              <a:rPr lang="en-US" sz="1400" b="1" dirty="0">
                <a:solidFill>
                  <a:srgbClr val="000000"/>
                </a:solidFill>
                <a:effectLst/>
                <a:latin typeface="Arial" panose="020B0604020202020204" pitchFamily="34" charset="0"/>
                <a:ea typeface="Aptos" panose="020B0004020202020204" pitchFamily="34" charset="0"/>
              </a:rPr>
              <a:t>Tap to join from a mobile device (attendees only)</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10"/>
              </a:rPr>
              <a:t>+1-855-797-9485,,24314500457##</a:t>
            </a:r>
            <a:r>
              <a:rPr lang="en-US" sz="1400" dirty="0">
                <a:solidFill>
                  <a:srgbClr val="333333"/>
                </a:solidFill>
                <a:effectLst/>
                <a:latin typeface="Arial" panose="020B0604020202020204" pitchFamily="34" charset="0"/>
                <a:ea typeface="Aptos" panose="020B0004020202020204" pitchFamily="34" charset="0"/>
              </a:rPr>
              <a:t>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11"/>
              </a:rPr>
              <a:t>+1-415-655-0002,,24314500457##</a:t>
            </a:r>
            <a:r>
              <a:rPr lang="en-US" sz="1400" dirty="0">
                <a:solidFill>
                  <a:srgbClr val="333333"/>
                </a:solidFill>
                <a:effectLst/>
                <a:latin typeface="Arial" panose="020B0604020202020204" pitchFamily="34" charset="0"/>
                <a:ea typeface="Aptos" panose="020B0004020202020204" pitchFamily="34" charset="0"/>
              </a:rPr>
              <a:t>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br>
              <a:rPr lang="en-US" sz="1400" dirty="0">
                <a:effectLst/>
                <a:latin typeface="Arial" panose="020B0604020202020204" pitchFamily="34" charset="0"/>
                <a:ea typeface="Aptos" panose="020B0004020202020204" pitchFamily="34" charset="0"/>
              </a:rPr>
            </a:br>
            <a:r>
              <a:rPr lang="en-US" sz="1400" b="1" dirty="0">
                <a:solidFill>
                  <a:srgbClr val="000000"/>
                </a:solidFill>
                <a:effectLst/>
                <a:latin typeface="Arial" panose="020B0604020202020204" pitchFamily="34" charset="0"/>
                <a:ea typeface="Aptos" panose="020B0004020202020204" pitchFamily="34" charset="0"/>
              </a:rPr>
              <a:t>Join by phone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+1-855-797-9485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+1-415-655-0002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12"/>
              </a:rPr>
              <a:t>Global call-in numbers</a:t>
            </a:r>
            <a:r>
              <a:rPr lang="en-US" sz="1400" dirty="0">
                <a:solidFill>
                  <a:srgbClr val="333333"/>
                </a:solidFill>
                <a:effectLst/>
                <a:latin typeface="Arial" panose="020B0604020202020204" pitchFamily="34" charset="0"/>
                <a:ea typeface="Aptos" panose="020B0004020202020204" pitchFamily="34" charset="0"/>
              </a:rPr>
              <a:t>  |  </a:t>
            </a:r>
            <a:r>
              <a:rPr lang="en-US" sz="1400" u="none" strike="noStrike" dirty="0">
                <a:solidFill>
                  <a:srgbClr val="005E7D"/>
                </a:solidFill>
                <a:effectLst/>
                <a:latin typeface="Arial" panose="020B0604020202020204" pitchFamily="34" charset="0"/>
                <a:ea typeface="Aptos" panose="020B0004020202020204" pitchFamily="34" charset="0"/>
                <a:hlinkClick r:id="rId8"/>
              </a:rPr>
              <a:t>Toll-free calling restrictions</a:t>
            </a:r>
            <a:endParaRPr lang="en-US" sz="1400" dirty="0">
              <a:effectLst/>
              <a:latin typeface="Calibri" panose="020F0502020204030204" pitchFamily="34" charset="0"/>
              <a:ea typeface="Aptos" panose="020B00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925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Review of IEEE Editor updates to “Low Latency White Paper”</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AFV Infrastructure communications white paper: Review contributions and white paper draft</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42764</TotalTime>
  <Words>2521</Words>
  <Application>Microsoft Office PowerPoint</Application>
  <PresentationFormat>Widescreen</PresentationFormat>
  <Paragraphs>298</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MS Gothic</vt:lpstr>
      <vt:lpstr>Arial</vt:lpstr>
      <vt:lpstr>Calibri</vt:lpstr>
      <vt:lpstr>Helvetica</vt:lpstr>
      <vt:lpstr>Monotype Sorts</vt:lpstr>
      <vt:lpstr>Times New Roman</vt:lpstr>
      <vt:lpstr>802-24-Theme1</vt:lpstr>
      <vt:lpstr>802.24 Vertical Applications TAG</vt:lpstr>
      <vt:lpstr>802.24 Overview</vt:lpstr>
      <vt:lpstr>802.24 Sept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Straw Poll on Time Change for 2025 July 802 Plenary</vt:lpstr>
      <vt:lpstr>Liaison Updates</vt:lpstr>
      <vt:lpstr>Liaison Updates</vt:lpstr>
      <vt:lpstr>Low Latency White Paper</vt:lpstr>
      <vt:lpstr>IoT White Paper Discussion</vt:lpstr>
      <vt:lpstr>Smart Grid white paper revision</vt:lpstr>
      <vt:lpstr>Smart Grid White Paper Revision Plan</vt:lpstr>
      <vt:lpstr>Areas discussed and Edited Sept 2024</vt:lpstr>
      <vt:lpstr>AFV Communications - White Paper</vt:lpstr>
      <vt:lpstr>Contributions related to AFV White Paper</vt:lpstr>
      <vt:lpstr>Discussion</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460</cp:revision>
  <dcterms:created xsi:type="dcterms:W3CDTF">2020-10-13T15:01:18Z</dcterms:created>
  <dcterms:modified xsi:type="dcterms:W3CDTF">2024-09-11T03:23:09Z</dcterms:modified>
</cp:coreProperties>
</file>