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9"/>
  </p:notesMasterIdLst>
  <p:handoutMasterIdLst>
    <p:handoutMasterId r:id="rId30"/>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486" r:id="rId16"/>
    <p:sldId id="1885" r:id="rId17"/>
    <p:sldId id="1894" r:id="rId18"/>
    <p:sldId id="1904" r:id="rId19"/>
    <p:sldId id="1906" r:id="rId20"/>
    <p:sldId id="1900" r:id="rId21"/>
    <p:sldId id="1905" r:id="rId22"/>
    <p:sldId id="1901" r:id="rId23"/>
    <p:sldId id="1899" r:id="rId24"/>
    <p:sldId id="1907" r:id="rId25"/>
    <p:sldId id="1902" r:id="rId26"/>
    <p:sldId id="474" r:id="rId27"/>
    <p:sldId id="391" r:id="rId2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486"/>
            <p14:sldId id="1885"/>
            <p14:sldId id="1894"/>
            <p14:sldId id="1904"/>
            <p14:sldId id="1906"/>
            <p14:sldId id="1900"/>
            <p14:sldId id="1905"/>
            <p14:sldId id="1901"/>
            <p14:sldId id="1899"/>
            <p14:sldId id="1907"/>
            <p14:sldId id="1902"/>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78" autoAdjust="0"/>
    <p:restoredTop sz="94099" autoAdjust="0"/>
  </p:normalViewPr>
  <p:slideViewPr>
    <p:cSldViewPr>
      <p:cViewPr>
        <p:scale>
          <a:sx n="98" d="100"/>
          <a:sy n="98" d="100"/>
        </p:scale>
        <p:origin x="352" y="3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802.24-24-0012r3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May_2024</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4/dcn/22/24-22-0011-03-IoTg-internet-of-things-white-paper.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touchpoint.eventsair.com/2024-may-ieee-802-wireless-interim-session/reg/Site/Register" TargetMode="External"/><Relationship Id="rId1" Type="http://schemas.openxmlformats.org/officeDocument/2006/relationships/slideLayout" Target="../slideLayouts/slideLayout2.xml"/><Relationship Id="rId5" Type="http://schemas.openxmlformats.org/officeDocument/2006/relationships/hyperlink" Target="https://epri.webex.com/epri/j.php?MTID=mc1aebecda923dbf404d1fe4e5889e758" TargetMode="External"/><Relationship Id="rId4" Type="http://schemas.openxmlformats.org/officeDocument/2006/relationships/hyperlink" Target="https://epri.webex.com/epri/j.php?MTID=md76895c68ca17557b6ccd9d07cea488b"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May 2024 Interim Meeting</a:t>
            </a:r>
          </a:p>
          <a:p>
            <a:r>
              <a:rPr lang="en-US" dirty="0"/>
              <a:t>Warsaw, Poland</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r>
              <a:rPr lang="en-US" dirty="0"/>
              <a:t>Approve March 2024 TAG minutes</a:t>
            </a:r>
          </a:p>
          <a:p>
            <a:pPr lvl="1"/>
            <a:r>
              <a:rPr lang="en-US" dirty="0"/>
              <a:t>802.24-24-0007r0</a:t>
            </a:r>
          </a:p>
          <a:p>
            <a:pPr lvl="1"/>
            <a:endParaRPr lang="en-US" dirty="0"/>
          </a:p>
          <a:p>
            <a:r>
              <a:rPr lang="en-US" dirty="0"/>
              <a:t>Action Items from March </a:t>
            </a:r>
          </a:p>
          <a:p>
            <a:pPr lvl="1"/>
            <a:endParaRPr lang="en-US" dirty="0"/>
          </a:p>
          <a:p>
            <a:r>
              <a:rPr lang="en-US" dirty="0"/>
              <a:t>Opening Notes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a:bodyPr>
          <a:lstStyle/>
          <a:p>
            <a:r>
              <a:rPr lang="en-US" dirty="0"/>
              <a:t>802.18 RR TAG</a:t>
            </a:r>
          </a:p>
          <a:p>
            <a:endParaRPr lang="en-US" dirty="0"/>
          </a:p>
          <a:p>
            <a:r>
              <a:rPr lang="en-US" dirty="0"/>
              <a:t>Petition for Rulemaking from </a:t>
            </a:r>
            <a:r>
              <a:rPr lang="en-US" dirty="0" err="1"/>
              <a:t>NextNav</a:t>
            </a:r>
            <a:r>
              <a:rPr lang="en-US" dirty="0"/>
              <a:t> for licensed access to 902-928 ISM band. Potential contribution to advise FCC of adverse effects on existing IEEE 802 standards using that band. </a:t>
            </a:r>
          </a:p>
          <a:p>
            <a:pPr lvl="1"/>
            <a:r>
              <a:rPr lang="en-US" dirty="0"/>
              <a:t>w</a:t>
            </a:r>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8" y="1828800"/>
            <a:ext cx="10747131" cy="4419600"/>
          </a:xfrm>
        </p:spPr>
        <p:txBody>
          <a:bodyPr>
            <a:normAutofit/>
          </a:bodyPr>
          <a:lstStyle/>
          <a:p>
            <a:endParaRPr lang="en-US" dirty="0"/>
          </a:p>
          <a:p>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pic>
        <p:nvPicPr>
          <p:cNvPr id="7" name="Picture 6">
            <a:extLst>
              <a:ext uri="{FF2B5EF4-FFF2-40B4-BE49-F238E27FC236}">
                <a16:creationId xmlns:a16="http://schemas.microsoft.com/office/drawing/2014/main" id="{8F45D0B6-8362-0E48-AD7F-D115F50DDF6E}"/>
              </a:ext>
            </a:extLst>
          </p:cNvPr>
          <p:cNvPicPr>
            <a:picLocks noChangeAspect="1"/>
          </p:cNvPicPr>
          <p:nvPr/>
        </p:nvPicPr>
        <p:blipFill>
          <a:blip r:embed="rId2"/>
          <a:stretch>
            <a:fillRect/>
          </a:stretch>
        </p:blipFill>
        <p:spPr>
          <a:xfrm>
            <a:off x="3276600" y="1639093"/>
            <a:ext cx="8604536" cy="4799013"/>
          </a:xfrm>
          <a:prstGeom prst="rect">
            <a:avLst/>
          </a:prstGeom>
        </p:spPr>
      </p:pic>
      <p:sp>
        <p:nvSpPr>
          <p:cNvPr id="8" name="TextBox 7">
            <a:extLst>
              <a:ext uri="{FF2B5EF4-FFF2-40B4-BE49-F238E27FC236}">
                <a16:creationId xmlns:a16="http://schemas.microsoft.com/office/drawing/2014/main" id="{E40975CC-9680-DA7D-665E-BDA6FB578614}"/>
              </a:ext>
            </a:extLst>
          </p:cNvPr>
          <p:cNvSpPr txBox="1"/>
          <p:nvPr/>
        </p:nvSpPr>
        <p:spPr>
          <a:xfrm>
            <a:off x="231555" y="3505200"/>
            <a:ext cx="2797817" cy="400110"/>
          </a:xfrm>
          <a:prstGeom prst="rect">
            <a:avLst/>
          </a:prstGeom>
          <a:noFill/>
        </p:spPr>
        <p:txBody>
          <a:bodyPr wrap="none" rtlCol="0">
            <a:spAutoFit/>
          </a:bodyPr>
          <a:lstStyle/>
          <a:p>
            <a:r>
              <a:rPr lang="en-US" sz="2000" b="1" dirty="0"/>
              <a:t>Published  April 5, 2024</a:t>
            </a:r>
          </a:p>
        </p:txBody>
      </p:sp>
    </p:spTree>
    <p:extLst>
      <p:ext uri="{BB962C8B-B14F-4D97-AF65-F5344CB8AC3E}">
        <p14:creationId xmlns:p14="http://schemas.microsoft.com/office/powerpoint/2010/main" val="2688332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graphicFrame>
        <p:nvGraphicFramePr>
          <p:cNvPr id="3" name="Table 2">
            <a:extLst>
              <a:ext uri="{FF2B5EF4-FFF2-40B4-BE49-F238E27FC236}">
                <a16:creationId xmlns:a16="http://schemas.microsoft.com/office/drawing/2014/main" id="{91434AC5-2DA3-686B-77A0-8AE7117F58BB}"/>
              </a:ext>
            </a:extLst>
          </p:cNvPr>
          <p:cNvGraphicFramePr>
            <a:graphicFrameLocks noGrp="1"/>
          </p:cNvGraphicFramePr>
          <p:nvPr>
            <p:extLst>
              <p:ext uri="{D42A27DB-BD31-4B8C-83A1-F6EECF244321}">
                <p14:modId xmlns:p14="http://schemas.microsoft.com/office/powerpoint/2010/main" val="2502830917"/>
              </p:ext>
            </p:extLst>
          </p:nvPr>
        </p:nvGraphicFramePr>
        <p:xfrm>
          <a:off x="965203" y="2133600"/>
          <a:ext cx="10363199" cy="1737360"/>
        </p:xfrm>
        <a:graphic>
          <a:graphicData uri="http://schemas.openxmlformats.org/drawingml/2006/table">
            <a:tbl>
              <a:tblPr/>
              <a:tblGrid>
                <a:gridCol w="1480457">
                  <a:extLst>
                    <a:ext uri="{9D8B030D-6E8A-4147-A177-3AD203B41FA5}">
                      <a16:colId xmlns:a16="http://schemas.microsoft.com/office/drawing/2014/main" val="1185732604"/>
                    </a:ext>
                  </a:extLst>
                </a:gridCol>
                <a:gridCol w="1480457">
                  <a:extLst>
                    <a:ext uri="{9D8B030D-6E8A-4147-A177-3AD203B41FA5}">
                      <a16:colId xmlns:a16="http://schemas.microsoft.com/office/drawing/2014/main" val="1805215746"/>
                    </a:ext>
                  </a:extLst>
                </a:gridCol>
                <a:gridCol w="1480457">
                  <a:extLst>
                    <a:ext uri="{9D8B030D-6E8A-4147-A177-3AD203B41FA5}">
                      <a16:colId xmlns:a16="http://schemas.microsoft.com/office/drawing/2014/main" val="1784705120"/>
                    </a:ext>
                  </a:extLst>
                </a:gridCol>
                <a:gridCol w="1480457">
                  <a:extLst>
                    <a:ext uri="{9D8B030D-6E8A-4147-A177-3AD203B41FA5}">
                      <a16:colId xmlns:a16="http://schemas.microsoft.com/office/drawing/2014/main" val="3751128914"/>
                    </a:ext>
                  </a:extLst>
                </a:gridCol>
                <a:gridCol w="1480457">
                  <a:extLst>
                    <a:ext uri="{9D8B030D-6E8A-4147-A177-3AD203B41FA5}">
                      <a16:colId xmlns:a16="http://schemas.microsoft.com/office/drawing/2014/main" val="4286400013"/>
                    </a:ext>
                  </a:extLst>
                </a:gridCol>
                <a:gridCol w="1480457">
                  <a:extLst>
                    <a:ext uri="{9D8B030D-6E8A-4147-A177-3AD203B41FA5}">
                      <a16:colId xmlns:a16="http://schemas.microsoft.com/office/drawing/2014/main" val="2010939542"/>
                    </a:ext>
                  </a:extLst>
                </a:gridCol>
                <a:gridCol w="1480457">
                  <a:extLst>
                    <a:ext uri="{9D8B030D-6E8A-4147-A177-3AD203B41FA5}">
                      <a16:colId xmlns:a16="http://schemas.microsoft.com/office/drawing/2014/main" val="2913190402"/>
                    </a:ext>
                  </a:extLst>
                </a:gridCol>
              </a:tblGrid>
              <a:tr h="0">
                <a:tc>
                  <a:txBody>
                    <a:bodyPr/>
                    <a:lstStyle/>
                    <a:p>
                      <a:r>
                        <a:rPr lang="en-US"/>
                        <a:t>13-May-2024 ET</a:t>
                      </a:r>
                    </a:p>
                  </a:txBody>
                  <a:tcPr anchor="ctr">
                    <a:lnL>
                      <a:noFill/>
                    </a:lnL>
                    <a:lnR>
                      <a:noFill/>
                    </a:lnR>
                    <a:lnT>
                      <a:noFill/>
                    </a:lnT>
                    <a:lnB>
                      <a:noFill/>
                    </a:lnB>
                    <a:noFill/>
                  </a:tcPr>
                </a:tc>
                <a:tc>
                  <a:txBody>
                    <a:bodyPr/>
                    <a:lstStyle/>
                    <a:p>
                      <a:r>
                        <a:rPr lang="en-US"/>
                        <a:t>2023</a:t>
                      </a:r>
                    </a:p>
                  </a:txBody>
                  <a:tcPr anchor="ctr">
                    <a:lnL>
                      <a:noFill/>
                    </a:lnL>
                    <a:lnR>
                      <a:noFill/>
                    </a:lnR>
                    <a:lnT>
                      <a:noFill/>
                    </a:lnT>
                    <a:lnB>
                      <a:noFill/>
                    </a:lnB>
                    <a:noFill/>
                  </a:tcPr>
                </a:tc>
                <a:tc>
                  <a:txBody>
                    <a:bodyPr/>
                    <a:lstStyle/>
                    <a:p>
                      <a:r>
                        <a:rPr lang="en-US"/>
                        <a:t>7</a:t>
                      </a:r>
                    </a:p>
                  </a:txBody>
                  <a:tcPr anchor="ctr">
                    <a:lnL>
                      <a:noFill/>
                    </a:lnL>
                    <a:lnR>
                      <a:noFill/>
                    </a:lnR>
                    <a:lnT>
                      <a:noFill/>
                    </a:lnT>
                    <a:lnB>
                      <a:noFill/>
                    </a:lnB>
                    <a:noFill/>
                  </a:tcPr>
                </a:tc>
                <a:tc>
                  <a:txBody>
                    <a:bodyPr/>
                    <a:lstStyle/>
                    <a:p>
                      <a:r>
                        <a:rPr lang="en-US"/>
                        <a:t>5</a:t>
                      </a:r>
                    </a:p>
                  </a:txBody>
                  <a:tcPr anchor="ctr">
                    <a:lnL>
                      <a:noFill/>
                    </a:lnL>
                    <a:lnR>
                      <a:noFill/>
                    </a:lnR>
                    <a:lnT>
                      <a:noFill/>
                    </a:lnT>
                    <a:lnB>
                      <a:noFill/>
                    </a:lnB>
                    <a:noFill/>
                  </a:tcPr>
                </a:tc>
                <a:tc>
                  <a:txBody>
                    <a:bodyPr/>
                    <a:lstStyle/>
                    <a:p>
                      <a:r>
                        <a:rPr lang="en-US"/>
                        <a:t>TAG documents</a:t>
                      </a:r>
                    </a:p>
                  </a:txBody>
                  <a:tcPr anchor="ctr">
                    <a:lnL>
                      <a:noFill/>
                    </a:lnL>
                    <a:lnR>
                      <a:noFill/>
                    </a:lnR>
                    <a:lnT>
                      <a:noFill/>
                    </a:lnT>
                    <a:lnB>
                      <a:noFill/>
                    </a:lnB>
                    <a:noFill/>
                  </a:tcPr>
                </a:tc>
                <a:tc>
                  <a:txBody>
                    <a:bodyPr/>
                    <a:lstStyle/>
                    <a:p>
                      <a:r>
                        <a:rPr lang="en-US"/>
                        <a:t>AFV White Paper</a:t>
                      </a:r>
                    </a:p>
                  </a:txBody>
                  <a:tcPr anchor="ctr">
                    <a:lnL>
                      <a:noFill/>
                    </a:lnL>
                    <a:lnR>
                      <a:noFill/>
                    </a:lnR>
                    <a:lnT>
                      <a:noFill/>
                    </a:lnT>
                    <a:lnB>
                      <a:noFill/>
                    </a:lnB>
                    <a:noFill/>
                  </a:tcPr>
                </a:tc>
                <a:tc>
                  <a:txBody>
                    <a:bodyPr/>
                    <a:lstStyle/>
                    <a:p>
                      <a:r>
                        <a:rPr lang="en-US" dirty="0"/>
                        <a:t>Craig Rodine (Sandia National Laboratories)</a:t>
                      </a:r>
                    </a:p>
                  </a:txBody>
                  <a:tcPr anchor="ctr">
                    <a:lnL>
                      <a:noFill/>
                    </a:lnL>
                    <a:lnR>
                      <a:noFill/>
                    </a:lnR>
                    <a:lnT>
                      <a:noFill/>
                    </a:lnT>
                    <a:lnB>
                      <a:noFill/>
                    </a:lnB>
                    <a:noFill/>
                  </a:tcPr>
                </a:tc>
                <a:extLst>
                  <a:ext uri="{0D108BD9-81ED-4DB2-BD59-A6C34878D82A}">
                    <a16:rowId xmlns:a16="http://schemas.microsoft.com/office/drawing/2014/main" val="3660543625"/>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8A5F0-9093-CFE1-1F92-3EA4790431E7}"/>
              </a:ext>
            </a:extLst>
          </p:cNvPr>
          <p:cNvSpPr>
            <a:spLocks noGrp="1"/>
          </p:cNvSpPr>
          <p:nvPr>
            <p:ph type="title"/>
          </p:nvPr>
        </p:nvSpPr>
        <p:spPr/>
        <p:txBody>
          <a:bodyPr/>
          <a:lstStyle/>
          <a:p>
            <a:r>
              <a:rPr lang="en-US" dirty="0"/>
              <a:t>AFV Discussion (March 2024)</a:t>
            </a:r>
          </a:p>
        </p:txBody>
      </p:sp>
      <p:sp>
        <p:nvSpPr>
          <p:cNvPr id="3" name="Content Placeholder 2">
            <a:extLst>
              <a:ext uri="{FF2B5EF4-FFF2-40B4-BE49-F238E27FC236}">
                <a16:creationId xmlns:a16="http://schemas.microsoft.com/office/drawing/2014/main" id="{DD7A9C29-6FC9-423D-F866-6FADC47440A7}"/>
              </a:ext>
            </a:extLst>
          </p:cNvPr>
          <p:cNvSpPr>
            <a:spLocks noGrp="1"/>
          </p:cNvSpPr>
          <p:nvPr>
            <p:ph idx="1"/>
          </p:nvPr>
        </p:nvSpPr>
        <p:spPr/>
        <p:txBody>
          <a:bodyPr>
            <a:normAutofit fontScale="85000" lnSpcReduction="10000"/>
          </a:bodyPr>
          <a:lstStyle/>
          <a:p>
            <a:r>
              <a:rPr lang="fr-FR" dirty="0"/>
              <a:t>802.24-24-0005r0 WBMS (Wireless Battery Management System) for EV (</a:t>
            </a:r>
            <a:r>
              <a:rPr lang="fr-FR" dirty="0" err="1"/>
              <a:t>Electrical</a:t>
            </a:r>
            <a:r>
              <a:rPr lang="fr-FR" dirty="0"/>
              <a:t> </a:t>
            </a:r>
            <a:r>
              <a:rPr lang="fr-FR" dirty="0" err="1"/>
              <a:t>Vehicle</a:t>
            </a:r>
            <a:r>
              <a:rPr lang="fr-FR" dirty="0"/>
              <a:t>) 	</a:t>
            </a:r>
            <a:r>
              <a:rPr lang="fr-FR" dirty="0" err="1"/>
              <a:t>Hyeong</a:t>
            </a:r>
            <a:r>
              <a:rPr lang="fr-FR" dirty="0"/>
              <a:t> Ho Lee (Seoul National </a:t>
            </a:r>
            <a:r>
              <a:rPr lang="fr-FR" dirty="0" err="1"/>
              <a:t>University</a:t>
            </a:r>
            <a:r>
              <a:rPr lang="fr-FR" dirty="0"/>
              <a:t> of Science &amp; Technology/</a:t>
            </a:r>
            <a:r>
              <a:rPr lang="fr-FR" dirty="0" err="1"/>
              <a:t>Netvision</a:t>
            </a:r>
            <a:r>
              <a:rPr lang="fr-FR" dirty="0"/>
              <a:t> Telecom Inc.), Jin </a:t>
            </a:r>
            <a:r>
              <a:rPr lang="fr-FR" dirty="0" err="1"/>
              <a:t>Seek</a:t>
            </a:r>
            <a:r>
              <a:rPr lang="fr-FR" dirty="0"/>
              <a:t> Choi (</a:t>
            </a:r>
            <a:r>
              <a:rPr lang="fr-FR" dirty="0" err="1"/>
              <a:t>Hanyang</a:t>
            </a:r>
            <a:r>
              <a:rPr lang="fr-FR" dirty="0"/>
              <a:t> </a:t>
            </a:r>
            <a:r>
              <a:rPr lang="fr-FR" dirty="0" err="1"/>
              <a:t>University</a:t>
            </a:r>
            <a:r>
              <a:rPr lang="fr-FR" dirty="0"/>
              <a:t>)</a:t>
            </a:r>
          </a:p>
          <a:p>
            <a:endParaRPr lang="fr-FR" dirty="0"/>
          </a:p>
          <a:p>
            <a:r>
              <a:rPr lang="fr-FR" dirty="0"/>
              <a:t>802.24-23-0007r4 	AFV White Paper 	Craig Rodine (</a:t>
            </a:r>
            <a:r>
              <a:rPr lang="fr-FR" dirty="0" err="1"/>
              <a:t>Sandia</a:t>
            </a:r>
            <a:r>
              <a:rPr lang="fr-FR" dirty="0"/>
              <a:t> National </a:t>
            </a:r>
            <a:r>
              <a:rPr lang="fr-FR" dirty="0" err="1"/>
              <a:t>Laboratories</a:t>
            </a:r>
            <a:r>
              <a:rPr lang="fr-FR" dirty="0"/>
              <a:t>)</a:t>
            </a:r>
          </a:p>
          <a:p>
            <a:pPr lvl="1"/>
            <a:r>
              <a:rPr lang="fr-FR" dirty="0" err="1"/>
              <a:t>Comments</a:t>
            </a:r>
            <a:r>
              <a:rPr lang="fr-FR" dirty="0"/>
              <a:t> and feedback are </a:t>
            </a:r>
            <a:r>
              <a:rPr lang="fr-FR" dirty="0" err="1"/>
              <a:t>requested</a:t>
            </a:r>
            <a:r>
              <a:rPr lang="fr-FR" dirty="0"/>
              <a:t> to Craig Rodine</a:t>
            </a:r>
          </a:p>
          <a:p>
            <a:pPr lvl="1"/>
            <a:r>
              <a:rPr lang="fr-FR" dirty="0"/>
              <a:t>A new section </a:t>
            </a:r>
            <a:r>
              <a:rPr lang="fr-FR" dirty="0" err="1"/>
              <a:t>will</a:t>
            </a:r>
            <a:r>
              <a:rPr lang="fr-FR" dirty="0"/>
              <a:t> </a:t>
            </a:r>
            <a:r>
              <a:rPr lang="fr-FR" dirty="0" err="1"/>
              <a:t>be</a:t>
            </a:r>
            <a:r>
              <a:rPr lang="fr-FR" dirty="0"/>
              <a:t> </a:t>
            </a:r>
            <a:r>
              <a:rPr lang="fr-FR" dirty="0" err="1"/>
              <a:t>added</a:t>
            </a:r>
            <a:r>
              <a:rPr lang="fr-FR" dirty="0"/>
              <a:t> for the WBMS use case (</a:t>
            </a:r>
            <a:r>
              <a:rPr lang="fr-FR" dirty="0" err="1"/>
              <a:t>also</a:t>
            </a:r>
            <a:r>
              <a:rPr lang="fr-FR" dirty="0"/>
              <a:t> cyber </a:t>
            </a:r>
            <a:r>
              <a:rPr lang="fr-FR" dirty="0" err="1"/>
              <a:t>security</a:t>
            </a:r>
            <a:r>
              <a:rPr lang="fr-FR" dirty="0"/>
              <a:t> </a:t>
            </a:r>
            <a:r>
              <a:rPr lang="fr-FR" dirty="0" err="1"/>
              <a:t>considerations</a:t>
            </a:r>
            <a:r>
              <a:rPr lang="fr-FR" dirty="0"/>
              <a:t> for WBMS) </a:t>
            </a:r>
          </a:p>
        </p:txBody>
      </p:sp>
      <p:sp>
        <p:nvSpPr>
          <p:cNvPr id="4" name="Footer Placeholder 3">
            <a:extLst>
              <a:ext uri="{FF2B5EF4-FFF2-40B4-BE49-F238E27FC236}">
                <a16:creationId xmlns:a16="http://schemas.microsoft.com/office/drawing/2014/main" id="{66045799-9A93-CC63-3C3C-0FC459BD15D1}"/>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56680E7-DFB6-7F44-CF4B-36416257262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914963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p:txBody>
          <a:bodyPr/>
          <a:lstStyle/>
          <a:p>
            <a:r>
              <a:rPr lang="en-US" dirty="0"/>
              <a:t>ISO 15118-10 SPE over high-powered EV charging cables/couplers</a:t>
            </a:r>
          </a:p>
          <a:p>
            <a:r>
              <a:rPr lang="en-US" dirty="0"/>
              <a:t>Are there limits to minimum distance between 802.3 PHYs?</a:t>
            </a:r>
          </a:p>
          <a:p>
            <a:endParaRPr lang="en-US" dirty="0"/>
          </a:p>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92500" lnSpcReduction="20000"/>
          </a:bodyPr>
          <a:lstStyle/>
          <a:p>
            <a:r>
              <a:rPr lang="en-US" dirty="0"/>
              <a:t>Latest Version Internet of Things White Paper </a:t>
            </a:r>
            <a:r>
              <a:rPr lang="en-US" dirty="0">
                <a:hlinkClick r:id="rId2"/>
              </a:rPr>
              <a:t>24-22-0011-03-IoTg-internet-of-things-white-paper</a:t>
            </a:r>
            <a:endParaRPr lang="en-US" dirty="0"/>
          </a:p>
          <a:p>
            <a:endParaRPr lang="en-US" dirty="0"/>
          </a:p>
          <a:p>
            <a:r>
              <a:rPr lang="en-US" dirty="0"/>
              <a:t>Updated during April Teleconference</a:t>
            </a:r>
          </a:p>
          <a:p>
            <a:endParaRPr lang="en-US" dirty="0"/>
          </a:p>
          <a:p>
            <a:r>
              <a:rPr lang="en-US" dirty="0"/>
              <a:t>Discussions on how to proceed</a:t>
            </a:r>
          </a:p>
          <a:p>
            <a:pPr lvl="1"/>
            <a:r>
              <a:rPr lang="en-US" dirty="0"/>
              <a:t>Disambiguate the general poor state of available information on IoT, and highlight the IEEE 802 solutions that address them.</a:t>
            </a:r>
          </a:p>
          <a:p>
            <a:pPr lvl="1"/>
            <a:r>
              <a:rPr lang="en-US" dirty="0"/>
              <a:t>Need to distinguish “Internet” public vs private. OT network for highly secure, isolated networks. </a:t>
            </a:r>
          </a:p>
          <a:p>
            <a:pPr lvl="1"/>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A0556-7BC2-42B5-AE8C-F9923D539CE9}"/>
              </a:ext>
            </a:extLst>
          </p:cNvPr>
          <p:cNvSpPr>
            <a:spLocks noGrp="1"/>
          </p:cNvSpPr>
          <p:nvPr>
            <p:ph type="title"/>
          </p:nvPr>
        </p:nvSpPr>
        <p:spPr/>
        <p:txBody>
          <a:bodyPr/>
          <a:lstStyle/>
          <a:p>
            <a:r>
              <a:rPr lang="en-US" dirty="0"/>
              <a:t>May Interim Notes</a:t>
            </a:r>
          </a:p>
        </p:txBody>
      </p:sp>
      <p:sp>
        <p:nvSpPr>
          <p:cNvPr id="3" name="Content Placeholder 2">
            <a:extLst>
              <a:ext uri="{FF2B5EF4-FFF2-40B4-BE49-F238E27FC236}">
                <a16:creationId xmlns:a16="http://schemas.microsoft.com/office/drawing/2014/main" id="{228A778A-806A-D2B6-C331-989E2309BC88}"/>
              </a:ext>
            </a:extLst>
          </p:cNvPr>
          <p:cNvSpPr>
            <a:spLocks noGrp="1"/>
          </p:cNvSpPr>
          <p:nvPr>
            <p:ph idx="1"/>
          </p:nvPr>
        </p:nvSpPr>
        <p:spPr/>
        <p:txBody>
          <a:bodyPr/>
          <a:lstStyle/>
          <a:p>
            <a:r>
              <a:rPr lang="en-US" dirty="0"/>
              <a:t>Updated to 22-11r4</a:t>
            </a:r>
          </a:p>
          <a:p>
            <a:pPr lvl="1"/>
            <a:r>
              <a:rPr lang="en-US" dirty="0"/>
              <a:t>https://mentor.ieee.org/802.24/dcn/22/24-22-0011-04-IoTg-internet-of-things-white-paper.docx</a:t>
            </a:r>
          </a:p>
          <a:p>
            <a:r>
              <a:rPr lang="en-US" dirty="0"/>
              <a:t>Embedded comments need text contributions</a:t>
            </a:r>
          </a:p>
          <a:p>
            <a:r>
              <a:rPr lang="en-US" dirty="0"/>
              <a:t>How to incorporate wired IoT – specifically Single Pair Ethernet. </a:t>
            </a:r>
          </a:p>
          <a:p>
            <a:pPr lvl="1"/>
            <a:r>
              <a:rPr lang="en-US" dirty="0"/>
              <a:t>Add section 5 for Connectivity Technologies</a:t>
            </a:r>
          </a:p>
          <a:p>
            <a:pPr lvl="1"/>
            <a:r>
              <a:rPr lang="en-US" dirty="0"/>
              <a:t>Revise closing section</a:t>
            </a:r>
          </a:p>
        </p:txBody>
      </p:sp>
      <p:sp>
        <p:nvSpPr>
          <p:cNvPr id="4" name="Footer Placeholder 3">
            <a:extLst>
              <a:ext uri="{FF2B5EF4-FFF2-40B4-BE49-F238E27FC236}">
                <a16:creationId xmlns:a16="http://schemas.microsoft.com/office/drawing/2014/main" id="{1B9236EB-BAA9-0C16-D238-3E70430861C1}"/>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22B3F62-46F9-1FDA-2BE7-60FE5855034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528351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5400-8FA6-56F9-E5DF-AAE2B8370F31}"/>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7237AE89-9069-339B-ACF0-1EED06CDD228}"/>
              </a:ext>
            </a:extLst>
          </p:cNvPr>
          <p:cNvSpPr>
            <a:spLocks noGrp="1"/>
          </p:cNvSpPr>
          <p:nvPr>
            <p:ph idx="1"/>
          </p:nvPr>
        </p:nvSpPr>
        <p:spPr/>
        <p:txBody>
          <a:bodyPr>
            <a:normAutofit/>
          </a:bodyPr>
          <a:lstStyle/>
          <a:p>
            <a:r>
              <a:rPr lang="en-US" dirty="0"/>
              <a:t>24-23-0033-03-0000-low-latency-communication-white-paper_forreview.docx    </a:t>
            </a:r>
          </a:p>
          <a:p>
            <a:endParaRPr lang="en-US" dirty="0"/>
          </a:p>
          <a:p>
            <a:r>
              <a:rPr lang="en-US" dirty="0"/>
              <a:t>Forwarded to IEEE for publication after March meeting. Final review draft not yet available due to computer issues. </a:t>
            </a:r>
          </a:p>
          <a:p>
            <a:pPr marL="0" indent="0">
              <a:buNone/>
            </a:pPr>
            <a:endParaRPr lang="en-US" dirty="0"/>
          </a:p>
        </p:txBody>
      </p:sp>
      <p:sp>
        <p:nvSpPr>
          <p:cNvPr id="4" name="Footer Placeholder 3">
            <a:extLst>
              <a:ext uri="{FF2B5EF4-FFF2-40B4-BE49-F238E27FC236}">
                <a16:creationId xmlns:a16="http://schemas.microsoft.com/office/drawing/2014/main" id="{C50F0A05-AF53-630B-BE96-C43C0A1BD0D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B5F0A84-6947-5FC0-D4B7-5D71A2C7042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955248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a:bodyPr>
          <a:lstStyle/>
          <a:p>
            <a:r>
              <a:rPr lang="en-US" dirty="0"/>
              <a:t>Update of first Smart Grid white paper to address latest amendments of 802.15.4 u, v, w, x, y, Rev-me,  and new organization of documents to clarify UWB vs Narrowband</a:t>
            </a:r>
          </a:p>
          <a:p>
            <a:r>
              <a:rPr lang="en-US" dirty="0"/>
              <a:t>Last version before IEEE publication:</a:t>
            </a:r>
          </a:p>
          <a:p>
            <a:pPr lvl="1"/>
            <a:r>
              <a:rPr lang="en-US" dirty="0">
                <a:highlight>
                  <a:srgbClr val="FFFF00"/>
                </a:highlight>
              </a:rPr>
              <a:t>24-14-0028-03-sgtg-802.24 </a:t>
            </a:r>
            <a:r>
              <a:rPr lang="en-US" dirty="0"/>
              <a:t>white paper (2014-11-revision)</a:t>
            </a:r>
          </a:p>
          <a:p>
            <a:r>
              <a:rPr lang="en-US" dirty="0"/>
              <a:t>This is the last version in an editable form per the IEEE editors – will be the baseline for the update. </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0FE6C-109D-D7D1-3BBC-2AFCAADCBE32}"/>
              </a:ext>
            </a:extLst>
          </p:cNvPr>
          <p:cNvSpPr>
            <a:spLocks noGrp="1"/>
          </p:cNvSpPr>
          <p:nvPr>
            <p:ph type="title"/>
          </p:nvPr>
        </p:nvSpPr>
        <p:spPr/>
        <p:txBody>
          <a:bodyPr/>
          <a:lstStyle/>
          <a:p>
            <a:r>
              <a:rPr lang="en-US" dirty="0"/>
              <a:t>May Interim discussion</a:t>
            </a:r>
          </a:p>
        </p:txBody>
      </p:sp>
      <p:sp>
        <p:nvSpPr>
          <p:cNvPr id="3" name="Content Placeholder 2">
            <a:extLst>
              <a:ext uri="{FF2B5EF4-FFF2-40B4-BE49-F238E27FC236}">
                <a16:creationId xmlns:a16="http://schemas.microsoft.com/office/drawing/2014/main" id="{1F56B23D-0A30-A343-6298-BABB50208D70}"/>
              </a:ext>
            </a:extLst>
          </p:cNvPr>
          <p:cNvSpPr>
            <a:spLocks noGrp="1"/>
          </p:cNvSpPr>
          <p:nvPr>
            <p:ph idx="1"/>
          </p:nvPr>
        </p:nvSpPr>
        <p:spPr/>
        <p:txBody>
          <a:bodyPr/>
          <a:lstStyle/>
          <a:p>
            <a:r>
              <a:rPr lang="en-US" dirty="0"/>
              <a:t>Create new baseline document for 2024 revision:</a:t>
            </a:r>
          </a:p>
          <a:p>
            <a:pPr lvl="1"/>
            <a:r>
              <a:rPr lang="en-US" dirty="0"/>
              <a:t>24-24-0014-00-sgtg-802.24 smart grid white paper (2024 Update).docx</a:t>
            </a:r>
          </a:p>
          <a:p>
            <a:endParaRPr lang="en-US" dirty="0"/>
          </a:p>
          <a:p>
            <a:pPr lvl="1"/>
            <a:endParaRPr lang="en-US" dirty="0"/>
          </a:p>
        </p:txBody>
      </p:sp>
      <p:sp>
        <p:nvSpPr>
          <p:cNvPr id="4" name="Footer Placeholder 3">
            <a:extLst>
              <a:ext uri="{FF2B5EF4-FFF2-40B4-BE49-F238E27FC236}">
                <a16:creationId xmlns:a16="http://schemas.microsoft.com/office/drawing/2014/main" id="{A4B41D23-C313-8281-260E-9E83D46A5F0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5A03870-B756-A95F-5A75-05F8FB1E46C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29730456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00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r>
              <a:rPr lang="en-US" dirty="0"/>
              <a:t>Reach out to individuals and request contributions. </a:t>
            </a:r>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625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fontScale="92500" lnSpcReduction="20000"/>
          </a:bodyPr>
          <a:lstStyle/>
          <a:p>
            <a:r>
              <a:rPr lang="en-US" dirty="0"/>
              <a:t>Action Items</a:t>
            </a:r>
          </a:p>
          <a:p>
            <a:pPr lvl="1"/>
            <a:r>
              <a:rPr lang="en-US" dirty="0"/>
              <a:t>Tim: Email outreach to contributors for SG White Paper update</a:t>
            </a:r>
          </a:p>
          <a:p>
            <a:pPr lvl="1"/>
            <a:r>
              <a:rPr lang="en-US" dirty="0"/>
              <a:t>Clint: Schedule 15.4me 15.4ad to avoid PM2 Tue/Wed (include .24 on agenda matrix)</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July 2024, Montral, QC, Canada Plenary</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September 2024 – Waikoloa, Hawaii, USA</a:t>
            </a:r>
            <a:endParaRPr lang="en-US" sz="2000" dirty="0">
              <a:effectLst/>
              <a:latin typeface="Calibri" panose="020F0502020204030204" pitchFamily="34" charset="0"/>
              <a:ea typeface="Times New Roman" panose="02020603050405020304" pitchFamily="18" charset="0"/>
            </a:endParaRP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May Wireless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May 14, PM2   4PM CEST</a:t>
            </a:r>
          </a:p>
          <a:p>
            <a:pPr lvl="1"/>
            <a:r>
              <a:rPr lang="en-US" sz="2000" dirty="0">
                <a:effectLst/>
                <a:latin typeface="Arial" panose="020B0604020202020204" pitchFamily="34" charset="0"/>
                <a:ea typeface="Calibri" panose="020F0502020204030204" pitchFamily="34" charset="0"/>
              </a:rPr>
              <a:t>Wednesday May 15, PM2  4PM CEST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4038598"/>
            <a:ext cx="528319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May 14, PM2   4PM CEST</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Times New Roman" panose="02020603050405020304" pitchFamily="18" charset="0"/>
                <a:hlinkClick r:id="rId4"/>
              </a:rPr>
              <a:t>Join WebEx meeting</a:t>
            </a:r>
            <a:r>
              <a:rPr lang="en-US" sz="1800" dirty="0">
                <a:effectLst/>
                <a:latin typeface="Arial" panose="020B0604020202020204" pitchFamily="34" charset="0"/>
                <a:ea typeface="Times New Roman" panose="02020603050405020304" pitchFamily="18"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number: 	2424 825 3064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password:      PUn3dbhP8Y2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Join by phone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+1-855-797-9485 US Toll free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+1-415-655-0002 US Toll   </a:t>
            </a:r>
          </a:p>
          <a:p>
            <a:pPr marL="457200" marR="0" lvl="1"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324600" y="3869321"/>
            <a:ext cx="5544207"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May 15, PM2  4PM CEST</a:t>
            </a:r>
            <a:endParaRPr lang="en-US" sz="1800" dirty="0">
              <a:effectLst/>
              <a:latin typeface="Arial" panose="020B0604020202020204" pitchFamily="34" charset="0"/>
              <a:ea typeface="Calibri" panose="020F050202020403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lang="en-US" sz="2000" u="sng" dirty="0">
                <a:solidFill>
                  <a:srgbClr val="00AFF9"/>
                </a:solidFill>
                <a:effectLst/>
                <a:latin typeface="Arial" panose="020B0604020202020204" pitchFamily="34" charset="0"/>
                <a:ea typeface="Aptos" panose="020B0004020202020204" pitchFamily="34" charset="0"/>
                <a:cs typeface="Aptos" panose="020B0004020202020204" pitchFamily="34" charset="0"/>
                <a:hlinkClick r:id="rId5"/>
              </a:rPr>
              <a:t>Join WebEx meeting</a:t>
            </a:r>
            <a:r>
              <a:rPr lang="en-US" sz="2000" dirty="0">
                <a:effectLst/>
                <a:latin typeface="Arial" panose="020B0604020202020204" pitchFamily="34" charset="0"/>
                <a:ea typeface="Aptos" panose="020B00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Meeting number:     2430 443 5396</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Password:     MBcyaApw483</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Join by phone</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    +1-855-797-9485 US Toll free</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    +1-415-655-0002 US Toll</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85000" lnSpcReduction="1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b">
              <a:lnSpc>
                <a:spcPct val="120000"/>
              </a:lnSpc>
            </a:pPr>
            <a:r>
              <a:rPr lang="en-US" dirty="0"/>
              <a:t>AFV Infrastructure communications white paper: Review contributions and white paper draft</a:t>
            </a:r>
          </a:p>
          <a:p>
            <a:pPr fontAlgn="t">
              <a:lnSpc>
                <a:spcPct val="120000"/>
              </a:lnSpc>
            </a:pPr>
            <a:r>
              <a:rPr lang="en-US" dirty="0"/>
              <a:t>IoT white paper Development and Contributions</a:t>
            </a:r>
          </a:p>
          <a:p>
            <a:pPr fontAlgn="t">
              <a:lnSpc>
                <a:spcPct val="120000"/>
              </a:lnSpc>
            </a:pPr>
            <a:r>
              <a:rPr lang="en-US" dirty="0"/>
              <a:t>Continue resolving comments on draft for “Low Latency White Paper”</a:t>
            </a:r>
          </a:p>
          <a:p>
            <a:pPr fontAlgn="b">
              <a:lnSpc>
                <a:spcPct val="120000"/>
              </a:lnSpc>
            </a:pPr>
            <a:r>
              <a:rPr lang="en-US" dirty="0"/>
              <a:t>Development of update for Smart Grid White paper.</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39626</TotalTime>
  <Words>2450</Words>
  <Application>Microsoft Office PowerPoint</Application>
  <PresentationFormat>Widescreen</PresentationFormat>
  <Paragraphs>293</Paragraphs>
  <Slides>27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MS Gothic</vt:lpstr>
      <vt:lpstr>Arial</vt:lpstr>
      <vt:lpstr>Calibri</vt:lpstr>
      <vt:lpstr>Helvetica</vt:lpstr>
      <vt:lpstr>Monotype Sorts</vt:lpstr>
      <vt:lpstr>Times New Roman</vt:lpstr>
      <vt:lpstr>802-24-Theme1</vt:lpstr>
      <vt:lpstr>802.24 Vertical Applications TAG</vt:lpstr>
      <vt:lpstr>802.24 Overview</vt:lpstr>
      <vt:lpstr>802.24 May Wireless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"IEEE 802 Solutions for Vertical Applications"</vt:lpstr>
      <vt:lpstr>AFV Communications - White Paper</vt:lpstr>
      <vt:lpstr>Contributions related to AFV White Paper</vt:lpstr>
      <vt:lpstr>AFV Discussion (March 2024)</vt:lpstr>
      <vt:lpstr>Discussion</vt:lpstr>
      <vt:lpstr>IoT White Paper Discussion</vt:lpstr>
      <vt:lpstr>May Interim Notes</vt:lpstr>
      <vt:lpstr>Low Latency White Paper</vt:lpstr>
      <vt:lpstr>Smart Grid white paper revision</vt:lpstr>
      <vt:lpstr>May Interim discussion</vt:lpstr>
      <vt:lpstr>Smart Grid White Paper Revision Plan</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437</cp:revision>
  <dcterms:created xsi:type="dcterms:W3CDTF">2020-10-13T15:01:18Z</dcterms:created>
  <dcterms:modified xsi:type="dcterms:W3CDTF">2024-05-15T14:22:47Z</dcterms:modified>
</cp:coreProperties>
</file>