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31"/>
  </p:notesMasterIdLst>
  <p:handoutMasterIdLst>
    <p:handoutMasterId r:id="rId32"/>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897" r:id="rId15"/>
    <p:sldId id="1898" r:id="rId16"/>
    <p:sldId id="521" r:id="rId17"/>
    <p:sldId id="1900" r:id="rId18"/>
    <p:sldId id="486" r:id="rId19"/>
    <p:sldId id="420" r:id="rId20"/>
    <p:sldId id="475" r:id="rId21"/>
    <p:sldId id="1901" r:id="rId22"/>
    <p:sldId id="1885" r:id="rId23"/>
    <p:sldId id="1894" r:id="rId24"/>
    <p:sldId id="1886" r:id="rId25"/>
    <p:sldId id="1899" r:id="rId26"/>
    <p:sldId id="1902" r:id="rId27"/>
    <p:sldId id="474" r:id="rId28"/>
    <p:sldId id="524" r:id="rId29"/>
    <p:sldId id="391" r:id="rId3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897"/>
            <p14:sldId id="1898"/>
            <p14:sldId id="521"/>
            <p14:sldId id="1900"/>
            <p14:sldId id="486"/>
            <p14:sldId id="420"/>
            <p14:sldId id="475"/>
            <p14:sldId id="1901"/>
            <p14:sldId id="1885"/>
            <p14:sldId id="1894"/>
            <p14:sldId id="1886"/>
            <p14:sldId id="1899"/>
            <p14:sldId id="1902"/>
            <p14:sldId id="474"/>
            <p14:sldId id="52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68" autoAdjust="0"/>
    <p:restoredTop sz="94099" autoAdjust="0"/>
  </p:normalViewPr>
  <p:slideViewPr>
    <p:cSldViewPr>
      <p:cViewPr varScale="1">
        <p:scale>
          <a:sx n="184" d="100"/>
          <a:sy n="184" d="100"/>
        </p:scale>
        <p:origin x="168" y="228"/>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802.24-24-0006r0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March 2024</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22/24-22-0011-01-IoTg-internet-of-things-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grouper.ieee.org/groups/802/1/files/public/docs2018/60802-industrial-use-cases-0818-v11.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24/dcn/24/24-24-0005-00-0000-wbms-wireless-battery-management-system-for-ev-electrical-vehicle.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24/dcn/23/24-23-0007-03-0000-afv-white-paper.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pri.webex.com/epri/j.php?MTID=m5ca7d23a458e8c55b53a40fe547c9147" TargetMode="External"/><Relationship Id="rId2" Type="http://schemas.openxmlformats.org/officeDocument/2006/relationships/hyperlink" Target="https://cvent.me/vKY5P4" TargetMode="External"/><Relationship Id="rId1" Type="http://schemas.openxmlformats.org/officeDocument/2006/relationships/slideLayout" Target="../slideLayouts/slideLayout2.xml"/><Relationship Id="rId5" Type="http://schemas.openxmlformats.org/officeDocument/2006/relationships/hyperlink" Target="https://epri.webex.com/epri/j.php?MTID=me3e94ffaec29ac265cac930d13857bad" TargetMode="External"/><Relationship Id="rId4" Type="http://schemas.openxmlformats.org/officeDocument/2006/relationships/hyperlink" Target="https://epri.webex.com/epri/j.php?MTID=m092a2f0f320794a789de53f13c37e776"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March 2024 Interim Meeting</a:t>
            </a:r>
          </a:p>
          <a:p>
            <a:r>
              <a:rPr lang="en-US" dirty="0"/>
              <a:t>Denver, Colorado, USA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a:bodyPr>
          <a:lstStyle/>
          <a:p>
            <a:endParaRPr lang="en-US" dirty="0"/>
          </a:p>
          <a:p>
            <a:r>
              <a:rPr lang="en-US" dirty="0"/>
              <a:t>Approve January 2024 TAG minutes</a:t>
            </a:r>
          </a:p>
          <a:p>
            <a:pPr lvl="1"/>
            <a:r>
              <a:rPr lang="en-US" dirty="0"/>
              <a:t>802.24-24-0003r0</a:t>
            </a:r>
          </a:p>
          <a:p>
            <a:pPr lvl="1"/>
            <a:endParaRPr lang="en-US" dirty="0"/>
          </a:p>
          <a:p>
            <a:pPr lvl="1"/>
            <a:endParaRPr lang="en-US" dirty="0"/>
          </a:p>
          <a:p>
            <a:r>
              <a:rPr lang="en-US" dirty="0"/>
              <a:t>Action Items from January </a:t>
            </a:r>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fontScale="92500" lnSpcReduction="10000"/>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Chris </a:t>
            </a:r>
            <a:r>
              <a:rPr lang="en-US" sz="2400" dirty="0" err="1"/>
              <a:t>DiMinico</a:t>
            </a:r>
            <a:endParaRPr lang="en-US" sz="2400" dirty="0"/>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r>
              <a:rPr lang="en-US" sz="2400" dirty="0"/>
              <a:t>Chris D – will identify a point of contact or potential liaison for automotive  (Steve Carlson). Also check with Jim Lansford.</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DBB36-9E12-6DEA-D875-18098D1D4726}"/>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AAD91425-3268-57EF-4FE1-67994DBCF6B6}"/>
              </a:ext>
            </a:extLst>
          </p:cNvPr>
          <p:cNvSpPr>
            <a:spLocks noGrp="1"/>
          </p:cNvSpPr>
          <p:nvPr>
            <p:ph idx="1"/>
          </p:nvPr>
        </p:nvSpPr>
        <p:spPr/>
        <p:txBody>
          <a:bodyPr>
            <a:normAutofit/>
          </a:bodyPr>
          <a:lstStyle/>
          <a:p>
            <a:r>
              <a:rPr lang="en-US" dirty="0"/>
              <a:t>802.18 RR TAG</a:t>
            </a:r>
          </a:p>
          <a:p>
            <a:endParaRPr lang="en-US" dirty="0"/>
          </a:p>
          <a:p>
            <a:pPr lvl="1"/>
            <a:r>
              <a:rPr lang="en-US" dirty="0"/>
              <a:t>No Updates</a:t>
            </a:r>
          </a:p>
        </p:txBody>
      </p:sp>
      <p:sp>
        <p:nvSpPr>
          <p:cNvPr id="4" name="Footer Placeholder 3">
            <a:extLst>
              <a:ext uri="{FF2B5EF4-FFF2-40B4-BE49-F238E27FC236}">
                <a16:creationId xmlns:a16="http://schemas.microsoft.com/office/drawing/2014/main" id="{A5C8F68B-1B0E-90A6-810E-2C836B2103E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FD774B7-F6D4-9D1D-A46B-63C35F245B1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082304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34B35-BC5A-24B1-B83D-2FE197BDE747}"/>
              </a:ext>
            </a:extLst>
          </p:cNvPr>
          <p:cNvSpPr>
            <a:spLocks noGrp="1"/>
          </p:cNvSpPr>
          <p:nvPr>
            <p:ph type="title"/>
          </p:nvPr>
        </p:nvSpPr>
        <p:spPr/>
        <p:txBody>
          <a:bodyPr/>
          <a:lstStyle/>
          <a:p>
            <a:r>
              <a:rPr lang="en-US" dirty="0"/>
              <a:t>IoT White Paper Strategy</a:t>
            </a:r>
          </a:p>
        </p:txBody>
      </p:sp>
      <p:sp>
        <p:nvSpPr>
          <p:cNvPr id="3" name="Content Placeholder 2">
            <a:extLst>
              <a:ext uri="{FF2B5EF4-FFF2-40B4-BE49-F238E27FC236}">
                <a16:creationId xmlns:a16="http://schemas.microsoft.com/office/drawing/2014/main" id="{3AD0F6D2-A283-FFA1-BE9A-D3F5D79A3CB1}"/>
              </a:ext>
            </a:extLst>
          </p:cNvPr>
          <p:cNvSpPr>
            <a:spLocks noGrp="1"/>
          </p:cNvSpPr>
          <p:nvPr>
            <p:ph idx="1"/>
          </p:nvPr>
        </p:nvSpPr>
        <p:spPr/>
        <p:txBody>
          <a:bodyPr/>
          <a:lstStyle/>
          <a:p>
            <a:r>
              <a:rPr lang="en-US" dirty="0"/>
              <a:t>Existing WP draft 24-22-11r2 </a:t>
            </a:r>
          </a:p>
          <a:p>
            <a:r>
              <a:rPr lang="en-US" dirty="0"/>
              <a:t>SPE (Chris </a:t>
            </a:r>
            <a:r>
              <a:rPr lang="en-US" dirty="0" err="1"/>
              <a:t>DiMinico</a:t>
            </a:r>
            <a:r>
              <a:rPr lang="en-US" dirty="0"/>
              <a:t>) 24-23-0013-00-IoTg-802-24-2-iot-10base-t1l-spe-switches-and-adapters.pdf</a:t>
            </a:r>
          </a:p>
          <a:p>
            <a:endParaRPr lang="en-US" dirty="0"/>
          </a:p>
          <a:p>
            <a:endParaRPr lang="en-US" dirty="0"/>
          </a:p>
        </p:txBody>
      </p:sp>
      <p:sp>
        <p:nvSpPr>
          <p:cNvPr id="4" name="Footer Placeholder 3">
            <a:extLst>
              <a:ext uri="{FF2B5EF4-FFF2-40B4-BE49-F238E27FC236}">
                <a16:creationId xmlns:a16="http://schemas.microsoft.com/office/drawing/2014/main" id="{186B950C-8079-E2C2-FF20-2CD1C6F0226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806D5E9-E3DC-D1C1-F85D-1FD9DAF3925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647335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IoT White Paper</a:t>
            </a:r>
          </a:p>
        </p:txBody>
      </p:sp>
      <p:sp>
        <p:nvSpPr>
          <p:cNvPr id="3" name="Content Placeholder 2"/>
          <p:cNvSpPr>
            <a:spLocks noGrp="1"/>
          </p:cNvSpPr>
          <p:nvPr>
            <p:ph idx="1"/>
          </p:nvPr>
        </p:nvSpPr>
        <p:spPr>
          <a:xfrm>
            <a:off x="1066800" y="1752600"/>
            <a:ext cx="10210800" cy="4343400"/>
          </a:xfrm>
        </p:spPr>
        <p:txBody>
          <a:bodyPr>
            <a:normAutofit fontScale="77500" lnSpcReduction="20000"/>
          </a:bodyPr>
          <a:lstStyle/>
          <a:p>
            <a:r>
              <a:rPr lang="en-US" dirty="0"/>
              <a:t>New Internet of Things White Paper </a:t>
            </a:r>
            <a:r>
              <a:rPr lang="en-US" dirty="0">
                <a:hlinkClick r:id="rId2"/>
              </a:rPr>
              <a:t>24-22-0011-02-IoTg-internet-of-things-white-paper</a:t>
            </a:r>
            <a:endParaRPr lang="en-US" dirty="0"/>
          </a:p>
          <a:p>
            <a:endParaRPr lang="en-US" dirty="0"/>
          </a:p>
          <a:p>
            <a:pPr marL="0" indent="0">
              <a:buNone/>
            </a:pPr>
            <a:endParaRPr lang="en-US" dirty="0"/>
          </a:p>
          <a:p>
            <a:r>
              <a:rPr lang="en-US" dirty="0"/>
              <a:t>Ideas for progressing the document.</a:t>
            </a:r>
          </a:p>
          <a:p>
            <a:pPr lvl="1"/>
            <a:r>
              <a:rPr lang="en-US" dirty="0"/>
              <a:t>IoT can be confusing – many types of things, and internet can have different meanings. </a:t>
            </a:r>
          </a:p>
          <a:p>
            <a:pPr lvl="2"/>
            <a:r>
              <a:rPr lang="en-US" dirty="0"/>
              <a:t>Sensors, smart city, meters, etc. Modest data rates, not real time, large numbers of devices. </a:t>
            </a:r>
          </a:p>
          <a:p>
            <a:pPr lvl="2"/>
            <a:r>
              <a:rPr lang="en-US" dirty="0"/>
              <a:t>Consumer space – smart home, connected, public Internet to cloud services.</a:t>
            </a:r>
          </a:p>
          <a:p>
            <a:pPr lvl="2"/>
            <a:r>
              <a:rPr lang="en-US" dirty="0"/>
              <a:t>Industrial IoT</a:t>
            </a:r>
          </a:p>
          <a:p>
            <a:pPr lvl="1"/>
            <a:r>
              <a:rPr lang="en-US" dirty="0"/>
              <a:t>Capture these views of IoT in broad categories, give examples of how IEEE 802 technologies support them. </a:t>
            </a:r>
          </a:p>
          <a:p>
            <a:pPr lvl="1"/>
            <a:endParaRPr lang="en-US" dirty="0"/>
          </a:p>
          <a:p>
            <a:endParaRPr lang="en-US" dirty="0"/>
          </a:p>
          <a:p>
            <a:endParaRPr lang="en-US" dirty="0"/>
          </a:p>
          <a:p>
            <a:pPr marL="0" indent="0">
              <a:buNone/>
            </a:pPr>
            <a:endParaRPr lang="en-US" dirty="0"/>
          </a:p>
          <a:p>
            <a:endParaRPr lang="en-US" dirty="0"/>
          </a:p>
          <a:p>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2127E-77C4-9A2B-6061-485A3EBE95B6}"/>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440881B5-DAB3-D859-36C1-2B53B141F11D}"/>
              </a:ext>
            </a:extLst>
          </p:cNvPr>
          <p:cNvSpPr>
            <a:spLocks noGrp="1"/>
          </p:cNvSpPr>
          <p:nvPr>
            <p:ph idx="1"/>
          </p:nvPr>
        </p:nvSpPr>
        <p:spPr/>
        <p:txBody>
          <a:bodyPr/>
          <a:lstStyle/>
          <a:p>
            <a:r>
              <a:rPr lang="en-US" dirty="0"/>
              <a:t>Contributions for 24-22-0011-02-IoTg-internet-of-things-white-paper  are requested. </a:t>
            </a:r>
          </a:p>
          <a:p>
            <a:endParaRPr lang="en-US" dirty="0"/>
          </a:p>
          <a:p>
            <a:r>
              <a:rPr lang="en-US" dirty="0"/>
              <a:t>Contributions on merging SPE concept into overall document are requested. </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70AEB72B-F617-1B84-32B8-81B674BE6A9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813AB79-0A74-68FA-C925-0EB222DAA38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261541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a:xfrm>
            <a:off x="911468" y="1828800"/>
            <a:ext cx="10747131" cy="4419600"/>
          </a:xfrm>
        </p:spPr>
        <p:txBody>
          <a:bodyPr>
            <a:normAutofit/>
          </a:bodyPr>
          <a:lstStyle/>
          <a:p>
            <a:r>
              <a:rPr lang="en-US" dirty="0"/>
              <a:t>Document 802.24-23-20r1 “IEEE 802 Networks for Vertical Application” forwarded to IEEE editors for editing, formatting, and publishing process.</a:t>
            </a:r>
          </a:p>
          <a:p>
            <a:endParaRPr lang="en-US" dirty="0"/>
          </a:p>
          <a:p>
            <a:r>
              <a:rPr lang="en-US" dirty="0"/>
              <a:t>Comments addressed in 24-23-0031-01-0000-802-networks-for-vertical-applications_forreview.docx</a:t>
            </a:r>
          </a:p>
          <a:p>
            <a:r>
              <a:rPr lang="en-US" dirty="0"/>
              <a:t>Sent back to IEEE for final draft proof. </a:t>
            </a:r>
          </a:p>
          <a:p>
            <a:pPr lvl="1"/>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Election of Officers</a:t>
            </a:r>
          </a:p>
        </p:txBody>
      </p:sp>
      <p:sp>
        <p:nvSpPr>
          <p:cNvPr id="3" name="Content Placeholder 2"/>
          <p:cNvSpPr>
            <a:spLocks noGrp="1"/>
          </p:cNvSpPr>
          <p:nvPr>
            <p:ph idx="1"/>
          </p:nvPr>
        </p:nvSpPr>
        <p:spPr>
          <a:xfrm>
            <a:off x="914400" y="1905000"/>
            <a:ext cx="9448800" cy="4191000"/>
          </a:xfrm>
        </p:spPr>
        <p:txBody>
          <a:bodyPr>
            <a:normAutofit fontScale="92500" lnSpcReduction="10000"/>
          </a:bodyPr>
          <a:lstStyle/>
          <a:p>
            <a:r>
              <a:rPr lang="en-US" dirty="0"/>
              <a:t>Procedure in 802.24 Operations Manual  document 24-14-0007-00-0000</a:t>
            </a:r>
          </a:p>
          <a:p>
            <a:r>
              <a:rPr lang="en-US" dirty="0"/>
              <a:t>Announced Candidates</a:t>
            </a:r>
          </a:p>
          <a:p>
            <a:pPr lvl="1"/>
            <a:r>
              <a:rPr lang="en-US" dirty="0"/>
              <a:t>Tim Godfrey (Chair)</a:t>
            </a:r>
          </a:p>
          <a:p>
            <a:pPr lvl="1"/>
            <a:r>
              <a:rPr lang="en-US" dirty="0"/>
              <a:t>Ben Rolfe (Vice Chair)</a:t>
            </a:r>
          </a:p>
          <a:p>
            <a:r>
              <a:rPr lang="en-US" dirty="0"/>
              <a:t>Election of Chair</a:t>
            </a:r>
          </a:p>
          <a:p>
            <a:pPr lvl="1"/>
            <a:r>
              <a:rPr lang="en-US" dirty="0"/>
              <a:t>Vote:</a:t>
            </a:r>
          </a:p>
          <a:p>
            <a:r>
              <a:rPr lang="en-US" dirty="0"/>
              <a:t>Election of Vice Chair</a:t>
            </a:r>
          </a:p>
          <a:p>
            <a:pPr lvl="1"/>
            <a:r>
              <a:rPr lang="en-US" dirty="0"/>
              <a:t>Vote:</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370819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25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2209800"/>
            <a:ext cx="10515600" cy="4114800"/>
          </a:xfrm>
        </p:spPr>
        <p:txBody>
          <a:bodyPr>
            <a:normAutofit fontScale="70000" lnSpcReduction="20000"/>
          </a:bodyPr>
          <a:lstStyle/>
          <a:p>
            <a:r>
              <a:rPr lang="en-US" dirty="0"/>
              <a:t>Document 802.24-23-10r6 “Low Latency Communication White Paper”  forwarded to IEEE editors for editing, formatting, and publishing process.</a:t>
            </a:r>
          </a:p>
          <a:p>
            <a:endParaRPr lang="en-US" dirty="0"/>
          </a:p>
          <a:p>
            <a:r>
              <a:rPr lang="en-US" dirty="0"/>
              <a:t>Editor (Catherine Berger) returned two documents:</a:t>
            </a:r>
          </a:p>
          <a:p>
            <a:pPr lvl="1"/>
            <a:r>
              <a:rPr lang="en-US" dirty="0"/>
              <a:t>24-23-0032-00-0000-Changes_low-latency-communication.docx</a:t>
            </a:r>
          </a:p>
          <a:p>
            <a:pPr lvl="1"/>
            <a:r>
              <a:rPr lang="en-US" dirty="0"/>
              <a:t>24-23-0033-00-0000-low-latency-communication-white-paper_forreview.docx</a:t>
            </a:r>
          </a:p>
          <a:p>
            <a:r>
              <a:rPr lang="en-US" dirty="0"/>
              <a:t>Questions for TAG are embedded in “</a:t>
            </a:r>
            <a:r>
              <a:rPr lang="en-US" dirty="0" err="1"/>
              <a:t>forrreview</a:t>
            </a:r>
            <a:r>
              <a:rPr lang="en-US" dirty="0"/>
              <a:t>” document. </a:t>
            </a:r>
          </a:p>
          <a:p>
            <a:pPr lvl="1"/>
            <a:r>
              <a:rPr lang="en-US" dirty="0"/>
              <a:t>Section 2.1.1 on Security – but is really introducing new applications – re-write? </a:t>
            </a:r>
          </a:p>
          <a:p>
            <a:pPr lvl="1"/>
            <a:r>
              <a:rPr lang="en-US" dirty="0"/>
              <a:t>Removed “</a:t>
            </a:r>
            <a:r>
              <a:rPr lang="en-US" sz="2200" b="1" u="sng" dirty="0">
                <a:solidFill>
                  <a:srgbClr val="0563C1"/>
                </a:solidFill>
                <a:effectLst/>
                <a:latin typeface="Calibri" panose="020F0502020204030204" pitchFamily="34" charset="0"/>
                <a:ea typeface="Calibri" panose="020F0502020204030204" pitchFamily="34" charset="0"/>
                <a:hlinkClick r:id="rId2"/>
              </a:rPr>
              <a:t>Use Cases for Industrial Automation</a:t>
            </a:r>
            <a:r>
              <a:rPr lang="en-US" dirty="0"/>
              <a:t>”</a:t>
            </a:r>
          </a:p>
          <a:p>
            <a:r>
              <a:rPr lang="en-US" dirty="0"/>
              <a:t>The group was unable to address the issues during the meeting, so we will seek volunteers to re-write section 2.1.1 to improve topical organization.</a:t>
            </a:r>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dirty="0"/>
              <a:t>Slide </a:t>
            </a:r>
            <a:fld id="{D2793805-6678-4F90-9549-7863581D2258}" type="slidenum">
              <a:rPr lang="en-US" altLang="en-US" smtClean="0"/>
              <a:pPr/>
              <a:t>20</a:t>
            </a:fld>
            <a:endParaRPr lang="en-US" altLang="en-US" dirty="0"/>
          </a:p>
        </p:txBody>
      </p:sp>
    </p:spTree>
    <p:extLst>
      <p:ext uri="{BB962C8B-B14F-4D97-AF65-F5344CB8AC3E}">
        <p14:creationId xmlns:p14="http://schemas.microsoft.com/office/powerpoint/2010/main" val="5306394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E5400-8FA6-56F9-E5DF-AAE2B8370F31}"/>
              </a:ext>
            </a:extLst>
          </p:cNvPr>
          <p:cNvSpPr>
            <a:spLocks noGrp="1"/>
          </p:cNvSpPr>
          <p:nvPr>
            <p:ph type="title"/>
          </p:nvPr>
        </p:nvSpPr>
        <p:spPr/>
        <p:txBody>
          <a:bodyPr/>
          <a:lstStyle/>
          <a:p>
            <a:r>
              <a:rPr lang="en-US" dirty="0"/>
              <a:t>Review on Low Latency White Paper</a:t>
            </a:r>
          </a:p>
        </p:txBody>
      </p:sp>
      <p:sp>
        <p:nvSpPr>
          <p:cNvPr id="3" name="Content Placeholder 2">
            <a:extLst>
              <a:ext uri="{FF2B5EF4-FFF2-40B4-BE49-F238E27FC236}">
                <a16:creationId xmlns:a16="http://schemas.microsoft.com/office/drawing/2014/main" id="{7237AE89-9069-339B-ACF0-1EED06CDD228}"/>
              </a:ext>
            </a:extLst>
          </p:cNvPr>
          <p:cNvSpPr>
            <a:spLocks noGrp="1"/>
          </p:cNvSpPr>
          <p:nvPr>
            <p:ph idx="1"/>
          </p:nvPr>
        </p:nvSpPr>
        <p:spPr/>
        <p:txBody>
          <a:bodyPr/>
          <a:lstStyle/>
          <a:p>
            <a:r>
              <a:rPr lang="en-US" dirty="0"/>
              <a:t>24-23-0033-01-0000-low-latency-communication-white-paper_forreview.docx    starting point for review </a:t>
            </a:r>
          </a:p>
          <a:p>
            <a:pPr marL="0" indent="0">
              <a:buNone/>
            </a:pPr>
            <a:endParaRPr lang="en-US" dirty="0"/>
          </a:p>
          <a:p>
            <a:r>
              <a:rPr lang="en-US" dirty="0"/>
              <a:t>24-23-0033-03-0000-low-latency-communication-white-paper_forreview.docx    with edits from January Interim</a:t>
            </a:r>
          </a:p>
          <a:p>
            <a:r>
              <a:rPr lang="en-US" dirty="0"/>
              <a:t>Review and feedback before March 2024. Target to complete at March Plenary. </a:t>
            </a:r>
          </a:p>
          <a:p>
            <a:pPr marL="0" indent="0">
              <a:buNone/>
            </a:pPr>
            <a:endParaRPr lang="en-US" dirty="0"/>
          </a:p>
        </p:txBody>
      </p:sp>
      <p:sp>
        <p:nvSpPr>
          <p:cNvPr id="4" name="Footer Placeholder 3">
            <a:extLst>
              <a:ext uri="{FF2B5EF4-FFF2-40B4-BE49-F238E27FC236}">
                <a16:creationId xmlns:a16="http://schemas.microsoft.com/office/drawing/2014/main" id="{C50F0A05-AF53-630B-BE96-C43C0A1BD0D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B5F0A84-6947-5FC0-D4B7-5D71A2C7042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9552486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92500" lnSpcReduction="10000"/>
          </a:bodyPr>
          <a:lstStyle/>
          <a:p>
            <a:r>
              <a:rPr lang="en-US" dirty="0"/>
              <a:t>Types of AFV sites:  residential, commercial vehicle depot, public transport site, long haul freight transportation.  (Public parking facilities)</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graphicFrame>
        <p:nvGraphicFramePr>
          <p:cNvPr id="3" name="Table 2">
            <a:extLst>
              <a:ext uri="{FF2B5EF4-FFF2-40B4-BE49-F238E27FC236}">
                <a16:creationId xmlns:a16="http://schemas.microsoft.com/office/drawing/2014/main" id="{A160158F-BDE4-0B63-6484-23134F2A95E9}"/>
              </a:ext>
            </a:extLst>
          </p:cNvPr>
          <p:cNvGraphicFramePr>
            <a:graphicFrameLocks noGrp="1"/>
          </p:cNvGraphicFramePr>
          <p:nvPr>
            <p:extLst>
              <p:ext uri="{D42A27DB-BD31-4B8C-83A1-F6EECF244321}">
                <p14:modId xmlns:p14="http://schemas.microsoft.com/office/powerpoint/2010/main" val="2313326445"/>
              </p:ext>
            </p:extLst>
          </p:nvPr>
        </p:nvGraphicFramePr>
        <p:xfrm>
          <a:off x="914400" y="1828800"/>
          <a:ext cx="10363200" cy="2011680"/>
        </p:xfrm>
        <a:graphic>
          <a:graphicData uri="http://schemas.openxmlformats.org/drawingml/2006/table">
            <a:tbl>
              <a:tblPr/>
              <a:tblGrid>
                <a:gridCol w="2590800">
                  <a:extLst>
                    <a:ext uri="{9D8B030D-6E8A-4147-A177-3AD203B41FA5}">
                      <a16:colId xmlns:a16="http://schemas.microsoft.com/office/drawing/2014/main" val="1369092770"/>
                    </a:ext>
                  </a:extLst>
                </a:gridCol>
                <a:gridCol w="2590800">
                  <a:extLst>
                    <a:ext uri="{9D8B030D-6E8A-4147-A177-3AD203B41FA5}">
                      <a16:colId xmlns:a16="http://schemas.microsoft.com/office/drawing/2014/main" val="7636192"/>
                    </a:ext>
                  </a:extLst>
                </a:gridCol>
                <a:gridCol w="2590800">
                  <a:extLst>
                    <a:ext uri="{9D8B030D-6E8A-4147-A177-3AD203B41FA5}">
                      <a16:colId xmlns:a16="http://schemas.microsoft.com/office/drawing/2014/main" val="2689202005"/>
                    </a:ext>
                  </a:extLst>
                </a:gridCol>
                <a:gridCol w="2590800">
                  <a:extLst>
                    <a:ext uri="{9D8B030D-6E8A-4147-A177-3AD203B41FA5}">
                      <a16:colId xmlns:a16="http://schemas.microsoft.com/office/drawing/2014/main" val="1414072564"/>
                    </a:ext>
                  </a:extLst>
                </a:gridCol>
              </a:tblGrid>
              <a:tr h="0">
                <a:tc>
                  <a:txBody>
                    <a:bodyPr/>
                    <a:lstStyle/>
                    <a:p>
                      <a:pPr algn="l"/>
                      <a:r>
                        <a:rPr lang="en-US" b="0">
                          <a:effectLst/>
                        </a:rPr>
                        <a:t>WBMS (Wireless Battery Management System) for EV (Electrical Vehicle)</a:t>
                      </a:r>
                    </a:p>
                  </a:txBody>
                  <a:tcPr anchor="ctr">
                    <a:lnL>
                      <a:noFill/>
                    </a:lnL>
                    <a:lnR>
                      <a:noFill/>
                    </a:lnR>
                    <a:lnT>
                      <a:noFill/>
                    </a:lnT>
                    <a:lnB>
                      <a:noFill/>
                    </a:lnB>
                    <a:solidFill>
                      <a:srgbClr val="EEEEEE"/>
                    </a:solidFill>
                  </a:tcPr>
                </a:tc>
                <a:tc>
                  <a:txBody>
                    <a:bodyPr/>
                    <a:lstStyle/>
                    <a:p>
                      <a:pPr algn="l"/>
                      <a:r>
                        <a:rPr lang="en-US" b="0">
                          <a:effectLst/>
                        </a:rPr>
                        <a:t>Hyeong Ho Lee (Seoul National University of Science &amp; Technology/Netvision Telecom Inc.), Jin Seek Choi (Hanyang University)</a:t>
                      </a:r>
                    </a:p>
                  </a:txBody>
                  <a:tcPr anchor="ctr">
                    <a:lnL>
                      <a:noFill/>
                    </a:lnL>
                    <a:lnR>
                      <a:noFill/>
                    </a:lnR>
                    <a:lnT>
                      <a:noFill/>
                    </a:lnT>
                    <a:lnB>
                      <a:noFill/>
                    </a:lnB>
                    <a:solidFill>
                      <a:srgbClr val="EEEEEE"/>
                    </a:solidFill>
                  </a:tcPr>
                </a:tc>
                <a:tc>
                  <a:txBody>
                    <a:bodyPr/>
                    <a:lstStyle/>
                    <a:p>
                      <a:pPr algn="l"/>
                      <a:r>
                        <a:rPr lang="en-US" b="0" dirty="0">
                          <a:effectLst/>
                        </a:rPr>
                        <a:t>24-Feb-2024 06:39:53 ET</a:t>
                      </a:r>
                    </a:p>
                  </a:txBody>
                  <a:tcPr anchor="ctr">
                    <a:lnL>
                      <a:noFill/>
                    </a:lnL>
                    <a:lnR>
                      <a:noFill/>
                    </a:lnR>
                    <a:lnT>
                      <a:noFill/>
                    </a:lnT>
                    <a:lnB>
                      <a:noFill/>
                    </a:lnB>
                    <a:solidFill>
                      <a:srgbClr val="EEEEEE"/>
                    </a:solidFill>
                  </a:tcPr>
                </a:tc>
                <a:tc>
                  <a:txBody>
                    <a:bodyPr/>
                    <a:lstStyle/>
                    <a:p>
                      <a:pPr algn="l"/>
                      <a:r>
                        <a:rPr lang="en-US" b="0" i="0" u="none" strike="noStrike" dirty="0">
                          <a:solidFill>
                            <a:srgbClr val="0077FF"/>
                          </a:solidFill>
                          <a:effectLst/>
                          <a:hlinkClick r:id="rId2"/>
                        </a:rPr>
                        <a:t>Download</a:t>
                      </a:r>
                      <a:r>
                        <a:rPr lang="en-US" b="0" dirty="0">
                          <a:effectLst/>
                        </a:rPr>
                        <a:t>,</a:t>
                      </a:r>
                    </a:p>
                  </a:txBody>
                  <a:tcPr anchor="ctr">
                    <a:lnL>
                      <a:noFill/>
                    </a:lnL>
                    <a:lnR>
                      <a:noFill/>
                    </a:lnR>
                    <a:lnT>
                      <a:noFill/>
                    </a:lnT>
                    <a:lnB>
                      <a:noFill/>
                    </a:lnB>
                    <a:solidFill>
                      <a:srgbClr val="EEEEEE"/>
                    </a:solidFill>
                  </a:tcPr>
                </a:tc>
                <a:extLst>
                  <a:ext uri="{0D108BD9-81ED-4DB2-BD59-A6C34878D82A}">
                    <a16:rowId xmlns:a16="http://schemas.microsoft.com/office/drawing/2014/main" val="3130353935"/>
                  </a:ext>
                </a:extLst>
              </a:tr>
            </a:tbl>
          </a:graphicData>
        </a:graphic>
      </p:graphicFrame>
    </p:spTree>
    <p:extLst>
      <p:ext uri="{BB962C8B-B14F-4D97-AF65-F5344CB8AC3E}">
        <p14:creationId xmlns:p14="http://schemas.microsoft.com/office/powerpoint/2010/main" val="1036571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E7810-54EE-142D-AA9A-A4744CDE22DA}"/>
              </a:ext>
            </a:extLst>
          </p:cNvPr>
          <p:cNvSpPr>
            <a:spLocks noGrp="1"/>
          </p:cNvSpPr>
          <p:nvPr>
            <p:ph type="title"/>
          </p:nvPr>
        </p:nvSpPr>
        <p:spPr/>
        <p:txBody>
          <a:bodyPr/>
          <a:lstStyle/>
          <a:p>
            <a:r>
              <a:rPr lang="en-US" dirty="0"/>
              <a:t>AFV White Paper</a:t>
            </a:r>
          </a:p>
        </p:txBody>
      </p:sp>
      <p:sp>
        <p:nvSpPr>
          <p:cNvPr id="3" name="Content Placeholder 2">
            <a:extLst>
              <a:ext uri="{FF2B5EF4-FFF2-40B4-BE49-F238E27FC236}">
                <a16:creationId xmlns:a16="http://schemas.microsoft.com/office/drawing/2014/main" id="{B6520870-9BD7-E889-B7E5-061EA43C5C84}"/>
              </a:ext>
            </a:extLst>
          </p:cNvPr>
          <p:cNvSpPr>
            <a:spLocks noGrp="1"/>
          </p:cNvSpPr>
          <p:nvPr>
            <p:ph idx="1"/>
          </p:nvPr>
        </p:nvSpPr>
        <p:spPr/>
        <p:txBody>
          <a:bodyPr>
            <a:normAutofit lnSpcReduction="10000"/>
          </a:bodyPr>
          <a:lstStyle/>
          <a:p>
            <a:r>
              <a:rPr lang="en-US" dirty="0"/>
              <a:t>Draft white paper  </a:t>
            </a:r>
            <a:r>
              <a:rPr lang="en-US" dirty="0">
                <a:hlinkClick r:id="rId2"/>
              </a:rPr>
              <a:t>802.24-23-0007r3</a:t>
            </a:r>
            <a:r>
              <a:rPr lang="en-US" dirty="0"/>
              <a:t>   </a:t>
            </a:r>
          </a:p>
          <a:p>
            <a:endParaRPr lang="en-US" dirty="0"/>
          </a:p>
          <a:p>
            <a:r>
              <a:rPr lang="en-US" dirty="0"/>
              <a:t>Notes:</a:t>
            </a:r>
          </a:p>
          <a:p>
            <a:pPr lvl="1"/>
            <a:r>
              <a:rPr lang="en-US" dirty="0"/>
              <a:t>Craig will adopt parts of contribution doc 28r0 into the next version of the AFV white paper draft </a:t>
            </a:r>
          </a:p>
          <a:p>
            <a:pPr lvl="1"/>
            <a:endParaRPr lang="en-US" dirty="0"/>
          </a:p>
          <a:p>
            <a:r>
              <a:rPr lang="en-US" dirty="0"/>
              <a:t>Continue discussion and development in March plenary</a:t>
            </a:r>
          </a:p>
          <a:p>
            <a:pPr lvl="1"/>
            <a:endParaRPr lang="en-US" dirty="0"/>
          </a:p>
          <a:p>
            <a:pPr marL="457200" lvl="1" indent="0">
              <a:buNone/>
            </a:pPr>
            <a:endParaRPr lang="en-US" dirty="0"/>
          </a:p>
        </p:txBody>
      </p:sp>
      <p:sp>
        <p:nvSpPr>
          <p:cNvPr id="4" name="Footer Placeholder 3">
            <a:extLst>
              <a:ext uri="{FF2B5EF4-FFF2-40B4-BE49-F238E27FC236}">
                <a16:creationId xmlns:a16="http://schemas.microsoft.com/office/drawing/2014/main" id="{B69710D9-6CE2-E2AD-FF0E-74BD51F5195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7208213C-8592-06C4-B942-BF5C93FA5E5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33704266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Smart Grid white paper revision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92500"/>
          </a:bodyPr>
          <a:lstStyle/>
          <a:p>
            <a:r>
              <a:rPr lang="en-US" dirty="0"/>
              <a:t>Update of first Smart Grid white paper to address latest amendments of 802.15.4 u, v, w, x, y, Rev-me,  and new organization of documents to clarify UWB vs Narrowband</a:t>
            </a:r>
          </a:p>
          <a:p>
            <a:r>
              <a:rPr lang="en-US" dirty="0"/>
              <a:t>Last version before IEEE publication:</a:t>
            </a:r>
          </a:p>
          <a:p>
            <a:pPr lvl="1"/>
            <a:r>
              <a:rPr lang="en-US" dirty="0"/>
              <a:t>24-14-0028-00-sgtg-802.24 white paper (2014-09-revisions)</a:t>
            </a:r>
          </a:p>
          <a:p>
            <a:endParaRPr lang="en-US" dirty="0"/>
          </a:p>
          <a:p>
            <a:r>
              <a:rPr lang="en-US" dirty="0"/>
              <a:t>Request last editable version to be sent back from IEEE Editors (Catherine Berger) to use as a baseline. </a:t>
            </a:r>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4362540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1E94-85E3-3216-B1EA-80294C6D9A75}"/>
              </a:ext>
            </a:extLst>
          </p:cNvPr>
          <p:cNvSpPr>
            <a:spLocks noGrp="1"/>
          </p:cNvSpPr>
          <p:nvPr>
            <p:ph type="title"/>
          </p:nvPr>
        </p:nvSpPr>
        <p:spPr/>
        <p:txBody>
          <a:bodyPr/>
          <a:lstStyle/>
          <a:p>
            <a:r>
              <a:rPr lang="en-US" dirty="0"/>
              <a:t>Smart Grid White Paper Revision</a:t>
            </a:r>
          </a:p>
        </p:txBody>
      </p:sp>
      <p:sp>
        <p:nvSpPr>
          <p:cNvPr id="3" name="Content Placeholder 2">
            <a:extLst>
              <a:ext uri="{FF2B5EF4-FFF2-40B4-BE49-F238E27FC236}">
                <a16:creationId xmlns:a16="http://schemas.microsoft.com/office/drawing/2014/main" id="{00D5ECAB-F203-23AA-5846-E6419311AC71}"/>
              </a:ext>
            </a:extLst>
          </p:cNvPr>
          <p:cNvSpPr>
            <a:spLocks noGrp="1"/>
          </p:cNvSpPr>
          <p:nvPr>
            <p:ph idx="1"/>
          </p:nvPr>
        </p:nvSpPr>
        <p:spPr/>
        <p:txBody>
          <a:bodyPr>
            <a:normAutofit fontScale="55000" lnSpcReduction="20000"/>
          </a:bodyPr>
          <a:lstStyle/>
          <a:p>
            <a:r>
              <a:rPr lang="en-US" dirty="0"/>
              <a:t>New Standards</a:t>
            </a:r>
          </a:p>
          <a:p>
            <a:pPr lvl="1"/>
            <a:r>
              <a:rPr lang="en-US" dirty="0"/>
              <a:t>Amendments of 802.15.4 u, v, w, x, y, ac, ad,  (4me revision)</a:t>
            </a:r>
          </a:p>
          <a:p>
            <a:pPr lvl="1"/>
            <a:r>
              <a:rPr lang="en-US" dirty="0"/>
              <a:t>802.15.9</a:t>
            </a:r>
          </a:p>
          <a:p>
            <a:pPr lvl="1"/>
            <a:r>
              <a:rPr lang="en-US" dirty="0"/>
              <a:t>802.1 TSN</a:t>
            </a:r>
          </a:p>
          <a:p>
            <a:pPr lvl="1"/>
            <a:r>
              <a:rPr lang="en-US" dirty="0"/>
              <a:t>802.11ah and 11ax</a:t>
            </a:r>
          </a:p>
          <a:p>
            <a:pPr lvl="1"/>
            <a:r>
              <a:rPr lang="en-US" dirty="0"/>
              <a:t>802.16s, 16t</a:t>
            </a:r>
          </a:p>
          <a:p>
            <a:pPr lvl="1"/>
            <a:r>
              <a:rPr lang="en-US" dirty="0"/>
              <a:t>802.19.3   sub-1 GHz coexistence</a:t>
            </a:r>
          </a:p>
          <a:p>
            <a:pPr lvl="1"/>
            <a:endParaRPr lang="en-US" dirty="0"/>
          </a:p>
          <a:p>
            <a:r>
              <a:rPr lang="en-US" dirty="0"/>
              <a:t>New topics</a:t>
            </a:r>
          </a:p>
          <a:p>
            <a:pPr lvl="1"/>
            <a:r>
              <a:rPr lang="en-US" dirty="0"/>
              <a:t>Integration of Gas/Water into electric metering</a:t>
            </a:r>
          </a:p>
          <a:p>
            <a:pPr lvl="1"/>
            <a:r>
              <a:rPr lang="en-US" dirty="0"/>
              <a:t>Battery leaf nodes for low power</a:t>
            </a:r>
          </a:p>
          <a:p>
            <a:pPr lvl="1"/>
            <a:r>
              <a:rPr lang="en-US" dirty="0"/>
              <a:t>Sensors</a:t>
            </a:r>
          </a:p>
          <a:p>
            <a:pPr lvl="1"/>
            <a:r>
              <a:rPr lang="en-US" dirty="0"/>
              <a:t>Situational Awareness</a:t>
            </a:r>
          </a:p>
          <a:p>
            <a:pPr lvl="1"/>
            <a:r>
              <a:rPr lang="en-US" dirty="0"/>
              <a:t>Physical Security</a:t>
            </a:r>
          </a:p>
          <a:p>
            <a:pPr lvl="1"/>
            <a:r>
              <a:rPr lang="en-US" dirty="0"/>
              <a:t>Wildfire detection and prevention</a:t>
            </a:r>
          </a:p>
          <a:p>
            <a:pPr lvl="1"/>
            <a:endParaRPr lang="en-US" dirty="0"/>
          </a:p>
          <a:p>
            <a:r>
              <a:rPr lang="en-US" dirty="0"/>
              <a:t>Complementary role of IEEE 802 with cellular technologies</a:t>
            </a:r>
          </a:p>
          <a:p>
            <a:endParaRPr lang="en-US" dirty="0"/>
          </a:p>
        </p:txBody>
      </p:sp>
      <p:sp>
        <p:nvSpPr>
          <p:cNvPr id="4" name="Footer Placeholder 3">
            <a:extLst>
              <a:ext uri="{FF2B5EF4-FFF2-40B4-BE49-F238E27FC236}">
                <a16:creationId xmlns:a16="http://schemas.microsoft.com/office/drawing/2014/main" id="{112700C9-1047-E737-C4A6-AD601B25BBC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83E089-E3B6-D15D-2A51-C1A21283A3B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29664222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55000" lnSpcReduction="20000"/>
          </a:bodyPr>
          <a:lstStyle/>
          <a:p>
            <a:pPr lvl="1"/>
            <a:endParaRPr lang="en-US" dirty="0"/>
          </a:p>
          <a:p>
            <a:r>
              <a:rPr lang="en-US" dirty="0"/>
              <a:t>A whitepaper/document for application-specific use cases of Sub 1GHz standards 802.15.4g and 802.11ah. How use mechanisms in 802.19.3</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pPr lvl="1"/>
            <a:r>
              <a:rPr lang="en-US" dirty="0"/>
              <a:t>Ask Tero, coordinate with 802.15 IETF SC   (Attend Tutorial in May 2023 on RAW and DETNET)</a:t>
            </a:r>
          </a:p>
          <a:p>
            <a:pPr lvl="1"/>
            <a:r>
              <a:rPr lang="en-US" dirty="0"/>
              <a:t>Ann will report back from next IETF</a:t>
            </a:r>
          </a:p>
          <a:p>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70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pPr lvl="1"/>
            <a:r>
              <a:rPr lang="en-US" dirty="0"/>
              <a:t>Identify the people connected with new market sectors.</a:t>
            </a:r>
          </a:p>
          <a:p>
            <a:pPr lvl="1"/>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Action Plan</a:t>
            </a:r>
          </a:p>
          <a:p>
            <a:pPr lvl="1"/>
            <a:r>
              <a:rPr lang="en-US" dirty="0"/>
              <a:t>Promote 802.24 as a venue for vertical stakeholders to initiate standardization</a:t>
            </a:r>
          </a:p>
          <a:p>
            <a:pPr lvl="1"/>
            <a:r>
              <a:rPr lang="en-US" dirty="0"/>
              <a:t>Partner with public visibility SC – further outreach to industry alliances and advocates.  Close the loop from external specs back into IEEE 802.  Document success stories to motivate.</a:t>
            </a:r>
          </a:p>
          <a:p>
            <a:pPr lvl="1"/>
            <a:r>
              <a:rPr lang="en-US" dirty="0"/>
              <a:t>Participate in any IEEE 802 Showcase events to bring in industry people who are not interested in being a standards developer, but want to know about standards, and how to get them initiated. </a:t>
            </a:r>
          </a:p>
          <a:p>
            <a:pPr lvl="1"/>
            <a:r>
              <a:rPr lang="en-US" dirty="0"/>
              <a:t>Engage and bring in new verticals at specific industry events and conferences </a:t>
            </a:r>
          </a:p>
          <a:p>
            <a:endParaRPr lang="en-US" dirty="0"/>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28</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799"/>
            <a:ext cx="10439400" cy="4831279"/>
          </a:xfrm>
        </p:spPr>
        <p:txBody>
          <a:bodyPr>
            <a:normAutofit/>
          </a:bodyPr>
          <a:lstStyle/>
          <a:p>
            <a:r>
              <a:rPr lang="en-US" dirty="0"/>
              <a:t>Action Items</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endParaRPr lang="en-US" sz="2000" dirty="0">
              <a:effectLst/>
              <a:latin typeface="Calibri" panose="020F0502020204030204" pitchFamily="34" charset="0"/>
              <a:ea typeface="Times New Roman" panose="02020603050405020304" pitchFamily="18" charset="0"/>
            </a:endParaRP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May 2024, Warsaw, Poland Interim</a:t>
            </a:r>
          </a:p>
          <a:p>
            <a:pPr marL="742950" lvl="2">
              <a:spcBef>
                <a:spcPts val="0"/>
              </a:spcBef>
              <a:spcAft>
                <a:spcPts val="1200"/>
              </a:spcAft>
            </a:pPr>
            <a:endParaRPr lang="en-US" sz="2000" dirty="0">
              <a:effectLst/>
              <a:latin typeface="Calibri" panose="020F0502020204030204" pitchFamily="34" charset="0"/>
              <a:ea typeface="Times New Roman" panose="02020603050405020304" pitchFamily="18" charset="0"/>
            </a:endParaRPr>
          </a:p>
          <a:p>
            <a:r>
              <a:rPr lang="en-US" dirty="0"/>
              <a:t>Adjourn</a:t>
            </a:r>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29</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March Plenary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March 12, PM2   4PM MDT</a:t>
            </a:r>
          </a:p>
          <a:p>
            <a:pPr lvl="1"/>
            <a:r>
              <a:rPr lang="en-US" sz="2000" dirty="0">
                <a:effectLst/>
                <a:latin typeface="Arial" panose="020B0604020202020204" pitchFamily="34" charset="0"/>
                <a:ea typeface="Calibri" panose="020F0502020204030204" pitchFamily="34" charset="0"/>
              </a:rPr>
              <a:t>Wednesday March 13, PM2  4PM MDT</a:t>
            </a:r>
          </a:p>
          <a:p>
            <a:r>
              <a:rPr lang="en-US" sz="2400" dirty="0">
                <a:latin typeface="Arial" panose="020B0604020202020204" pitchFamily="34" charset="0"/>
              </a:rPr>
              <a:t>Accredited 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3623104"/>
            <a:ext cx="528319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March 12, PM2   4PM MDT</a:t>
            </a:r>
          </a:p>
          <a:p>
            <a:r>
              <a:rPr kumimoji="0" lang="en-US" altLang="en-US" sz="1800" b="0" i="0" u="none" strike="noStrike" cap="none" normalizeH="0" baseline="0" dirty="0">
                <a:ln>
                  <a:noFill/>
                </a:ln>
                <a:solidFill>
                  <a:schemeClr val="tx1"/>
                </a:solidFill>
                <a:effectLst/>
                <a:latin typeface="Arial" panose="020B0604020202020204" pitchFamily="34" charset="0"/>
                <a:hlinkClick r:id="rId4"/>
              </a:rPr>
              <a:t>https://epri.webex.com/epri/j.php?MTID=m092a2f0f320794a789de53f13c37e776</a:t>
            </a:r>
            <a:endParaRPr kumimoji="0" lang="en-US" altLang="en-US" sz="1800" b="0" i="0" u="none" strike="noStrike" cap="none" normalizeH="0" baseline="0" dirty="0">
              <a:ln>
                <a:noFill/>
              </a:ln>
              <a:solidFill>
                <a:schemeClr val="tx1"/>
              </a:solidFill>
              <a:effectLst/>
              <a:latin typeface="Arial" panose="020B0604020202020204" pitchFamily="34" charset="0"/>
            </a:endParaRPr>
          </a:p>
          <a:p>
            <a:endParaRPr lang="en-US" altLang="en-US" sz="1800" dirty="0">
              <a:latin typeface="Arial" panose="020B0604020202020204" pitchFamily="34" charset="0"/>
            </a:endParaRPr>
          </a:p>
          <a:p>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2431 914 8667</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None/>
              <a:tabLst/>
            </a:pP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165338" y="3875614"/>
            <a:ext cx="5544207"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March 13, PM2  4PM MDT</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dirty="0">
                <a:effectLst/>
                <a:latin typeface="Arial" panose="020B0604020202020204" pitchFamily="34" charset="0"/>
                <a:ea typeface="Calibri" panose="020F0502020204030204" pitchFamily="34" charset="0"/>
                <a:hlinkClick r:id="rId5"/>
              </a:rPr>
              <a:t>https://epri.webex.com/epri/j.php?MTID=me3e94ffaec29ac265cac930d13857bad</a:t>
            </a:r>
            <a:endParaRPr lang="en-US" sz="1800" dirty="0">
              <a:effectLst/>
              <a:latin typeface="Arial" panose="020B0604020202020204" pitchFamily="34" charset="0"/>
              <a:ea typeface="Calibri" panose="020F0502020204030204" pitchFamily="34" charset="0"/>
            </a:endParaRPr>
          </a:p>
          <a:p>
            <a:pPr marL="457200" marR="0" lvl="1" indent="0" algn="l" defTabSz="914400" rtl="0" eaLnBrk="0" fontAlgn="base" latinLnBrk="0" hangingPunct="0">
              <a:lnSpc>
                <a:spcPct val="100000"/>
              </a:lnSpc>
              <a:spcBef>
                <a:spcPct val="0"/>
              </a:spcBef>
              <a:spcAft>
                <a:spcPct val="0"/>
              </a:spcAft>
              <a:buClrTx/>
              <a:buSzTx/>
              <a:buFontTx/>
              <a:buNone/>
              <a:tabLst/>
            </a:pPr>
            <a:endParaRPr lang="en-US" sz="1800" dirty="0">
              <a:latin typeface="Arial" panose="020B0604020202020204" pitchFamily="34" charset="0"/>
              <a:ea typeface="Calibri" panose="020F0502020204030204" pitchFamily="34" charset="0"/>
            </a:endParaRPr>
          </a:p>
          <a:p>
            <a:pPr marL="457200" marR="0" lvl="1" indent="0" algn="l" defTabSz="914400" rtl="0" eaLnBrk="0" fontAlgn="base" latinLnBrk="0" hangingPunct="0">
              <a:lnSpc>
                <a:spcPct val="100000"/>
              </a:lnSpc>
              <a:spcBef>
                <a:spcPct val="0"/>
              </a:spcBef>
              <a:spcAft>
                <a:spcPct val="0"/>
              </a:spcAft>
              <a:buClrTx/>
              <a:buSzTx/>
              <a:buFontTx/>
              <a:buNone/>
              <a:tabLst/>
            </a:pP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2430 543 3157</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0820400" cy="4419600"/>
          </a:xfrm>
        </p:spPr>
        <p:txBody>
          <a:bodyPr>
            <a:normAutofit fontScale="70000" lnSpcReduction="2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IoT white paper Development and Contributions</a:t>
            </a:r>
          </a:p>
          <a:p>
            <a:pPr fontAlgn="t">
              <a:lnSpc>
                <a:spcPct val="120000"/>
              </a:lnSpc>
            </a:pPr>
            <a:r>
              <a:rPr lang="en-US" u="sng" dirty="0"/>
              <a:t>Special Agenda Item </a:t>
            </a:r>
            <a:r>
              <a:rPr lang="en-US" dirty="0"/>
              <a:t>– Tuesday 4:30 pm Conduct Elections </a:t>
            </a:r>
          </a:p>
          <a:p>
            <a:pPr fontAlgn="t">
              <a:lnSpc>
                <a:spcPct val="120000"/>
              </a:lnSpc>
            </a:pPr>
            <a:r>
              <a:rPr lang="en-US" dirty="0"/>
              <a:t>Final review of “"IEEE 802 Networks for Vertical Applications White Paper"”</a:t>
            </a:r>
          </a:p>
          <a:p>
            <a:pPr fontAlgn="t">
              <a:lnSpc>
                <a:spcPct val="120000"/>
              </a:lnSpc>
            </a:pPr>
            <a:r>
              <a:rPr lang="en-US" dirty="0"/>
              <a:t>Continue resolving comments on draft for “Low Latency White Paper”</a:t>
            </a:r>
          </a:p>
          <a:p>
            <a:pPr fontAlgn="b">
              <a:lnSpc>
                <a:spcPct val="120000"/>
              </a:lnSpc>
            </a:pPr>
            <a:r>
              <a:rPr lang="en-US" dirty="0"/>
              <a:t>AFV Infrastructure communications white paper: Review contributions and white paper draft</a:t>
            </a:r>
          </a:p>
          <a:p>
            <a:pPr fontAlgn="b">
              <a:lnSpc>
                <a:spcPct val="120000"/>
              </a:lnSpc>
            </a:pPr>
            <a:r>
              <a:rPr lang="en-US" dirty="0"/>
              <a:t>Discuss and scope update for Smart Grid White paper.</a:t>
            </a:r>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31520</TotalTime>
  <Words>2733</Words>
  <Application>Microsoft Office PowerPoint</Application>
  <PresentationFormat>Widescreen</PresentationFormat>
  <Paragraphs>321</Paragraphs>
  <Slides>29</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MS Gothic</vt:lpstr>
      <vt:lpstr>Arial</vt:lpstr>
      <vt:lpstr>Calibri</vt:lpstr>
      <vt:lpstr>Helvetica</vt:lpstr>
      <vt:lpstr>Monotype Sorts</vt:lpstr>
      <vt:lpstr>Times New Roman</vt:lpstr>
      <vt:lpstr>802-24-Theme1</vt:lpstr>
      <vt:lpstr>802.24 Vertical Applications TAG</vt:lpstr>
      <vt:lpstr>802.24 Overview</vt:lpstr>
      <vt:lpstr>March Plenary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Liaison Updates</vt:lpstr>
      <vt:lpstr>IoT White Paper Strategy</vt:lpstr>
      <vt:lpstr>802.24.2 IoT White Paper</vt:lpstr>
      <vt:lpstr>Discussion</vt:lpstr>
      <vt:lpstr>"IEEE 802 Solutions for Vertical Applications"</vt:lpstr>
      <vt:lpstr>802.24 TAG: Election of Officers</vt:lpstr>
      <vt:lpstr>“Low latency” White Paper</vt:lpstr>
      <vt:lpstr>Review on Low Latency White Paper</vt:lpstr>
      <vt:lpstr>AFV Communications - White Paper</vt:lpstr>
      <vt:lpstr>Contributions related to AFV White Paper</vt:lpstr>
      <vt:lpstr>AFV White Paper</vt:lpstr>
      <vt:lpstr>Smart Grid white paper revision</vt:lpstr>
      <vt:lpstr>Smart Grid White Paper Revision</vt:lpstr>
      <vt:lpstr>Future TAG Activity Planning</vt:lpstr>
      <vt:lpstr>Vertical Applications – Industry Standards Outreach</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397</cp:revision>
  <dcterms:created xsi:type="dcterms:W3CDTF">2020-10-13T15:01:18Z</dcterms:created>
  <dcterms:modified xsi:type="dcterms:W3CDTF">2024-02-25T20:07:32Z</dcterms:modified>
</cp:coreProperties>
</file>