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27"/>
  </p:notesMasterIdLst>
  <p:handoutMasterIdLst>
    <p:handoutMasterId r:id="rId28"/>
  </p:handoutMasterIdLst>
  <p:sldIdLst>
    <p:sldId id="258" r:id="rId2"/>
    <p:sldId id="500" r:id="rId3"/>
    <p:sldId id="523" r:id="rId4"/>
    <p:sldId id="285" r:id="rId5"/>
    <p:sldId id="414" r:id="rId6"/>
    <p:sldId id="283" r:id="rId7"/>
    <p:sldId id="284" r:id="rId8"/>
    <p:sldId id="287" r:id="rId9"/>
    <p:sldId id="288" r:id="rId10"/>
    <p:sldId id="289" r:id="rId11"/>
    <p:sldId id="259" r:id="rId12"/>
    <p:sldId id="270" r:id="rId13"/>
    <p:sldId id="495" r:id="rId14"/>
    <p:sldId id="1897" r:id="rId15"/>
    <p:sldId id="486" r:id="rId16"/>
    <p:sldId id="475" r:id="rId17"/>
    <p:sldId id="1898" r:id="rId18"/>
    <p:sldId id="521" r:id="rId19"/>
    <p:sldId id="1885" r:id="rId20"/>
    <p:sldId id="1894" r:id="rId21"/>
    <p:sldId id="1886" r:id="rId22"/>
    <p:sldId id="524" r:id="rId23"/>
    <p:sldId id="474" r:id="rId24"/>
    <p:sldId id="391" r:id="rId25"/>
    <p:sldId id="1895" r:id="rId26"/>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FDC62493-49E5-4F60-86E9-F555B970C0E0}">
          <p14:sldIdLst>
            <p14:sldId id="258"/>
            <p14:sldId id="500"/>
            <p14:sldId id="523"/>
            <p14:sldId id="285"/>
            <p14:sldId id="414"/>
            <p14:sldId id="283"/>
            <p14:sldId id="284"/>
            <p14:sldId id="287"/>
            <p14:sldId id="288"/>
            <p14:sldId id="289"/>
            <p14:sldId id="259"/>
            <p14:sldId id="270"/>
            <p14:sldId id="495"/>
            <p14:sldId id="1897"/>
            <p14:sldId id="486"/>
            <p14:sldId id="475"/>
            <p14:sldId id="1898"/>
            <p14:sldId id="521"/>
            <p14:sldId id="1885"/>
            <p14:sldId id="1894"/>
            <p14:sldId id="1886"/>
            <p14:sldId id="524"/>
            <p14:sldId id="474"/>
            <p14:sldId id="391"/>
            <p14:sldId id="1895"/>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468" autoAdjust="0"/>
    <p:restoredTop sz="94099" autoAdjust="0"/>
  </p:normalViewPr>
  <p:slideViewPr>
    <p:cSldViewPr>
      <p:cViewPr varScale="1">
        <p:scale>
          <a:sx n="143" d="100"/>
          <a:sy n="143" d="100"/>
        </p:scale>
        <p:origin x="132" y="900"/>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156"/>
    </p:cViewPr>
  </p:sorterViewPr>
  <p:notesViewPr>
    <p:cSldViewPr>
      <p:cViewPr varScale="1">
        <p:scale>
          <a:sx n="114" d="100"/>
          <a:sy n="114" d="100"/>
        </p:scale>
        <p:origin x="2899" y="101"/>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Tim Godfrey (EPRI)</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Tim Godfrey (EPRI)</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802.24</a:t>
            </a:r>
          </a:p>
        </p:txBody>
      </p:sp>
      <p:sp>
        <p:nvSpPr>
          <p:cNvPr id="5" name="Rectangle 3"/>
          <p:cNvSpPr>
            <a:spLocks noGrp="1" noChangeArrowheads="1"/>
          </p:cNvSpPr>
          <p:nvPr>
            <p:ph type="dt" idx="1"/>
          </p:nvPr>
        </p:nvSpPr>
        <p:spPr>
          <a:xfrm>
            <a:off x="654050" y="95706"/>
            <a:ext cx="2736850" cy="215444"/>
          </a:xfrm>
          <a:ln/>
        </p:spPr>
        <p:txBody>
          <a:bodyPr/>
          <a:lstStyle/>
          <a:p>
            <a:r>
              <a:rPr lang="en-US" altLang="en-US" dirty="0"/>
              <a:t>July 2020</a:t>
            </a:r>
          </a:p>
        </p:txBody>
      </p:sp>
      <p:sp>
        <p:nvSpPr>
          <p:cNvPr id="6" name="Rectangle 6"/>
          <p:cNvSpPr>
            <a:spLocks noGrp="1" noChangeArrowheads="1"/>
          </p:cNvSpPr>
          <p:nvPr>
            <p:ph type="ftr" sz="quarter" idx="4"/>
          </p:nvPr>
        </p:nvSpPr>
        <p:spPr>
          <a:ln/>
        </p:spPr>
        <p:txBody>
          <a:bodyPr/>
          <a:lstStyle/>
          <a:p>
            <a:pPr lvl="4"/>
            <a:r>
              <a:rPr lang="en-US" altLang="en-US"/>
              <a:t>Tim Godfrey (EPRI)</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36858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5</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384175" y="701675"/>
            <a:ext cx="6165850"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802.24-23-0029r0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November 2023</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24/dcn/23/24-23-0025-00-0000-september-2023-tag-minute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24/dcn/22/24-22-0011-01-IoTg-internet-of-things-white-paper.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24/dcn/23/24-23-0007-03-0000-afv-white-paper.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hyperlink" Target="https://epri.webex.com/epri/globalcallin.php?MTID=mb034ed3111c3810502d2b644955e7315" TargetMode="External"/><Relationship Id="rId3" Type="http://schemas.openxmlformats.org/officeDocument/2006/relationships/hyperlink" Target="https://epri.webex.com/epri/j.php?MTID=m5ca7d23a458e8c55b53a40fe547c9147" TargetMode="External"/><Relationship Id="rId7" Type="http://schemas.openxmlformats.org/officeDocument/2006/relationships/hyperlink" Target="https://epri.webex.com/epri/j.php?MTID=m932bb8b2874760807593f1ff8253689d" TargetMode="External"/><Relationship Id="rId2" Type="http://schemas.openxmlformats.org/officeDocument/2006/relationships/hyperlink" Target="https://cvent.me/Pna0qm" TargetMode="External"/><Relationship Id="rId1" Type="http://schemas.openxmlformats.org/officeDocument/2006/relationships/slideLayout" Target="../slideLayouts/slideLayout2.xml"/><Relationship Id="rId6" Type="http://schemas.openxmlformats.org/officeDocument/2006/relationships/hyperlink" Target="https://cisco.com/go/toll-free-dialing-restrictions" TargetMode="External"/><Relationship Id="rId5" Type="http://schemas.openxmlformats.org/officeDocument/2006/relationships/hyperlink" Target="https://epri.webex.com/epri/globalcallin.php?MTID=m888eee9fc057c3d4bc8f64d13ac7ca5d" TargetMode="External"/><Relationship Id="rId4" Type="http://schemas.openxmlformats.org/officeDocument/2006/relationships/hyperlink" Target="https://epri.webex.com/epri/j.php?MTID=mb474016b7c19b24772d366e34e8a6500"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Agenda and Meeting Presentation</a:t>
            </a:r>
          </a:p>
          <a:p>
            <a:endParaRPr lang="en-US" dirty="0"/>
          </a:p>
          <a:p>
            <a:r>
              <a:rPr lang="en-US" dirty="0"/>
              <a:t>November 2023 Plenary Meeting</a:t>
            </a:r>
          </a:p>
          <a:p>
            <a:r>
              <a:rPr lang="en-US" dirty="0"/>
              <a:t>Honolulu, Hawaii, USA</a:t>
            </a:r>
          </a:p>
          <a:p>
            <a:endParaRPr lang="en-US" dirty="0"/>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IEEE-SA standards activities shall allow the fair &amp;</a:t>
            </a:r>
            <a:br>
              <a:rPr lang="en-US" dirty="0">
                <a:solidFill>
                  <a:schemeClr val="accent5">
                    <a:lumMod val="50000"/>
                  </a:schemeClr>
                </a:solidFill>
              </a:rPr>
            </a:br>
            <a:r>
              <a:rPr lang="en-US" dirty="0">
                <a:solidFill>
                  <a:schemeClr val="accent5">
                    <a:lumMod val="50000"/>
                  </a:schemeClr>
                </a:solidFill>
              </a:rPr>
              <a:t>equitable consideration of all viewpoints</a:t>
            </a:r>
          </a:p>
        </p:txBody>
      </p:sp>
      <p:sp>
        <p:nvSpPr>
          <p:cNvPr id="3" name="Content Placeholder 2"/>
          <p:cNvSpPr>
            <a:spLocks noGrp="1"/>
          </p:cNvSpPr>
          <p:nvPr>
            <p:ph idx="1"/>
          </p:nvPr>
        </p:nvSpPr>
        <p:spPr>
          <a:xfrm>
            <a:off x="914400" y="1981200"/>
            <a:ext cx="10363200" cy="4419600"/>
          </a:xfrm>
        </p:spPr>
        <p:txBody>
          <a:bodyPr>
            <a:normAutofit fontScale="85000" lnSpcReduction="10000"/>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914400" y="1676400"/>
            <a:ext cx="10566400" cy="4495800"/>
          </a:xfrm>
        </p:spPr>
        <p:txBody>
          <a:bodyPr>
            <a:normAutofit fontScale="62500" lnSpcReduction="20000"/>
          </a:bodyPr>
          <a:lstStyle/>
          <a:p>
            <a:r>
              <a:rPr lang="en-US" dirty="0"/>
              <a:t>Attendance take on IMAT – This meeting will be accredited to attendance</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Opening</a:t>
            </a:r>
          </a:p>
        </p:txBody>
      </p:sp>
      <p:sp>
        <p:nvSpPr>
          <p:cNvPr id="3" name="Content Placeholder 2"/>
          <p:cNvSpPr>
            <a:spLocks noGrp="1"/>
          </p:cNvSpPr>
          <p:nvPr>
            <p:ph idx="1"/>
          </p:nvPr>
        </p:nvSpPr>
        <p:spPr>
          <a:xfrm>
            <a:off x="914400" y="1828800"/>
            <a:ext cx="10566400" cy="4114800"/>
          </a:xfrm>
        </p:spPr>
        <p:txBody>
          <a:bodyPr>
            <a:normAutofit fontScale="92500" lnSpcReduction="20000"/>
          </a:bodyPr>
          <a:lstStyle/>
          <a:p>
            <a:endParaRPr lang="en-US" dirty="0"/>
          </a:p>
          <a:p>
            <a:r>
              <a:rPr lang="en-US" dirty="0"/>
              <a:t>Approve September 2023 TAG minutes</a:t>
            </a:r>
          </a:p>
          <a:p>
            <a:pPr lvl="1"/>
            <a:r>
              <a:rPr lang="en-US" dirty="0">
                <a:hlinkClick r:id="rId2"/>
              </a:rPr>
              <a:t>https://mentor.ieee.org/802.24/dcn/23/24-23-0025-00-0000-september-2023-tag-minutes.pdf</a:t>
            </a:r>
            <a:endParaRPr lang="en-US" dirty="0"/>
          </a:p>
          <a:p>
            <a:pPr lvl="1"/>
            <a:endParaRPr lang="en-US" dirty="0"/>
          </a:p>
          <a:p>
            <a:pPr lvl="1"/>
            <a:endParaRPr lang="en-US" dirty="0"/>
          </a:p>
          <a:p>
            <a:pPr lvl="1"/>
            <a:endParaRPr lang="en-US" dirty="0"/>
          </a:p>
          <a:p>
            <a:r>
              <a:rPr lang="en-US" dirty="0"/>
              <a:t>Action Items from September</a:t>
            </a:r>
          </a:p>
          <a:p>
            <a:pPr lvl="1">
              <a:buFont typeface="Wingdings" panose="05000000000000000000" pitchFamily="2" charset="2"/>
              <a:buChar char="ü"/>
            </a:pPr>
            <a:r>
              <a:rPr lang="en-US" dirty="0"/>
              <a:t>Tim: Send LL and 802 Vertical White Papers to IEEE Editors</a:t>
            </a:r>
          </a:p>
          <a:p>
            <a:pPr lvl="1"/>
            <a:r>
              <a:rPr lang="en-US" dirty="0"/>
              <a:t>Ben: Engage more people on IoT White Paper</a:t>
            </a:r>
          </a:p>
          <a:p>
            <a:pPr lvl="1"/>
            <a:endParaRPr lang="en-US" dirty="0"/>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11DC3-D0B7-46F3-AA2D-4A0A21B8970D}"/>
              </a:ext>
            </a:extLst>
          </p:cNvPr>
          <p:cNvSpPr>
            <a:spLocks noGrp="1"/>
          </p:cNvSpPr>
          <p:nvPr>
            <p:ph type="title"/>
          </p:nvPr>
        </p:nvSpPr>
        <p:spPr/>
        <p:txBody>
          <a:bodyPr/>
          <a:lstStyle/>
          <a:p>
            <a:r>
              <a:rPr lang="en-US" dirty="0"/>
              <a:t>Liaison Updates</a:t>
            </a:r>
          </a:p>
        </p:txBody>
      </p:sp>
      <p:sp>
        <p:nvSpPr>
          <p:cNvPr id="3" name="Content Placeholder 2">
            <a:extLst>
              <a:ext uri="{FF2B5EF4-FFF2-40B4-BE49-F238E27FC236}">
                <a16:creationId xmlns:a16="http://schemas.microsoft.com/office/drawing/2014/main" id="{B6FBFB69-2387-49A0-A9B5-4BD601FC9935}"/>
              </a:ext>
            </a:extLst>
          </p:cNvPr>
          <p:cNvSpPr>
            <a:spLocks noGrp="1"/>
          </p:cNvSpPr>
          <p:nvPr>
            <p:ph idx="1"/>
          </p:nvPr>
        </p:nvSpPr>
        <p:spPr>
          <a:xfrm>
            <a:off x="914400" y="1600200"/>
            <a:ext cx="10896600" cy="4724400"/>
          </a:xfrm>
        </p:spPr>
        <p:txBody>
          <a:bodyPr>
            <a:normAutofit fontScale="92500" lnSpcReduction="10000"/>
          </a:bodyPr>
          <a:lstStyle/>
          <a:p>
            <a:r>
              <a:rPr lang="en-US" sz="2400" dirty="0"/>
              <a:t>Wi-Fi Alliance (Informal)			&lt;vacant&gt;</a:t>
            </a:r>
          </a:p>
          <a:p>
            <a:r>
              <a:rPr lang="en-US" sz="2400" dirty="0"/>
              <a:t>CSA / Matter (Informal)			Clint Powell   Active</a:t>
            </a:r>
          </a:p>
          <a:p>
            <a:r>
              <a:rPr lang="en-US" sz="2400" dirty="0" err="1"/>
              <a:t>FiRa</a:t>
            </a:r>
            <a:r>
              <a:rPr lang="en-US" sz="2400" dirty="0"/>
              <a:t>  (UWB ranging based on 15.4)   Clint Powell  </a:t>
            </a:r>
          </a:p>
          <a:p>
            <a:r>
              <a:rPr lang="en-US" sz="2400" dirty="0"/>
              <a:t>CCC (access control and automotive key based on NFC, next gen will be UWB)   (new – liaison needed) </a:t>
            </a:r>
          </a:p>
          <a:p>
            <a:r>
              <a:rPr lang="en-US" sz="2400" dirty="0"/>
              <a:t>TIA-TR42	IoT Entity			Chris </a:t>
            </a:r>
            <a:r>
              <a:rPr lang="en-US" sz="2400" dirty="0" err="1"/>
              <a:t>DiMinico</a:t>
            </a:r>
            <a:endParaRPr lang="en-US" sz="2400" dirty="0"/>
          </a:p>
          <a:p>
            <a:pPr lvl="1"/>
            <a:r>
              <a:rPr lang="en-US" sz="2000" dirty="0"/>
              <a:t>ISO IEC WG3</a:t>
            </a:r>
          </a:p>
          <a:p>
            <a:r>
              <a:rPr lang="en-US" sz="2400" dirty="0"/>
              <a:t>Wi-SUN Alliance (informal)		Phil Beecher</a:t>
            </a:r>
          </a:p>
          <a:p>
            <a:r>
              <a:rPr lang="en-US" sz="2400" dirty="0"/>
              <a:t>802.18					Edward Au</a:t>
            </a:r>
          </a:p>
          <a:p>
            <a:r>
              <a:rPr lang="en-US" sz="2400" dirty="0"/>
              <a:t>ATIS TOPS 				&lt;vacant&gt;</a:t>
            </a:r>
          </a:p>
          <a:p>
            <a:endParaRPr lang="en-US" sz="2400" dirty="0"/>
          </a:p>
          <a:p>
            <a:r>
              <a:rPr lang="en-US" sz="2400" dirty="0"/>
              <a:t>Chris D – will identify a point of contact or potential liaison for automotive  (Steve Carlson). Also check with Jim Lansford.</a:t>
            </a:r>
          </a:p>
          <a:p>
            <a:endParaRPr lang="en-US" sz="2400" dirty="0"/>
          </a:p>
        </p:txBody>
      </p:sp>
      <p:sp>
        <p:nvSpPr>
          <p:cNvPr id="4" name="Footer Placeholder 3">
            <a:extLst>
              <a:ext uri="{FF2B5EF4-FFF2-40B4-BE49-F238E27FC236}">
                <a16:creationId xmlns:a16="http://schemas.microsoft.com/office/drawing/2014/main" id="{611074C8-E6EE-4E6A-85A6-19469732984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D85F0CE-BE1D-4DB7-92D4-80CD70EB12B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1858319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4DBB36-9E12-6DEA-D875-18098D1D4726}"/>
              </a:ext>
            </a:extLst>
          </p:cNvPr>
          <p:cNvSpPr>
            <a:spLocks noGrp="1"/>
          </p:cNvSpPr>
          <p:nvPr>
            <p:ph type="title"/>
          </p:nvPr>
        </p:nvSpPr>
        <p:spPr/>
        <p:txBody>
          <a:bodyPr/>
          <a:lstStyle/>
          <a:p>
            <a:r>
              <a:rPr lang="en-US" dirty="0"/>
              <a:t>Liaison Updates</a:t>
            </a:r>
          </a:p>
        </p:txBody>
      </p:sp>
      <p:sp>
        <p:nvSpPr>
          <p:cNvPr id="3" name="Content Placeholder 2">
            <a:extLst>
              <a:ext uri="{FF2B5EF4-FFF2-40B4-BE49-F238E27FC236}">
                <a16:creationId xmlns:a16="http://schemas.microsoft.com/office/drawing/2014/main" id="{AAD91425-3268-57EF-4FE1-67994DBCF6B6}"/>
              </a:ext>
            </a:extLst>
          </p:cNvPr>
          <p:cNvSpPr>
            <a:spLocks noGrp="1"/>
          </p:cNvSpPr>
          <p:nvPr>
            <p:ph idx="1"/>
          </p:nvPr>
        </p:nvSpPr>
        <p:spPr/>
        <p:txBody>
          <a:bodyPr>
            <a:normAutofit/>
          </a:bodyPr>
          <a:lstStyle/>
          <a:p>
            <a:r>
              <a:rPr lang="en-US" dirty="0"/>
              <a:t>802.18 RR TAG. </a:t>
            </a:r>
          </a:p>
        </p:txBody>
      </p:sp>
      <p:sp>
        <p:nvSpPr>
          <p:cNvPr id="4" name="Footer Placeholder 3">
            <a:extLst>
              <a:ext uri="{FF2B5EF4-FFF2-40B4-BE49-F238E27FC236}">
                <a16:creationId xmlns:a16="http://schemas.microsoft.com/office/drawing/2014/main" id="{A5C8F68B-1B0E-90A6-810E-2C836B2103E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8FD774B7-F6D4-9D1D-A46B-63C35F245B1D}"/>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10823041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001C9-E376-4DF8-9BF6-60901B3E15B1}"/>
              </a:ext>
            </a:extLst>
          </p:cNvPr>
          <p:cNvSpPr>
            <a:spLocks noGrp="1"/>
          </p:cNvSpPr>
          <p:nvPr>
            <p:ph type="title"/>
          </p:nvPr>
        </p:nvSpPr>
        <p:spPr/>
        <p:txBody>
          <a:bodyPr/>
          <a:lstStyle/>
          <a:p>
            <a:r>
              <a:rPr lang="en-US" dirty="0"/>
              <a:t>"IEEE 802 Solutions for Vertical Applications"</a:t>
            </a:r>
          </a:p>
        </p:txBody>
      </p:sp>
      <p:sp>
        <p:nvSpPr>
          <p:cNvPr id="3" name="Content Placeholder 2">
            <a:extLst>
              <a:ext uri="{FF2B5EF4-FFF2-40B4-BE49-F238E27FC236}">
                <a16:creationId xmlns:a16="http://schemas.microsoft.com/office/drawing/2014/main" id="{25F2CF68-157A-4033-BD60-D52BEAC9A473}"/>
              </a:ext>
            </a:extLst>
          </p:cNvPr>
          <p:cNvSpPr>
            <a:spLocks noGrp="1"/>
          </p:cNvSpPr>
          <p:nvPr>
            <p:ph idx="1"/>
          </p:nvPr>
        </p:nvSpPr>
        <p:spPr>
          <a:xfrm>
            <a:off x="911469" y="1828800"/>
            <a:ext cx="10363200" cy="4419600"/>
          </a:xfrm>
        </p:spPr>
        <p:txBody>
          <a:bodyPr>
            <a:normAutofit/>
          </a:bodyPr>
          <a:lstStyle/>
          <a:p>
            <a:r>
              <a:rPr lang="en-US" dirty="0"/>
              <a:t>Document 802.24-23-20r1 “IEEE 802 Networks for Vertical Application” forwarded to IEEE editors for editing, formatting, and publishing process.</a:t>
            </a:r>
          </a:p>
          <a:p>
            <a:endParaRPr lang="en-US" dirty="0"/>
          </a:p>
          <a:p>
            <a:r>
              <a:rPr lang="en-US" dirty="0"/>
              <a:t>Discuss any feedback.</a:t>
            </a:r>
          </a:p>
          <a:p>
            <a:endParaRPr lang="en-US" dirty="0"/>
          </a:p>
          <a:p>
            <a:endParaRPr lang="en-US" dirty="0"/>
          </a:p>
          <a:p>
            <a:pPr lvl="1"/>
            <a:endParaRPr lang="en-US" dirty="0"/>
          </a:p>
          <a:p>
            <a:pPr marL="0" indent="0">
              <a:buNone/>
            </a:pPr>
            <a:endParaRPr lang="en-US" dirty="0"/>
          </a:p>
        </p:txBody>
      </p:sp>
      <p:sp>
        <p:nvSpPr>
          <p:cNvPr id="4" name="Footer Placeholder 3">
            <a:extLst>
              <a:ext uri="{FF2B5EF4-FFF2-40B4-BE49-F238E27FC236}">
                <a16:creationId xmlns:a16="http://schemas.microsoft.com/office/drawing/2014/main" id="{B7CFF186-9736-43C3-9F71-8E830389870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9D7872B-F5E7-41F6-9DDF-2B98B1C72D46}"/>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26883324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B0C0A-4CF0-4BE5-A8BA-E99B82019517}"/>
              </a:ext>
            </a:extLst>
          </p:cNvPr>
          <p:cNvSpPr>
            <a:spLocks noGrp="1"/>
          </p:cNvSpPr>
          <p:nvPr>
            <p:ph type="title"/>
          </p:nvPr>
        </p:nvSpPr>
        <p:spPr/>
        <p:txBody>
          <a:bodyPr/>
          <a:lstStyle/>
          <a:p>
            <a:r>
              <a:rPr lang="en-US" dirty="0"/>
              <a:t>“Low latency” White Paper</a:t>
            </a:r>
          </a:p>
        </p:txBody>
      </p:sp>
      <p:sp>
        <p:nvSpPr>
          <p:cNvPr id="3" name="Content Placeholder 2">
            <a:extLst>
              <a:ext uri="{FF2B5EF4-FFF2-40B4-BE49-F238E27FC236}">
                <a16:creationId xmlns:a16="http://schemas.microsoft.com/office/drawing/2014/main" id="{98CDD10A-D17A-4D19-ACDF-E56AB68C17C6}"/>
              </a:ext>
            </a:extLst>
          </p:cNvPr>
          <p:cNvSpPr>
            <a:spLocks noGrp="1"/>
          </p:cNvSpPr>
          <p:nvPr>
            <p:ph idx="1"/>
          </p:nvPr>
        </p:nvSpPr>
        <p:spPr>
          <a:xfrm>
            <a:off x="914400" y="1981200"/>
            <a:ext cx="10515600" cy="4114800"/>
          </a:xfrm>
        </p:spPr>
        <p:txBody>
          <a:bodyPr>
            <a:normAutofit/>
          </a:bodyPr>
          <a:lstStyle/>
          <a:p>
            <a:r>
              <a:rPr lang="en-US" dirty="0"/>
              <a:t>Finalize and move into IEEE Editors</a:t>
            </a:r>
          </a:p>
          <a:p>
            <a:r>
              <a:rPr lang="en-US" dirty="0"/>
              <a:t>Document 802.24-23-10r6 “Low Latency Communication White Paper”  forwarded to IEEE editors for editing, formatting, and publishing process.</a:t>
            </a:r>
          </a:p>
          <a:p>
            <a:endParaRPr lang="en-US" dirty="0"/>
          </a:p>
          <a:p>
            <a:r>
              <a:rPr lang="en-US" dirty="0"/>
              <a:t>Discuss any feedback.</a:t>
            </a:r>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3543921C-5A9E-4DC6-A37F-41CCD028BB40}"/>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2EB8714-5E0B-4F8F-992B-5DCC1227A6C3}"/>
              </a:ext>
            </a:extLst>
          </p:cNvPr>
          <p:cNvSpPr>
            <a:spLocks noGrp="1"/>
          </p:cNvSpPr>
          <p:nvPr>
            <p:ph type="sldNum" sz="quarter" idx="12"/>
          </p:nvPr>
        </p:nvSpPr>
        <p:spPr>
          <a:xfrm>
            <a:off x="5891926" y="6475413"/>
            <a:ext cx="509755" cy="184666"/>
          </a:xfrm>
        </p:spPr>
        <p:txBody>
          <a:bodyPr/>
          <a:lstStyle/>
          <a:p>
            <a:r>
              <a:rPr lang="en-US" altLang="en-US" dirty="0"/>
              <a:t>Slide </a:t>
            </a:r>
            <a:fld id="{D2793805-6678-4F90-9549-7863581D2258}" type="slidenum">
              <a:rPr lang="en-US" altLang="en-US" smtClean="0"/>
              <a:pPr/>
              <a:t>16</a:t>
            </a:fld>
            <a:endParaRPr lang="en-US" altLang="en-US" dirty="0"/>
          </a:p>
        </p:txBody>
      </p:sp>
    </p:spTree>
    <p:extLst>
      <p:ext uri="{BB962C8B-B14F-4D97-AF65-F5344CB8AC3E}">
        <p14:creationId xmlns:p14="http://schemas.microsoft.com/office/powerpoint/2010/main" val="5306394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D34B35-BC5A-24B1-B83D-2FE197BDE747}"/>
              </a:ext>
            </a:extLst>
          </p:cNvPr>
          <p:cNvSpPr>
            <a:spLocks noGrp="1"/>
          </p:cNvSpPr>
          <p:nvPr>
            <p:ph type="title"/>
          </p:nvPr>
        </p:nvSpPr>
        <p:spPr/>
        <p:txBody>
          <a:bodyPr/>
          <a:lstStyle/>
          <a:p>
            <a:r>
              <a:rPr lang="en-US" dirty="0"/>
              <a:t>IoT White Paper Strategy</a:t>
            </a:r>
          </a:p>
        </p:txBody>
      </p:sp>
      <p:sp>
        <p:nvSpPr>
          <p:cNvPr id="3" name="Content Placeholder 2">
            <a:extLst>
              <a:ext uri="{FF2B5EF4-FFF2-40B4-BE49-F238E27FC236}">
                <a16:creationId xmlns:a16="http://schemas.microsoft.com/office/drawing/2014/main" id="{3AD0F6D2-A283-FFA1-BE9A-D3F5D79A3CB1}"/>
              </a:ext>
            </a:extLst>
          </p:cNvPr>
          <p:cNvSpPr>
            <a:spLocks noGrp="1"/>
          </p:cNvSpPr>
          <p:nvPr>
            <p:ph idx="1"/>
          </p:nvPr>
        </p:nvSpPr>
        <p:spPr/>
        <p:txBody>
          <a:bodyPr/>
          <a:lstStyle/>
          <a:p>
            <a:r>
              <a:rPr lang="en-US" dirty="0"/>
              <a:t>Existing WP draft 24-22-11r2 </a:t>
            </a:r>
          </a:p>
          <a:p>
            <a:r>
              <a:rPr lang="en-US" dirty="0"/>
              <a:t>SPE (Chris </a:t>
            </a:r>
            <a:r>
              <a:rPr lang="en-US" dirty="0" err="1"/>
              <a:t>DiMinico</a:t>
            </a:r>
            <a:r>
              <a:rPr lang="en-US" dirty="0"/>
              <a:t>) 24-23-0013-00-IoTg-802-24-2-iot-10base-t1l-spe-switches-and-adapters.pdf</a:t>
            </a:r>
          </a:p>
          <a:p>
            <a:r>
              <a:rPr lang="en-US" dirty="0"/>
              <a:t>New draft from Ben and Allan (maybe an outline?)</a:t>
            </a:r>
          </a:p>
          <a:p>
            <a:endParaRPr lang="en-US" dirty="0"/>
          </a:p>
          <a:p>
            <a:r>
              <a:rPr lang="en-US" dirty="0"/>
              <a:t>Need to refine the wireless standards aspects of IoT.</a:t>
            </a:r>
          </a:p>
          <a:p>
            <a:pPr lvl="1"/>
            <a:r>
              <a:rPr lang="en-US" dirty="0"/>
              <a:t>Bring in Wi-SUN, WFA/802.11ah, Matter/Thread, Building control,  UWB Alliance, </a:t>
            </a:r>
          </a:p>
          <a:p>
            <a:endParaRPr lang="en-US" dirty="0"/>
          </a:p>
        </p:txBody>
      </p:sp>
      <p:sp>
        <p:nvSpPr>
          <p:cNvPr id="4" name="Footer Placeholder 3">
            <a:extLst>
              <a:ext uri="{FF2B5EF4-FFF2-40B4-BE49-F238E27FC236}">
                <a16:creationId xmlns:a16="http://schemas.microsoft.com/office/drawing/2014/main" id="{186B950C-8079-E2C2-FF20-2CD1C6F02267}"/>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D806D5E9-E3DC-D1C1-F85D-1FD9DAF3925E}"/>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16473357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802.24.2 IoT White Paper</a:t>
            </a:r>
          </a:p>
        </p:txBody>
      </p:sp>
      <p:sp>
        <p:nvSpPr>
          <p:cNvPr id="3" name="Content Placeholder 2"/>
          <p:cNvSpPr>
            <a:spLocks noGrp="1"/>
          </p:cNvSpPr>
          <p:nvPr>
            <p:ph idx="1"/>
          </p:nvPr>
        </p:nvSpPr>
        <p:spPr>
          <a:xfrm>
            <a:off x="1066800" y="1752600"/>
            <a:ext cx="10210800" cy="4343400"/>
          </a:xfrm>
        </p:spPr>
        <p:txBody>
          <a:bodyPr>
            <a:normAutofit/>
          </a:bodyPr>
          <a:lstStyle/>
          <a:p>
            <a:r>
              <a:rPr lang="en-US" dirty="0"/>
              <a:t>New Internet of Things White Paper </a:t>
            </a:r>
            <a:r>
              <a:rPr lang="en-US" dirty="0">
                <a:hlinkClick r:id="rId2"/>
              </a:rPr>
              <a:t>24-22-0011-01-IoTg-internet-of-things-white-paper</a:t>
            </a:r>
            <a:endParaRPr lang="en-US" dirty="0"/>
          </a:p>
          <a:p>
            <a:endParaRPr lang="en-US" dirty="0"/>
          </a:p>
          <a:p>
            <a:r>
              <a:rPr lang="en-US" dirty="0"/>
              <a:t>Contributions for November:</a:t>
            </a:r>
          </a:p>
          <a:p>
            <a:endParaRPr lang="en-US" dirty="0"/>
          </a:p>
          <a:p>
            <a:endParaRPr lang="en-US" dirty="0"/>
          </a:p>
          <a:p>
            <a:endParaRPr lang="en-US" dirty="0"/>
          </a:p>
          <a:p>
            <a:pPr lvl="1"/>
            <a:endParaRPr lang="en-US" dirty="0"/>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14517356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3EA66A-B61C-A0A4-158F-F167C54CA5B7}"/>
              </a:ext>
            </a:extLst>
          </p:cNvPr>
          <p:cNvSpPr>
            <a:spLocks noGrp="1"/>
          </p:cNvSpPr>
          <p:nvPr>
            <p:ph type="title"/>
          </p:nvPr>
        </p:nvSpPr>
        <p:spPr/>
        <p:txBody>
          <a:bodyPr/>
          <a:lstStyle/>
          <a:p>
            <a:r>
              <a:rPr lang="en-US" dirty="0"/>
              <a:t>AFV Communications - White Paper</a:t>
            </a:r>
          </a:p>
        </p:txBody>
      </p:sp>
      <p:sp>
        <p:nvSpPr>
          <p:cNvPr id="3" name="Content Placeholder 2">
            <a:extLst>
              <a:ext uri="{FF2B5EF4-FFF2-40B4-BE49-F238E27FC236}">
                <a16:creationId xmlns:a16="http://schemas.microsoft.com/office/drawing/2014/main" id="{B0EB9829-47E1-77D0-6522-97BC8503EAB3}"/>
              </a:ext>
            </a:extLst>
          </p:cNvPr>
          <p:cNvSpPr>
            <a:spLocks noGrp="1"/>
          </p:cNvSpPr>
          <p:nvPr>
            <p:ph idx="1"/>
          </p:nvPr>
        </p:nvSpPr>
        <p:spPr/>
        <p:txBody>
          <a:bodyPr>
            <a:normAutofit fontScale="85000" lnSpcReduction="20000"/>
          </a:bodyPr>
          <a:lstStyle/>
          <a:p>
            <a:r>
              <a:rPr lang="en-US" dirty="0"/>
              <a:t>Types of AFV sites:  residential, commercial vehicle depot, public transport site, long haul freight transportation.  (Public parking facilities)</a:t>
            </a:r>
          </a:p>
          <a:p>
            <a:r>
              <a:rPr lang="en-US" dirty="0"/>
              <a:t>Long dwell / short dwell  </a:t>
            </a:r>
          </a:p>
          <a:p>
            <a:r>
              <a:rPr lang="en-US" dirty="0"/>
              <a:t>High power / lower power</a:t>
            </a:r>
          </a:p>
          <a:p>
            <a:r>
              <a:rPr lang="en-US" dirty="0"/>
              <a:t>Communications requirements: data volume, resilience, reliability. </a:t>
            </a:r>
          </a:p>
          <a:p>
            <a:pPr lvl="1"/>
            <a:r>
              <a:rPr lang="en-US" dirty="0"/>
              <a:t>Ancillary communication to vehicles (maps, firmware and software updates for vehicles, inventory tracking, logistics, media, </a:t>
            </a:r>
            <a:r>
              <a:rPr lang="en-US" dirty="0" err="1"/>
              <a:t>etc</a:t>
            </a:r>
            <a:r>
              <a:rPr lang="en-US" dirty="0"/>
              <a:t>)</a:t>
            </a:r>
          </a:p>
          <a:p>
            <a:r>
              <a:rPr lang="en-US" dirty="0"/>
              <a:t>Relate to the use of IEEE 802 technologies as the solution</a:t>
            </a:r>
          </a:p>
        </p:txBody>
      </p:sp>
      <p:sp>
        <p:nvSpPr>
          <p:cNvPr id="4" name="Footer Placeholder 3">
            <a:extLst>
              <a:ext uri="{FF2B5EF4-FFF2-40B4-BE49-F238E27FC236}">
                <a16:creationId xmlns:a16="http://schemas.microsoft.com/office/drawing/2014/main" id="{8141E627-34F5-A0F2-9FF1-8CAAC040AB05}"/>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1B914825-F8E7-DD30-0299-528825957282}"/>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20199657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914400" y="3048000"/>
            <a:ext cx="10439400" cy="3124200"/>
          </a:xfrm>
          <a:ln/>
        </p:spPr>
        <p:txBody>
          <a:bodyPr>
            <a:normAutofit fontScale="92500" lnSpcReduction="20000"/>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Chris </a:t>
            </a:r>
            <a:r>
              <a:rPr lang="en-US" altLang="en-US" dirty="0" err="1"/>
              <a:t>DiMinico</a:t>
            </a:r>
            <a:endParaRPr lang="en-US" altLang="en-US" dirty="0"/>
          </a:p>
          <a:p>
            <a:r>
              <a:rPr lang="en-US" altLang="en-US" dirty="0"/>
              <a:t>25 Voting Members</a:t>
            </a:r>
          </a:p>
        </p:txBody>
      </p:sp>
      <p:sp>
        <p:nvSpPr>
          <p:cNvPr id="6" name="Slide Number Placeholder 5"/>
          <p:cNvSpPr>
            <a:spLocks noGrp="1"/>
          </p:cNvSpPr>
          <p:nvPr>
            <p:ph type="sldNum" sz="quarter" idx="12"/>
          </p:nvPr>
        </p:nvSpPr>
        <p:spPr>
          <a:xfrm>
            <a:off x="5930398" y="6475413"/>
            <a:ext cx="432811" cy="184666"/>
          </a:xfrm>
          <a:prstGeom prst="rect">
            <a:avLst/>
          </a:prstGeom>
        </p:spPr>
        <p:txBody>
          <a:bodyPr/>
          <a:lstStyle/>
          <a:p>
            <a:r>
              <a:rPr lang="en-US" altLang="en-US"/>
              <a:t>Slide </a:t>
            </a:r>
            <a:fld id="{21094F23-5605-4FD6-98C1-874C85FFA791}" type="slidenum">
              <a:rPr lang="en-US" altLang="en-US" smtClean="0"/>
              <a:pPr/>
              <a:t>2</a:t>
            </a:fld>
            <a:endParaRPr lang="en-US" altLang="en-US"/>
          </a:p>
        </p:txBody>
      </p:sp>
      <p:grpSp>
        <p:nvGrpSpPr>
          <p:cNvPr id="5" name="Group 12">
            <a:extLst>
              <a:ext uri="{FF2B5EF4-FFF2-40B4-BE49-F238E27FC236}">
                <a16:creationId xmlns:a16="http://schemas.microsoft.com/office/drawing/2014/main" id="{FE3287ED-0E24-4B57-A95A-5B7F1E934678}"/>
              </a:ext>
            </a:extLst>
          </p:cNvPr>
          <p:cNvGrpSpPr>
            <a:grpSpLocks/>
          </p:cNvGrpSpPr>
          <p:nvPr/>
        </p:nvGrpSpPr>
        <p:grpSpPr bwMode="auto">
          <a:xfrm>
            <a:off x="3200400" y="1600200"/>
            <a:ext cx="5943600" cy="1391444"/>
            <a:chOff x="827584" y="1412776"/>
            <a:chExt cx="7704856" cy="1440160"/>
          </a:xfrm>
          <a:solidFill>
            <a:schemeClr val="accent6">
              <a:lumMod val="20000"/>
              <a:lumOff val="80000"/>
            </a:schemeClr>
          </a:solidFill>
        </p:grpSpPr>
        <p:sp>
          <p:nvSpPr>
            <p:cNvPr id="7" name="Rectangle 6">
              <a:extLst>
                <a:ext uri="{FF2B5EF4-FFF2-40B4-BE49-F238E27FC236}">
                  <a16:creationId xmlns:a16="http://schemas.microsoft.com/office/drawing/2014/main" id="{535C678F-AFE1-47E9-8110-D7B68D53D3DB}"/>
                </a:ext>
              </a:extLst>
            </p:cNvPr>
            <p:cNvSpPr/>
            <p:nvPr/>
          </p:nvSpPr>
          <p:spPr bwMode="auto">
            <a:xfrm>
              <a:off x="1855152" y="1412776"/>
              <a:ext cx="5549051"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2000" b="1" dirty="0">
                  <a:latin typeface="Calibri" panose="020F0502020204030204" pitchFamily="34" charset="0"/>
                  <a:cs typeface="Calibri" panose="020F0502020204030204" pitchFamily="34" charset="0"/>
                </a:rPr>
                <a:t>802.24 Vertical Applications TAG</a:t>
              </a:r>
            </a:p>
          </p:txBody>
        </p:sp>
        <p:sp>
          <p:nvSpPr>
            <p:cNvPr id="8" name="Rectangle 7">
              <a:extLst>
                <a:ext uri="{FF2B5EF4-FFF2-40B4-BE49-F238E27FC236}">
                  <a16:creationId xmlns:a16="http://schemas.microsoft.com/office/drawing/2014/main" id="{79BA5A7E-7E6B-4781-BC0A-3BFD25FDE636}"/>
                </a:ext>
              </a:extLst>
            </p:cNvPr>
            <p:cNvSpPr/>
            <p:nvPr/>
          </p:nvSpPr>
          <p:spPr bwMode="auto">
            <a:xfrm>
              <a:off x="827584"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802.24.1 Smart Grid TG</a:t>
              </a:r>
            </a:p>
          </p:txBody>
        </p:sp>
        <p:sp>
          <p:nvSpPr>
            <p:cNvPr id="9" name="Rectangle 8">
              <a:extLst>
                <a:ext uri="{FF2B5EF4-FFF2-40B4-BE49-F238E27FC236}">
                  <a16:creationId xmlns:a16="http://schemas.microsoft.com/office/drawing/2014/main" id="{F9B4D763-FEF0-42EF-8BA2-5EEF1856AB96}"/>
                </a:ext>
              </a:extLst>
            </p:cNvPr>
            <p:cNvSpPr/>
            <p:nvPr/>
          </p:nvSpPr>
          <p:spPr bwMode="auto">
            <a:xfrm>
              <a:off x="4787622"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802.24.2 IoT TG</a:t>
              </a:r>
            </a:p>
          </p:txBody>
        </p:sp>
        <p:cxnSp>
          <p:nvCxnSpPr>
            <p:cNvPr id="10" name="Elbow Connector 9">
              <a:extLst>
                <a:ext uri="{FF2B5EF4-FFF2-40B4-BE49-F238E27FC236}">
                  <a16:creationId xmlns:a16="http://schemas.microsoft.com/office/drawing/2014/main" id="{9B22EF9D-286E-4B26-9C13-C251DE26C408}"/>
                </a:ext>
              </a:extLst>
            </p:cNvPr>
            <p:cNvCxnSpPr>
              <a:cxnSpLocks noChangeShapeType="1"/>
              <a:stCxn id="7" idx="2"/>
              <a:endCxn id="8" idx="0"/>
            </p:cNvCxnSpPr>
            <p:nvPr/>
          </p:nvCxnSpPr>
          <p:spPr bwMode="auto">
            <a:xfrm rot="5400000">
              <a:off x="3448445" y="1168015"/>
              <a:ext cx="432782" cy="1929684"/>
            </a:xfrm>
            <a:prstGeom prst="bentConnector3">
              <a:avLst>
                <a:gd name="adj1" fmla="val 50000"/>
              </a:avLst>
            </a:prstGeom>
            <a:grpFill/>
            <a:ln w="12700" algn="ctr">
              <a:solidFill>
                <a:schemeClr val="tx1"/>
              </a:solidFill>
              <a:round/>
              <a:headEnd type="none" w="sm" len="sm"/>
              <a:tailEnd type="triangle" w="med" len="med"/>
            </a:ln>
          </p:spPr>
        </p:cxnSp>
        <p:cxnSp>
          <p:nvCxnSpPr>
            <p:cNvPr id="11" name="Elbow Connector 11">
              <a:extLst>
                <a:ext uri="{FF2B5EF4-FFF2-40B4-BE49-F238E27FC236}">
                  <a16:creationId xmlns:a16="http://schemas.microsoft.com/office/drawing/2014/main" id="{A0E07E63-52F2-4AAB-9C72-78B29DB7E554}"/>
                </a:ext>
              </a:extLst>
            </p:cNvPr>
            <p:cNvCxnSpPr>
              <a:cxnSpLocks noChangeShapeType="1"/>
              <a:stCxn id="7" idx="2"/>
              <a:endCxn id="9" idx="0"/>
            </p:cNvCxnSpPr>
            <p:nvPr/>
          </p:nvCxnSpPr>
          <p:spPr bwMode="auto">
            <a:xfrm rot="16200000" flipH="1">
              <a:off x="5428463" y="1117678"/>
              <a:ext cx="432782" cy="2030355"/>
            </a:xfrm>
            <a:prstGeom prst="bentConnector3">
              <a:avLst>
                <a:gd name="adj1" fmla="val 50000"/>
              </a:avLst>
            </a:prstGeom>
            <a:grpFill/>
            <a:ln w="12700" algn="ctr">
              <a:solidFill>
                <a:schemeClr val="tx1"/>
              </a:solidFill>
              <a:round/>
              <a:headEnd type="none" w="sm" len="sm"/>
              <a:tailEnd type="triangle" w="med" len="med"/>
            </a:ln>
          </p:spPr>
        </p:cxnSp>
      </p:grpSp>
    </p:spTree>
    <p:extLst>
      <p:ext uri="{BB962C8B-B14F-4D97-AF65-F5344CB8AC3E}">
        <p14:creationId xmlns:p14="http://schemas.microsoft.com/office/powerpoint/2010/main" val="39534646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2458AC-6707-2437-E2E2-5A4F235FA5AD}"/>
              </a:ext>
            </a:extLst>
          </p:cNvPr>
          <p:cNvSpPr>
            <a:spLocks noGrp="1"/>
          </p:cNvSpPr>
          <p:nvPr>
            <p:ph type="title"/>
          </p:nvPr>
        </p:nvSpPr>
        <p:spPr/>
        <p:txBody>
          <a:bodyPr/>
          <a:lstStyle/>
          <a:p>
            <a:r>
              <a:rPr lang="en-US" dirty="0"/>
              <a:t>Contributions related to AFV White Paper</a:t>
            </a:r>
          </a:p>
        </p:txBody>
      </p:sp>
      <p:sp>
        <p:nvSpPr>
          <p:cNvPr id="4" name="Footer Placeholder 3">
            <a:extLst>
              <a:ext uri="{FF2B5EF4-FFF2-40B4-BE49-F238E27FC236}">
                <a16:creationId xmlns:a16="http://schemas.microsoft.com/office/drawing/2014/main" id="{B787469F-A51B-06F6-AD18-6AF26EE356F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DA9CF6C-9393-3956-4285-82E300034DD9}"/>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20</a:t>
            </a:fld>
            <a:endParaRPr lang="en-US" altLang="en-US"/>
          </a:p>
        </p:txBody>
      </p:sp>
      <p:graphicFrame>
        <p:nvGraphicFramePr>
          <p:cNvPr id="6" name="Content Placeholder 5">
            <a:extLst>
              <a:ext uri="{FF2B5EF4-FFF2-40B4-BE49-F238E27FC236}">
                <a16:creationId xmlns:a16="http://schemas.microsoft.com/office/drawing/2014/main" id="{142684EA-6523-3897-6FE8-0C89EE85E0DF}"/>
              </a:ext>
            </a:extLst>
          </p:cNvPr>
          <p:cNvGraphicFramePr>
            <a:graphicFrameLocks noGrp="1"/>
          </p:cNvGraphicFramePr>
          <p:nvPr>
            <p:ph idx="1"/>
            <p:extLst>
              <p:ext uri="{D42A27DB-BD31-4B8C-83A1-F6EECF244321}">
                <p14:modId xmlns:p14="http://schemas.microsoft.com/office/powerpoint/2010/main" val="2025569628"/>
              </p:ext>
            </p:extLst>
          </p:nvPr>
        </p:nvGraphicFramePr>
        <p:xfrm>
          <a:off x="914400" y="2209800"/>
          <a:ext cx="10363200" cy="1737360"/>
        </p:xfrm>
        <a:graphic>
          <a:graphicData uri="http://schemas.openxmlformats.org/drawingml/2006/table">
            <a:tbl>
              <a:tblPr/>
              <a:tblGrid>
                <a:gridCol w="762000">
                  <a:extLst>
                    <a:ext uri="{9D8B030D-6E8A-4147-A177-3AD203B41FA5}">
                      <a16:colId xmlns:a16="http://schemas.microsoft.com/office/drawing/2014/main" val="2726607364"/>
                    </a:ext>
                  </a:extLst>
                </a:gridCol>
                <a:gridCol w="762000">
                  <a:extLst>
                    <a:ext uri="{9D8B030D-6E8A-4147-A177-3AD203B41FA5}">
                      <a16:colId xmlns:a16="http://schemas.microsoft.com/office/drawing/2014/main" val="1198123443"/>
                    </a:ext>
                  </a:extLst>
                </a:gridCol>
                <a:gridCol w="533400">
                  <a:extLst>
                    <a:ext uri="{9D8B030D-6E8A-4147-A177-3AD203B41FA5}">
                      <a16:colId xmlns:a16="http://schemas.microsoft.com/office/drawing/2014/main" val="978823419"/>
                    </a:ext>
                  </a:extLst>
                </a:gridCol>
                <a:gridCol w="2057400">
                  <a:extLst>
                    <a:ext uri="{9D8B030D-6E8A-4147-A177-3AD203B41FA5}">
                      <a16:colId xmlns:a16="http://schemas.microsoft.com/office/drawing/2014/main" val="1347802288"/>
                    </a:ext>
                  </a:extLst>
                </a:gridCol>
                <a:gridCol w="3352800">
                  <a:extLst>
                    <a:ext uri="{9D8B030D-6E8A-4147-A177-3AD203B41FA5}">
                      <a16:colId xmlns:a16="http://schemas.microsoft.com/office/drawing/2014/main" val="1064732746"/>
                    </a:ext>
                  </a:extLst>
                </a:gridCol>
                <a:gridCol w="2895600">
                  <a:extLst>
                    <a:ext uri="{9D8B030D-6E8A-4147-A177-3AD203B41FA5}">
                      <a16:colId xmlns:a16="http://schemas.microsoft.com/office/drawing/2014/main" val="4286634255"/>
                    </a:ext>
                  </a:extLst>
                </a:gridCol>
              </a:tblGrid>
              <a:tr h="0">
                <a:tc>
                  <a:txBody>
                    <a:bodyPr/>
                    <a:lstStyle/>
                    <a:p>
                      <a:r>
                        <a:rPr lang="en-US"/>
                        <a:t>2023</a:t>
                      </a:r>
                    </a:p>
                  </a:txBody>
                  <a:tcPr anchor="ctr">
                    <a:lnL>
                      <a:noFill/>
                    </a:lnL>
                    <a:lnR>
                      <a:noFill/>
                    </a:lnR>
                    <a:lnT>
                      <a:noFill/>
                    </a:lnT>
                    <a:lnB>
                      <a:noFill/>
                    </a:lnB>
                  </a:tcPr>
                </a:tc>
                <a:tc>
                  <a:txBody>
                    <a:bodyPr/>
                    <a:lstStyle/>
                    <a:p>
                      <a:r>
                        <a:rPr lang="en-US"/>
                        <a:t>28</a:t>
                      </a:r>
                    </a:p>
                  </a:txBody>
                  <a:tcPr anchor="ctr">
                    <a:lnL>
                      <a:noFill/>
                    </a:lnL>
                    <a:lnR>
                      <a:noFill/>
                    </a:lnR>
                    <a:lnT>
                      <a:noFill/>
                    </a:lnT>
                    <a:lnB>
                      <a:noFill/>
                    </a:lnB>
                  </a:tcPr>
                </a:tc>
                <a:tc>
                  <a:txBody>
                    <a:bodyPr/>
                    <a:lstStyle/>
                    <a:p>
                      <a:r>
                        <a:rPr lang="en-US"/>
                        <a:t>0</a:t>
                      </a:r>
                    </a:p>
                  </a:txBody>
                  <a:tcPr anchor="ctr">
                    <a:lnL>
                      <a:noFill/>
                    </a:lnL>
                    <a:lnR>
                      <a:noFill/>
                    </a:lnR>
                    <a:lnT>
                      <a:noFill/>
                    </a:lnT>
                    <a:lnB>
                      <a:noFill/>
                    </a:lnB>
                  </a:tcPr>
                </a:tc>
                <a:tc>
                  <a:txBody>
                    <a:bodyPr/>
                    <a:lstStyle/>
                    <a:p>
                      <a:r>
                        <a:rPr lang="en-US"/>
                        <a:t>TAG documents</a:t>
                      </a:r>
                    </a:p>
                  </a:txBody>
                  <a:tcPr anchor="ctr">
                    <a:lnL>
                      <a:noFill/>
                    </a:lnL>
                    <a:lnR>
                      <a:noFill/>
                    </a:lnR>
                    <a:lnT>
                      <a:noFill/>
                    </a:lnT>
                    <a:lnB>
                      <a:noFill/>
                    </a:lnB>
                  </a:tcPr>
                </a:tc>
                <a:tc>
                  <a:txBody>
                    <a:bodyPr/>
                    <a:lstStyle/>
                    <a:p>
                      <a:r>
                        <a:rPr lang="en-US"/>
                        <a:t>Proposed Modification of Clause 3.5.4 "Integrating EV charging in an EMAP network" in the AFV Draft White Paper (Doc. 24-23-0007-03-0000)</a:t>
                      </a:r>
                    </a:p>
                  </a:txBody>
                  <a:tcPr anchor="ctr">
                    <a:lnL>
                      <a:noFill/>
                    </a:lnL>
                    <a:lnR>
                      <a:noFill/>
                    </a:lnR>
                    <a:lnT>
                      <a:noFill/>
                    </a:lnT>
                    <a:lnB>
                      <a:noFill/>
                    </a:lnB>
                  </a:tcPr>
                </a:tc>
                <a:tc>
                  <a:txBody>
                    <a:bodyPr/>
                    <a:lstStyle/>
                    <a:p>
                      <a:r>
                        <a:rPr lang="en-US" dirty="0"/>
                        <a:t>Jin Seek Choi (</a:t>
                      </a:r>
                      <a:r>
                        <a:rPr lang="en-US" dirty="0" err="1"/>
                        <a:t>Hanyang</a:t>
                      </a:r>
                      <a:r>
                        <a:rPr lang="en-US" dirty="0"/>
                        <a:t> University), Hyeong Ho Lee (Seoul National University of Science &amp; </a:t>
                      </a:r>
                      <a:br>
                        <a:rPr lang="en-US" dirty="0"/>
                      </a:br>
                      <a:r>
                        <a:rPr lang="en-US" dirty="0"/>
                        <a:t>Technology/</a:t>
                      </a:r>
                      <a:r>
                        <a:rPr lang="en-US" dirty="0" err="1"/>
                        <a:t>NetvisionTelecom</a:t>
                      </a:r>
                      <a:r>
                        <a:rPr lang="en-US" dirty="0"/>
                        <a:t> Inc.)</a:t>
                      </a:r>
                    </a:p>
                  </a:txBody>
                  <a:tcPr anchor="ctr">
                    <a:lnL>
                      <a:noFill/>
                    </a:lnL>
                    <a:lnR>
                      <a:noFill/>
                    </a:lnR>
                    <a:lnT>
                      <a:noFill/>
                    </a:lnT>
                    <a:lnB>
                      <a:noFill/>
                    </a:lnB>
                  </a:tcPr>
                </a:tc>
                <a:extLst>
                  <a:ext uri="{0D108BD9-81ED-4DB2-BD59-A6C34878D82A}">
                    <a16:rowId xmlns:a16="http://schemas.microsoft.com/office/drawing/2014/main" val="3327048645"/>
                  </a:ext>
                </a:extLst>
              </a:tr>
            </a:tbl>
          </a:graphicData>
        </a:graphic>
      </p:graphicFrame>
    </p:spTree>
    <p:extLst>
      <p:ext uri="{BB962C8B-B14F-4D97-AF65-F5344CB8AC3E}">
        <p14:creationId xmlns:p14="http://schemas.microsoft.com/office/powerpoint/2010/main" val="10365715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2E7810-54EE-142D-AA9A-A4744CDE22DA}"/>
              </a:ext>
            </a:extLst>
          </p:cNvPr>
          <p:cNvSpPr>
            <a:spLocks noGrp="1"/>
          </p:cNvSpPr>
          <p:nvPr>
            <p:ph type="title"/>
          </p:nvPr>
        </p:nvSpPr>
        <p:spPr/>
        <p:txBody>
          <a:bodyPr/>
          <a:lstStyle/>
          <a:p>
            <a:r>
              <a:rPr lang="en-US" dirty="0"/>
              <a:t>AFV White Paper</a:t>
            </a:r>
          </a:p>
        </p:txBody>
      </p:sp>
      <p:sp>
        <p:nvSpPr>
          <p:cNvPr id="3" name="Content Placeholder 2">
            <a:extLst>
              <a:ext uri="{FF2B5EF4-FFF2-40B4-BE49-F238E27FC236}">
                <a16:creationId xmlns:a16="http://schemas.microsoft.com/office/drawing/2014/main" id="{B6520870-9BD7-E889-B7E5-061EA43C5C84}"/>
              </a:ext>
            </a:extLst>
          </p:cNvPr>
          <p:cNvSpPr>
            <a:spLocks noGrp="1"/>
          </p:cNvSpPr>
          <p:nvPr>
            <p:ph idx="1"/>
          </p:nvPr>
        </p:nvSpPr>
        <p:spPr/>
        <p:txBody>
          <a:bodyPr>
            <a:normAutofit/>
          </a:bodyPr>
          <a:lstStyle/>
          <a:p>
            <a:r>
              <a:rPr lang="en-US" dirty="0"/>
              <a:t>Draft white paper  </a:t>
            </a:r>
            <a:r>
              <a:rPr lang="en-US" dirty="0">
                <a:hlinkClick r:id="rId2"/>
              </a:rPr>
              <a:t>802.24-23-0007r3</a:t>
            </a:r>
            <a:r>
              <a:rPr lang="en-US" dirty="0"/>
              <a:t>   </a:t>
            </a:r>
          </a:p>
          <a:p>
            <a:endParaRPr lang="en-US" dirty="0"/>
          </a:p>
          <a:p>
            <a:r>
              <a:rPr lang="en-US" dirty="0"/>
              <a:t>Notes:</a:t>
            </a:r>
          </a:p>
          <a:p>
            <a:pPr marL="457200" lvl="1" indent="0">
              <a:buNone/>
            </a:pPr>
            <a:endParaRPr lang="en-US" dirty="0"/>
          </a:p>
        </p:txBody>
      </p:sp>
      <p:sp>
        <p:nvSpPr>
          <p:cNvPr id="4" name="Footer Placeholder 3">
            <a:extLst>
              <a:ext uri="{FF2B5EF4-FFF2-40B4-BE49-F238E27FC236}">
                <a16:creationId xmlns:a16="http://schemas.microsoft.com/office/drawing/2014/main" id="{B69710D9-6CE2-E2AD-FF0E-74BD51F51950}"/>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7208213C-8592-06C4-B942-BF5C93FA5E51}"/>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21</a:t>
            </a:fld>
            <a:endParaRPr lang="en-US" altLang="en-US"/>
          </a:p>
        </p:txBody>
      </p:sp>
    </p:spTree>
    <p:extLst>
      <p:ext uri="{BB962C8B-B14F-4D97-AF65-F5344CB8AC3E}">
        <p14:creationId xmlns:p14="http://schemas.microsoft.com/office/powerpoint/2010/main" val="33704266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689C0-4DB6-4410-A623-4654AE615676}"/>
              </a:ext>
            </a:extLst>
          </p:cNvPr>
          <p:cNvSpPr>
            <a:spLocks noGrp="1"/>
          </p:cNvSpPr>
          <p:nvPr>
            <p:ph type="title"/>
          </p:nvPr>
        </p:nvSpPr>
        <p:spPr/>
        <p:txBody>
          <a:bodyPr/>
          <a:lstStyle/>
          <a:p>
            <a:r>
              <a:rPr lang="en-US" dirty="0"/>
              <a:t>Vertical Applications – Industry Standards Outreach</a:t>
            </a:r>
          </a:p>
        </p:txBody>
      </p:sp>
      <p:sp>
        <p:nvSpPr>
          <p:cNvPr id="3" name="Content Placeholder 2">
            <a:extLst>
              <a:ext uri="{FF2B5EF4-FFF2-40B4-BE49-F238E27FC236}">
                <a16:creationId xmlns:a16="http://schemas.microsoft.com/office/drawing/2014/main" id="{41F3A753-2842-452A-912B-67971DED6783}"/>
              </a:ext>
            </a:extLst>
          </p:cNvPr>
          <p:cNvSpPr>
            <a:spLocks noGrp="1"/>
          </p:cNvSpPr>
          <p:nvPr>
            <p:ph idx="1"/>
          </p:nvPr>
        </p:nvSpPr>
        <p:spPr>
          <a:xfrm>
            <a:off x="914400" y="1523999"/>
            <a:ext cx="10363200" cy="4951413"/>
          </a:xfrm>
        </p:spPr>
        <p:txBody>
          <a:bodyPr>
            <a:normAutofit fontScale="70000" lnSpcReduction="20000"/>
          </a:bodyPr>
          <a:lstStyle/>
          <a:p>
            <a:r>
              <a:rPr lang="en-US" dirty="0"/>
              <a:t>802.24 serving as an opportunity for vertical markets and stakeholders (transportation, oil/gas, </a:t>
            </a:r>
            <a:r>
              <a:rPr lang="en-US" dirty="0" err="1"/>
              <a:t>etc</a:t>
            </a:r>
            <a:r>
              <a:rPr lang="en-US" dirty="0"/>
              <a:t>) engage with IEEE 802 and identify relevant “standards gaps” that we result in new projects.</a:t>
            </a:r>
          </a:p>
          <a:p>
            <a:pPr lvl="1"/>
            <a:r>
              <a:rPr lang="en-US" dirty="0"/>
              <a:t>Identify the people connected with new market sectors.</a:t>
            </a:r>
          </a:p>
          <a:p>
            <a:pPr lvl="1"/>
            <a:r>
              <a:rPr lang="en-US" dirty="0"/>
              <a:t>802.24 would function as an all-802 TIG for identifying and clarifying standardization needs for vertical markets</a:t>
            </a:r>
          </a:p>
          <a:p>
            <a:pPr lvl="1"/>
            <a:r>
              <a:rPr lang="en-US" dirty="0"/>
              <a:t>Initiate activities to collaborate with WNG activities in Working Groups</a:t>
            </a:r>
          </a:p>
          <a:p>
            <a:r>
              <a:rPr lang="en-US" dirty="0"/>
              <a:t>Action Plan</a:t>
            </a:r>
          </a:p>
          <a:p>
            <a:pPr lvl="1"/>
            <a:r>
              <a:rPr lang="en-US" dirty="0"/>
              <a:t>Promote 802.24 as a venue for vertical stakeholders to initiate standardization</a:t>
            </a:r>
          </a:p>
          <a:p>
            <a:pPr lvl="1"/>
            <a:r>
              <a:rPr lang="en-US" dirty="0"/>
              <a:t>Partner with public visibility SC – further outreach to industry alliances and advocates.  Close the loop from external specs back into IEEE 802.  Document success stories to motivate.</a:t>
            </a:r>
          </a:p>
          <a:p>
            <a:pPr lvl="1"/>
            <a:r>
              <a:rPr lang="en-US" dirty="0"/>
              <a:t>Participate in any IEEE 802 Showcase events to bring in industry people who are not interested in being a standards developer, but want to know about standards, and how to get them initiated. </a:t>
            </a:r>
          </a:p>
          <a:p>
            <a:pPr lvl="1"/>
            <a:r>
              <a:rPr lang="en-US" dirty="0"/>
              <a:t>Engage and bring in new verticals at specific industry events and conferences </a:t>
            </a:r>
          </a:p>
          <a:p>
            <a:endParaRPr lang="en-US" dirty="0"/>
          </a:p>
          <a:p>
            <a:endParaRPr lang="en-US" dirty="0"/>
          </a:p>
          <a:p>
            <a:endParaRPr lang="en-US" dirty="0"/>
          </a:p>
          <a:p>
            <a:pPr lvl="1"/>
            <a:endParaRPr lang="en-US" dirty="0"/>
          </a:p>
          <a:p>
            <a:pPr lvl="1"/>
            <a:endParaRPr lang="en-US" dirty="0"/>
          </a:p>
        </p:txBody>
      </p:sp>
      <p:sp>
        <p:nvSpPr>
          <p:cNvPr id="4" name="Footer Placeholder 3">
            <a:extLst>
              <a:ext uri="{FF2B5EF4-FFF2-40B4-BE49-F238E27FC236}">
                <a16:creationId xmlns:a16="http://schemas.microsoft.com/office/drawing/2014/main" id="{3E087737-4E5F-4C12-BD75-36CD83624D89}"/>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41A9A0C1-C0A7-4FF0-8A2B-1C54C905C745}"/>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22</a:t>
            </a:fld>
            <a:endParaRPr lang="en-US" altLang="en-US"/>
          </a:p>
        </p:txBody>
      </p:sp>
    </p:spTree>
    <p:extLst>
      <p:ext uri="{BB962C8B-B14F-4D97-AF65-F5344CB8AC3E}">
        <p14:creationId xmlns:p14="http://schemas.microsoft.com/office/powerpoint/2010/main" val="24635201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Future TAG Activity Planning</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1219200" y="1828800"/>
            <a:ext cx="10363200" cy="4495800"/>
          </a:xfrm>
        </p:spPr>
        <p:txBody>
          <a:bodyPr>
            <a:normAutofit fontScale="47500" lnSpcReduction="20000"/>
          </a:bodyPr>
          <a:lstStyle/>
          <a:p>
            <a:r>
              <a:rPr lang="en-US" dirty="0"/>
              <a:t>Update of first Smart Grid white paper to address latest amendments of 802.15.4 u, v, w, x, y, Rev-me, (eventual) transition to 802.15.15 (new organization of documents to separate UWB from Narrowband)</a:t>
            </a:r>
          </a:p>
          <a:p>
            <a:pPr lvl="1"/>
            <a:r>
              <a:rPr lang="en-US" dirty="0"/>
              <a:t>New topics – integration of Gas/Water into electric metering, battery leaf nodes for low power. </a:t>
            </a:r>
          </a:p>
          <a:p>
            <a:pPr lvl="1"/>
            <a:endParaRPr lang="en-US" dirty="0"/>
          </a:p>
          <a:p>
            <a:r>
              <a:rPr lang="en-US" dirty="0"/>
              <a:t>A whitepaper/document for application-specific use cases of Sub 1GHz standards 802.15.4g and 802.11ah. How use mechanisms in 802.19.3</a:t>
            </a:r>
          </a:p>
          <a:p>
            <a:pPr lvl="1"/>
            <a:r>
              <a:rPr lang="en-US" dirty="0"/>
              <a:t>Can this also include applying 802.15.4s-2018 (Spectrum Resource Measurement Capability) in sub-1GHz spectrum?</a:t>
            </a:r>
          </a:p>
          <a:p>
            <a:pPr lvl="1"/>
            <a:r>
              <a:rPr lang="en-US" dirty="0"/>
              <a:t>New activities in Sub-1GHz.  Update to 11ah possible in 802.11-rev, also changes in 802.15. </a:t>
            </a:r>
          </a:p>
          <a:p>
            <a:pPr lvl="1"/>
            <a:endParaRPr lang="en-US" dirty="0"/>
          </a:p>
          <a:p>
            <a:r>
              <a:rPr lang="en-US" dirty="0"/>
              <a:t>IETF: Reliable and Available Wireless – see if there is any opportunity as it evolves? Is anyone involved in this?  If there is no involvement or knowledge, we’ll drop. (check the IETF updates in .11 and .15 first). </a:t>
            </a:r>
          </a:p>
          <a:p>
            <a:pPr lvl="1"/>
            <a:r>
              <a:rPr lang="en-US" dirty="0"/>
              <a:t>Ask Tero, coordinate with 802.15 IETF SC   (Attend Tutorial in May 2023 on RAW and DETNET)</a:t>
            </a:r>
          </a:p>
          <a:p>
            <a:pPr lvl="1"/>
            <a:r>
              <a:rPr lang="en-US" dirty="0"/>
              <a:t>Ann will report back from next IETF</a:t>
            </a:r>
          </a:p>
          <a:p>
            <a:endParaRPr lang="en-US" dirty="0"/>
          </a:p>
          <a:p>
            <a:r>
              <a:rPr lang="en-US" dirty="0"/>
              <a:t>TSN – movement of 802.1 and 802.3 towards specific profiles (related to vertical applications)  AVB, Industrial Automation, Automotive, Aerospace.  Select features out of base standards. TSN is a toolbox, profiles provide interoperability.  Integration of TSN into 802.11 and high availability, could affect TSN profiles. </a:t>
            </a:r>
          </a:p>
          <a:p>
            <a:endParaRPr lang="en-US" dirty="0"/>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23</a:t>
            </a:fld>
            <a:endParaRPr lang="en-US" altLang="en-US"/>
          </a:p>
        </p:txBody>
      </p:sp>
      <p:sp>
        <p:nvSpPr>
          <p:cNvPr id="6" name="Arrow: Right 5">
            <a:extLst>
              <a:ext uri="{FF2B5EF4-FFF2-40B4-BE49-F238E27FC236}">
                <a16:creationId xmlns:a16="http://schemas.microsoft.com/office/drawing/2014/main" id="{3ADC49D3-2B7C-CC03-633F-CD1845C6AF4C}"/>
              </a:ext>
            </a:extLst>
          </p:cNvPr>
          <p:cNvSpPr/>
          <p:nvPr/>
        </p:nvSpPr>
        <p:spPr bwMode="auto">
          <a:xfrm>
            <a:off x="266700" y="1981200"/>
            <a:ext cx="800100" cy="381000"/>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30363419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914400" y="1828799"/>
            <a:ext cx="10439400" cy="4831279"/>
          </a:xfrm>
        </p:spPr>
        <p:txBody>
          <a:bodyPr>
            <a:normAutofit/>
          </a:bodyPr>
          <a:lstStyle/>
          <a:p>
            <a:r>
              <a:rPr lang="en-US" dirty="0"/>
              <a:t>Action Items</a:t>
            </a:r>
          </a:p>
          <a:p>
            <a:pPr lvl="1"/>
            <a:endParaRPr lang="en-US" dirty="0"/>
          </a:p>
          <a:p>
            <a:r>
              <a:rPr lang="en-US" dirty="0"/>
              <a:t>Any New Business?</a:t>
            </a:r>
          </a:p>
          <a:p>
            <a:pPr lvl="1"/>
            <a:endParaRPr lang="en-US" dirty="0"/>
          </a:p>
          <a:p>
            <a:r>
              <a:rPr lang="en-US" dirty="0"/>
              <a:t>Next Meeting</a:t>
            </a:r>
          </a:p>
          <a:p>
            <a:pPr marL="742950" lvl="2">
              <a:spcBef>
                <a:spcPts val="0"/>
              </a:spcBef>
              <a:spcAft>
                <a:spcPts val="1200"/>
              </a:spcAft>
            </a:pPr>
            <a:r>
              <a:rPr lang="en-US" sz="2000" dirty="0">
                <a:effectLst/>
                <a:latin typeface="Calibri" panose="020F0502020204030204" pitchFamily="34" charset="0"/>
                <a:ea typeface="Times New Roman" panose="02020603050405020304" pitchFamily="18" charset="0"/>
              </a:rPr>
              <a:t>January 2024, Panama  Interim</a:t>
            </a:r>
          </a:p>
          <a:p>
            <a:pPr marL="742950" lvl="2">
              <a:spcBef>
                <a:spcPts val="0"/>
              </a:spcBef>
              <a:spcAft>
                <a:spcPts val="1200"/>
              </a:spcAft>
            </a:pPr>
            <a:r>
              <a:rPr lang="en-US" sz="2000" dirty="0">
                <a:latin typeface="Calibri" panose="020F0502020204030204" pitchFamily="34" charset="0"/>
                <a:ea typeface="Times New Roman" panose="02020603050405020304" pitchFamily="18" charset="0"/>
              </a:rPr>
              <a:t>March 2024 Denver, CO, USA  Plenary</a:t>
            </a:r>
          </a:p>
          <a:p>
            <a:pPr marL="742950" lvl="2">
              <a:spcBef>
                <a:spcPts val="0"/>
              </a:spcBef>
              <a:spcAft>
                <a:spcPts val="1200"/>
              </a:spcAft>
            </a:pPr>
            <a:endParaRPr lang="en-US" sz="2000" dirty="0">
              <a:effectLst/>
              <a:latin typeface="Calibri" panose="020F0502020204030204" pitchFamily="34" charset="0"/>
              <a:ea typeface="Times New Roman" panose="02020603050405020304" pitchFamily="18" charset="0"/>
            </a:endParaRPr>
          </a:p>
          <a:p>
            <a:r>
              <a:rPr lang="en-US" dirty="0"/>
              <a:t>Adjourn</a:t>
            </a:r>
          </a:p>
          <a:p>
            <a:pPr marL="0" indent="0">
              <a:buNone/>
            </a:pP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24</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4B4DD69-5B5B-9179-2D3F-75182B6AE7A4}"/>
              </a:ext>
            </a:extLst>
          </p:cNvPr>
          <p:cNvSpPr>
            <a:spLocks noGrp="1"/>
          </p:cNvSpPr>
          <p:nvPr>
            <p:ph type="ctrTitle"/>
          </p:nvPr>
        </p:nvSpPr>
        <p:spPr/>
        <p:txBody>
          <a:bodyPr/>
          <a:lstStyle/>
          <a:p>
            <a:r>
              <a:rPr lang="en-US" dirty="0"/>
              <a:t>Backup </a:t>
            </a:r>
            <a:br>
              <a:rPr lang="en-US" dirty="0"/>
            </a:br>
            <a:endParaRPr lang="en-US" dirty="0"/>
          </a:p>
        </p:txBody>
      </p:sp>
      <p:sp>
        <p:nvSpPr>
          <p:cNvPr id="7" name="Subtitle 6">
            <a:extLst>
              <a:ext uri="{FF2B5EF4-FFF2-40B4-BE49-F238E27FC236}">
                <a16:creationId xmlns:a16="http://schemas.microsoft.com/office/drawing/2014/main" id="{7422D6BC-2C85-CA1D-02B7-AB6C0CCD7299}"/>
              </a:ext>
            </a:extLst>
          </p:cNvPr>
          <p:cNvSpPr>
            <a:spLocks noGrp="1"/>
          </p:cNvSpPr>
          <p:nvPr>
            <p:ph type="subTitle" idx="1"/>
          </p:nvPr>
        </p:nvSpPr>
        <p:spPr/>
        <p:txBody>
          <a:bodyPr/>
          <a:lstStyle/>
          <a:p>
            <a:endParaRPr lang="en-US" dirty="0"/>
          </a:p>
        </p:txBody>
      </p:sp>
      <p:sp>
        <p:nvSpPr>
          <p:cNvPr id="4" name="Footer Placeholder 3">
            <a:extLst>
              <a:ext uri="{FF2B5EF4-FFF2-40B4-BE49-F238E27FC236}">
                <a16:creationId xmlns:a16="http://schemas.microsoft.com/office/drawing/2014/main" id="{0950F6D7-1231-C2CA-37BE-E0BF31525D04}"/>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CA3724BE-5BBC-190E-36CF-4F8FB35CCC25}"/>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25</a:t>
            </a:fld>
            <a:endParaRPr lang="en-US" altLang="en-US"/>
          </a:p>
        </p:txBody>
      </p:sp>
    </p:spTree>
    <p:extLst>
      <p:ext uri="{BB962C8B-B14F-4D97-AF65-F5344CB8AC3E}">
        <p14:creationId xmlns:p14="http://schemas.microsoft.com/office/powerpoint/2010/main" val="5614619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15DA3-F549-4831-9490-80BC7A811C43}"/>
              </a:ext>
            </a:extLst>
          </p:cNvPr>
          <p:cNvSpPr>
            <a:spLocks noGrp="1"/>
          </p:cNvSpPr>
          <p:nvPr>
            <p:ph type="title"/>
          </p:nvPr>
        </p:nvSpPr>
        <p:spPr>
          <a:xfrm>
            <a:off x="914400" y="685800"/>
            <a:ext cx="10363200" cy="609600"/>
          </a:xfrm>
        </p:spPr>
        <p:txBody>
          <a:bodyPr/>
          <a:lstStyle/>
          <a:p>
            <a:r>
              <a:rPr lang="en-US" dirty="0"/>
              <a:t>November Plenary - Meeting Plan</a:t>
            </a:r>
          </a:p>
        </p:txBody>
      </p:sp>
      <p:sp>
        <p:nvSpPr>
          <p:cNvPr id="3" name="Content Placeholder 2">
            <a:extLst>
              <a:ext uri="{FF2B5EF4-FFF2-40B4-BE49-F238E27FC236}">
                <a16:creationId xmlns:a16="http://schemas.microsoft.com/office/drawing/2014/main" id="{5869E525-D164-4700-8950-E8042AC09CC4}"/>
              </a:ext>
            </a:extLst>
          </p:cNvPr>
          <p:cNvSpPr>
            <a:spLocks noGrp="1"/>
          </p:cNvSpPr>
          <p:nvPr>
            <p:ph idx="1"/>
          </p:nvPr>
        </p:nvSpPr>
        <p:spPr>
          <a:xfrm>
            <a:off x="457200" y="1372751"/>
            <a:ext cx="11049000" cy="4648200"/>
          </a:xfrm>
        </p:spPr>
        <p:txBody>
          <a:bodyPr>
            <a:normAutofit/>
          </a:bodyPr>
          <a:lstStyle/>
          <a:p>
            <a:r>
              <a:rPr lang="en-US" sz="2400" dirty="0">
                <a:hlinkClick r:id="rId2"/>
              </a:rPr>
              <a:t>Registration</a:t>
            </a:r>
            <a:r>
              <a:rPr lang="en-US" sz="2000" dirty="0"/>
              <a:t> </a:t>
            </a:r>
            <a:r>
              <a:rPr lang="en-US" sz="2400" dirty="0">
                <a:effectLst/>
                <a:latin typeface="Arial" panose="020B0604020202020204" pitchFamily="34" charset="0"/>
                <a:ea typeface="Calibri" panose="020F0502020204030204" pitchFamily="34" charset="0"/>
              </a:rPr>
              <a:t>is required</a:t>
            </a:r>
          </a:p>
          <a:p>
            <a:r>
              <a:rPr lang="en-US" sz="2400" dirty="0">
                <a:effectLst/>
                <a:latin typeface="Arial" panose="020B0604020202020204" pitchFamily="34" charset="0"/>
                <a:ea typeface="Calibri" panose="020F0502020204030204" pitchFamily="34" charset="0"/>
              </a:rPr>
              <a:t>Two slots: </a:t>
            </a:r>
          </a:p>
          <a:p>
            <a:pPr lvl="1"/>
            <a:r>
              <a:rPr lang="en-US" sz="2000" dirty="0">
                <a:effectLst/>
                <a:latin typeface="Arial" panose="020B0604020202020204" pitchFamily="34" charset="0"/>
                <a:ea typeface="Calibri" panose="020F0502020204030204" pitchFamily="34" charset="0"/>
              </a:rPr>
              <a:t>Tuesday Nov 14, 2023, PM2   4PM HST</a:t>
            </a:r>
          </a:p>
          <a:p>
            <a:pPr lvl="1"/>
            <a:r>
              <a:rPr lang="en-US" sz="2000" dirty="0">
                <a:effectLst/>
                <a:latin typeface="Arial" panose="020B0604020202020204" pitchFamily="34" charset="0"/>
                <a:ea typeface="Calibri" panose="020F0502020204030204" pitchFamily="34" charset="0"/>
              </a:rPr>
              <a:t>Wednesday Nov 15, 2023, PM2  4PM HST</a:t>
            </a:r>
          </a:p>
          <a:p>
            <a:r>
              <a:rPr lang="en-US" sz="2400" dirty="0">
                <a:latin typeface="Arial" panose="020B0604020202020204" pitchFamily="34" charset="0"/>
              </a:rPr>
              <a:t>Accredited Hybrid Meeting with Remote Participation</a:t>
            </a:r>
            <a:endParaRPr lang="en-US" sz="2400" dirty="0">
              <a:latin typeface="Arial" panose="020B0604020202020204" pitchFamily="34" charset="0"/>
              <a:hlinkClick r:id="rId3">
                <a:extLst>
                  <a:ext uri="{A12FA001-AC4F-418D-AE19-62706E023703}">
                    <ahyp:hlinkClr xmlns:ahyp="http://schemas.microsoft.com/office/drawing/2018/hyperlinkcolor" val="tx"/>
                  </a:ext>
                </a:extLst>
              </a:hlinkClick>
            </a:endParaRPr>
          </a:p>
          <a:p>
            <a:endParaRPr lang="en-US" sz="2400" dirty="0">
              <a:effectLst/>
              <a:latin typeface="Arial" panose="020B06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endParaRPr>
          </a:p>
          <a:p>
            <a:pPr marL="0" indent="0">
              <a:buNone/>
            </a:pPr>
            <a:endParaRPr lang="en-US" sz="1600" dirty="0">
              <a:effectLst/>
              <a:latin typeface="Arial" panose="020B0604020202020204" pitchFamily="34" charset="0"/>
              <a:ea typeface="Calibri" panose="020F0502020204030204" pitchFamily="34" charset="0"/>
            </a:endParaRPr>
          </a:p>
          <a:p>
            <a:pPr marL="0" indent="0">
              <a:buNone/>
            </a:pPr>
            <a:r>
              <a:rPr lang="en-US" sz="1600" dirty="0">
                <a:effectLst/>
                <a:latin typeface="Arial" panose="020B0604020202020204" pitchFamily="34" charset="0"/>
                <a:ea typeface="Calibri" panose="020F0502020204030204" pitchFamily="34" charset="0"/>
              </a:rPr>
              <a:t> </a:t>
            </a:r>
            <a:endParaRPr lang="en-US" sz="2400" u="sng" dirty="0">
              <a:solidFill>
                <a:srgbClr val="CC00CC"/>
              </a:solidFill>
              <a:effectLst/>
              <a:latin typeface="Arial" panose="020B06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endParaRPr>
          </a:p>
        </p:txBody>
      </p:sp>
      <p:sp>
        <p:nvSpPr>
          <p:cNvPr id="4" name="Footer Placeholder 3">
            <a:extLst>
              <a:ext uri="{FF2B5EF4-FFF2-40B4-BE49-F238E27FC236}">
                <a16:creationId xmlns:a16="http://schemas.microsoft.com/office/drawing/2014/main" id="{284C0347-A1D7-4439-8C0D-B600FAF71E6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8FCC63C-A524-4D35-9DC1-3B13A39F58FA}"/>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3</a:t>
            </a:fld>
            <a:endParaRPr lang="en-US" altLang="en-US"/>
          </a:p>
        </p:txBody>
      </p:sp>
      <p:sp>
        <p:nvSpPr>
          <p:cNvPr id="11" name="Rectangle 4">
            <a:extLst>
              <a:ext uri="{FF2B5EF4-FFF2-40B4-BE49-F238E27FC236}">
                <a16:creationId xmlns:a16="http://schemas.microsoft.com/office/drawing/2014/main" id="{E5D482E2-CB05-D926-9C61-F6A1CFAC1C4C}"/>
              </a:ext>
            </a:extLst>
          </p:cNvPr>
          <p:cNvSpPr>
            <a:spLocks noChangeArrowheads="1"/>
          </p:cNvSpPr>
          <p:nvPr/>
        </p:nvSpPr>
        <p:spPr bwMode="auto">
          <a:xfrm>
            <a:off x="381000" y="3484602"/>
            <a:ext cx="5283197"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panose="020B0604020202020204" pitchFamily="34" charset="0"/>
              </a:rPr>
              <a:t>PM2: 4 PM HST, Tuesday </a:t>
            </a:r>
            <a:r>
              <a:rPr lang="en-US" sz="1800" dirty="0">
                <a:effectLst/>
                <a:latin typeface="Arial" panose="020B0604020202020204" pitchFamily="34" charset="0"/>
                <a:ea typeface="Calibri" panose="020F0502020204030204" pitchFamily="34" charset="0"/>
              </a:rPr>
              <a:t>Nov 14</a:t>
            </a:r>
            <a:r>
              <a:rPr kumimoji="0" lang="en-US" altLang="en-US" sz="1800" b="1" i="0" u="none" strike="noStrike" cap="none" normalizeH="0" baseline="0" dirty="0">
                <a:ln>
                  <a:noFill/>
                </a:ln>
                <a:solidFill>
                  <a:schemeClr val="tx1"/>
                </a:solidFill>
                <a:effectLst/>
                <a:latin typeface="Arial" panose="020B0604020202020204" pitchFamily="34" charset="0"/>
              </a:rPr>
              <a:t>, 2023</a:t>
            </a:r>
            <a:r>
              <a:rPr kumimoji="0" lang="en-US" altLang="en-US" sz="1800" b="0" i="0" u="none" strike="noStrike" cap="none" normalizeH="0" baseline="0" dirty="0">
                <a:ln>
                  <a:noFill/>
                </a:ln>
                <a:solidFill>
                  <a:schemeClr val="tx1"/>
                </a:solidFill>
                <a:effectLst/>
                <a:latin typeface="Arial" panose="020B0604020202020204" pitchFamily="34" charset="0"/>
              </a:rPr>
              <a:t> </a:t>
            </a:r>
          </a:p>
          <a:p>
            <a:pPr marL="457200" marR="0" lvl="1" indent="0" algn="l" defTabSz="914400" rtl="0" eaLnBrk="0" fontAlgn="base" latinLnBrk="0" hangingPunct="0">
              <a:lnSpc>
                <a:spcPct val="100000"/>
              </a:lnSpc>
              <a:spcBef>
                <a:spcPct val="0"/>
              </a:spcBef>
              <a:spcAft>
                <a:spcPct val="0"/>
              </a:spcAft>
              <a:buClrTx/>
              <a:buSzTx/>
              <a:buFontTx/>
              <a:buNone/>
              <a:tabLst/>
            </a:pPr>
            <a:r>
              <a:rPr lang="en-US" sz="1800" u="sng" dirty="0">
                <a:solidFill>
                  <a:srgbClr val="00AFF9"/>
                </a:solidFill>
                <a:effectLst/>
                <a:latin typeface="Arial" panose="020B0604020202020204" pitchFamily="34" charset="0"/>
                <a:ea typeface="Calibri" panose="020F0502020204030204" pitchFamily="34" charset="0"/>
                <a:hlinkClick r:id="rId4"/>
              </a:rPr>
              <a:t>Join WebEx meeting</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err="1">
                <a:solidFill>
                  <a:srgbClr val="666666"/>
                </a:solidFill>
                <a:effectLst/>
                <a:latin typeface="Arial" panose="020B0604020202020204" pitchFamily="34" charset="0"/>
                <a:ea typeface="Calibri" panose="020F0502020204030204" pitchFamily="34" charset="0"/>
              </a:rPr>
              <a:t>Meeting</a:t>
            </a:r>
            <a:r>
              <a:rPr lang="en-US" sz="1800" dirty="0">
                <a:solidFill>
                  <a:srgbClr val="666666"/>
                </a:solidFill>
                <a:effectLst/>
                <a:latin typeface="Arial" panose="020B0604020202020204" pitchFamily="34" charset="0"/>
                <a:ea typeface="Calibri" panose="020F0502020204030204" pitchFamily="34" charset="0"/>
              </a:rPr>
              <a:t> number: 2439 008 0166</a:t>
            </a:r>
            <a:r>
              <a:rPr lang="en-US" sz="1800" dirty="0">
                <a:effectLst/>
                <a:latin typeface="Arial" panose="020B0604020202020204" pitchFamily="34" charset="0"/>
                <a:ea typeface="Calibri" panose="020F0502020204030204" pitchFamily="34" charset="0"/>
              </a:rPr>
              <a:t>  Meeting password: 9PbXw5Sp2e8    </a:t>
            </a:r>
            <a:br>
              <a:rPr lang="en-US" sz="1800" dirty="0">
                <a:effectLst/>
                <a:latin typeface="Arial" panose="020B0604020202020204" pitchFamily="34" charset="0"/>
                <a:ea typeface="Calibri" panose="020F0502020204030204" pitchFamily="34" charset="0"/>
              </a:rPr>
            </a:br>
            <a:r>
              <a:rPr lang="en-US" sz="1800" b="1" dirty="0">
                <a:solidFill>
                  <a:srgbClr val="000000"/>
                </a:solidFill>
                <a:effectLst/>
                <a:latin typeface="Arial" panose="020B0604020202020204" pitchFamily="34" charset="0"/>
                <a:ea typeface="Calibri" panose="020F0502020204030204" pitchFamily="34" charset="0"/>
              </a:rPr>
              <a:t>Join by phone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+1-855-797-9485 US Toll free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+1-415-655-0002 US Toll</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Access code: 2439 008 0166</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u="sng" dirty="0">
                <a:solidFill>
                  <a:srgbClr val="005E7D"/>
                </a:solidFill>
                <a:effectLst/>
                <a:latin typeface="Arial" panose="020B0604020202020204" pitchFamily="34" charset="0"/>
                <a:ea typeface="Calibri" panose="020F0502020204030204" pitchFamily="34" charset="0"/>
                <a:hlinkClick r:id="rId5"/>
              </a:rPr>
              <a:t>Global call-in numbers</a:t>
            </a:r>
            <a:r>
              <a:rPr lang="en-US" sz="1800" dirty="0">
                <a:effectLst/>
                <a:latin typeface="Arial" panose="020B0604020202020204" pitchFamily="34" charset="0"/>
                <a:ea typeface="Calibri" panose="020F0502020204030204" pitchFamily="34" charset="0"/>
              </a:rPr>
              <a:t>  |  </a:t>
            </a:r>
            <a:r>
              <a:rPr lang="en-US" sz="1800" u="sng" dirty="0">
                <a:solidFill>
                  <a:srgbClr val="005E7D"/>
                </a:solidFill>
                <a:effectLst/>
                <a:latin typeface="Arial" panose="020B0604020202020204" pitchFamily="34" charset="0"/>
                <a:ea typeface="Calibri" panose="020F0502020204030204" pitchFamily="34" charset="0"/>
                <a:hlinkClick r:id="rId6"/>
              </a:rPr>
              <a:t>Toll-free calling restrictions</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 name="Rectangle 5">
            <a:extLst>
              <a:ext uri="{FF2B5EF4-FFF2-40B4-BE49-F238E27FC236}">
                <a16:creationId xmlns:a16="http://schemas.microsoft.com/office/drawing/2014/main" id="{BC5CA8CD-ACD7-A647-6329-68E5CCCEEA32}"/>
              </a:ext>
            </a:extLst>
          </p:cNvPr>
          <p:cNvSpPr>
            <a:spLocks noChangeArrowheads="1"/>
          </p:cNvSpPr>
          <p:nvPr/>
        </p:nvSpPr>
        <p:spPr bwMode="auto">
          <a:xfrm>
            <a:off x="6190593" y="3623102"/>
            <a:ext cx="5544207" cy="3139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panose="020B0604020202020204" pitchFamily="34" charset="0"/>
              </a:rPr>
              <a:t>PM2: 4 PM  HST, Wednesday </a:t>
            </a:r>
            <a:r>
              <a:rPr lang="en-US" sz="1800" dirty="0">
                <a:effectLst/>
                <a:latin typeface="Arial" panose="020B0604020202020204" pitchFamily="34" charset="0"/>
                <a:ea typeface="Calibri" panose="020F0502020204030204" pitchFamily="34" charset="0"/>
              </a:rPr>
              <a:t>Nov 15</a:t>
            </a:r>
            <a:r>
              <a:rPr kumimoji="0" lang="en-US" altLang="en-US" sz="1800" b="1" i="0" u="none" strike="noStrike" cap="none" normalizeH="0" baseline="0" dirty="0">
                <a:ln>
                  <a:noFill/>
                </a:ln>
                <a:solidFill>
                  <a:schemeClr val="tx1"/>
                </a:solidFill>
                <a:effectLst/>
                <a:latin typeface="Arial" panose="020B0604020202020204" pitchFamily="34" charset="0"/>
              </a:rPr>
              <a:t>, 2023</a:t>
            </a:r>
            <a:r>
              <a:rPr kumimoji="0" lang="en-US" altLang="en-US" sz="1800" b="0" i="0" u="none" strike="noStrike" cap="none" normalizeH="0" baseline="0" dirty="0">
                <a:ln>
                  <a:noFill/>
                </a:ln>
                <a:solidFill>
                  <a:schemeClr val="tx1"/>
                </a:solidFill>
                <a:effectLst/>
                <a:latin typeface="Arial" panose="020B0604020202020204" pitchFamily="34" charset="0"/>
              </a:rPr>
              <a:t> </a:t>
            </a:r>
          </a:p>
          <a:p>
            <a:pPr marL="457200" marR="0" lvl="1" indent="0" algn="l" defTabSz="914400" rtl="0" eaLnBrk="0" fontAlgn="base" latinLnBrk="0" hangingPunct="0">
              <a:lnSpc>
                <a:spcPct val="100000"/>
              </a:lnSpc>
              <a:spcBef>
                <a:spcPct val="0"/>
              </a:spcBef>
              <a:spcAft>
                <a:spcPct val="0"/>
              </a:spcAft>
              <a:buClrTx/>
              <a:buSzTx/>
              <a:buFontTx/>
              <a:buNone/>
              <a:tabLst/>
            </a:pPr>
            <a:r>
              <a:rPr lang="en-US" sz="1800" u="sng" dirty="0">
                <a:solidFill>
                  <a:srgbClr val="00AFF9"/>
                </a:solidFill>
                <a:effectLst/>
                <a:latin typeface="Arial" panose="020B0604020202020204" pitchFamily="34" charset="0"/>
                <a:ea typeface="Calibri" panose="020F0502020204030204" pitchFamily="34" charset="0"/>
                <a:hlinkClick r:id="rId7"/>
              </a:rPr>
              <a:t>Join WebEx meeting</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err="1">
                <a:solidFill>
                  <a:srgbClr val="666666"/>
                </a:solidFill>
                <a:effectLst/>
                <a:latin typeface="Arial" panose="020B0604020202020204" pitchFamily="34" charset="0"/>
                <a:ea typeface="Calibri" panose="020F0502020204030204" pitchFamily="34" charset="0"/>
              </a:rPr>
              <a:t>Meeting</a:t>
            </a:r>
            <a:r>
              <a:rPr lang="en-US" sz="1800" dirty="0">
                <a:solidFill>
                  <a:srgbClr val="666666"/>
                </a:solidFill>
                <a:effectLst/>
                <a:latin typeface="Arial" panose="020B0604020202020204" pitchFamily="34" charset="0"/>
                <a:ea typeface="Calibri" panose="020F0502020204030204" pitchFamily="34" charset="0"/>
              </a:rPr>
              <a:t> number: 2430 995 1850</a:t>
            </a:r>
            <a:r>
              <a:rPr lang="en-US" sz="1800" dirty="0">
                <a:effectLst/>
                <a:latin typeface="Arial" panose="020B0604020202020204" pitchFamily="34" charset="0"/>
                <a:ea typeface="Calibri" panose="020F0502020204030204" pitchFamily="34" charset="0"/>
              </a:rPr>
              <a:t>  Meeting password: 7jhYGcbYX46    </a:t>
            </a:r>
            <a:br>
              <a:rPr lang="en-US" sz="1800" dirty="0">
                <a:effectLst/>
                <a:latin typeface="Arial" panose="020B0604020202020204" pitchFamily="34" charset="0"/>
                <a:ea typeface="Calibri" panose="020F0502020204030204" pitchFamily="34" charset="0"/>
              </a:rPr>
            </a:br>
            <a:r>
              <a:rPr lang="en-US" sz="1800" b="1" dirty="0">
                <a:solidFill>
                  <a:srgbClr val="000000"/>
                </a:solidFill>
                <a:effectLst/>
                <a:latin typeface="Arial" panose="020B0604020202020204" pitchFamily="34" charset="0"/>
                <a:ea typeface="Calibri" panose="020F0502020204030204" pitchFamily="34" charset="0"/>
              </a:rPr>
              <a:t>Join by phone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+1-855-797-9485 US Toll free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+1-415-655-0002 US Toll</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Access code: 2430 995 1850</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u="sng" dirty="0">
                <a:solidFill>
                  <a:srgbClr val="005E7D"/>
                </a:solidFill>
                <a:effectLst/>
                <a:latin typeface="Arial" panose="020B0604020202020204" pitchFamily="34" charset="0"/>
                <a:ea typeface="Calibri" panose="020F0502020204030204" pitchFamily="34" charset="0"/>
                <a:hlinkClick r:id="rId8"/>
              </a:rPr>
              <a:t>Global call-in numbers</a:t>
            </a:r>
            <a:r>
              <a:rPr lang="en-US" sz="1800" dirty="0">
                <a:effectLst/>
                <a:latin typeface="Arial" panose="020B0604020202020204" pitchFamily="34" charset="0"/>
                <a:ea typeface="Calibri" panose="020F0502020204030204" pitchFamily="34" charset="0"/>
              </a:rPr>
              <a:t>  |  </a:t>
            </a:r>
            <a:r>
              <a:rPr lang="en-US" sz="1800" u="sng" dirty="0">
                <a:solidFill>
                  <a:srgbClr val="005E7D"/>
                </a:solidFill>
                <a:effectLst/>
                <a:latin typeface="Arial" panose="020B0604020202020204" pitchFamily="34" charset="0"/>
                <a:ea typeface="Calibri" panose="020F0502020204030204" pitchFamily="34" charset="0"/>
                <a:hlinkClick r:id="rId6"/>
              </a:rPr>
              <a:t>Toll-free calling restrictions</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04149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E06ED11D-62EF-4426-BE34-ACD435831372}"/>
              </a:ext>
            </a:extLst>
          </p:cNvPr>
          <p:cNvSpPr>
            <a:spLocks noGrp="1"/>
          </p:cNvSpPr>
          <p:nvPr>
            <p:ph type="title"/>
          </p:nvPr>
        </p:nvSpPr>
        <p:spPr/>
        <p:txBody>
          <a:bodyPr/>
          <a:lstStyle/>
          <a:p>
            <a:r>
              <a:rPr lang="en-US" dirty="0"/>
              <a:t>Agenda</a:t>
            </a:r>
          </a:p>
        </p:txBody>
      </p:sp>
      <p:sp>
        <p:nvSpPr>
          <p:cNvPr id="2" name="Content Placeholder 1">
            <a:extLst>
              <a:ext uri="{FF2B5EF4-FFF2-40B4-BE49-F238E27FC236}">
                <a16:creationId xmlns:a16="http://schemas.microsoft.com/office/drawing/2014/main" id="{41023CD6-FC62-4A83-9EAE-A6F907B49C04}"/>
              </a:ext>
            </a:extLst>
          </p:cNvPr>
          <p:cNvSpPr>
            <a:spLocks noGrp="1"/>
          </p:cNvSpPr>
          <p:nvPr>
            <p:ph idx="1"/>
          </p:nvPr>
        </p:nvSpPr>
        <p:spPr>
          <a:xfrm>
            <a:off x="914400" y="1981200"/>
            <a:ext cx="10820400" cy="4419600"/>
          </a:xfrm>
        </p:spPr>
        <p:txBody>
          <a:bodyPr>
            <a:normAutofit fontScale="92500" lnSpcReduction="20000"/>
          </a:bodyPr>
          <a:lstStyle/>
          <a:p>
            <a:pPr fontAlgn="t">
              <a:lnSpc>
                <a:spcPct val="120000"/>
              </a:lnSpc>
            </a:pPr>
            <a:r>
              <a:rPr lang="en-US" dirty="0"/>
              <a:t>Call session to order / “Guidelines for IEEE SA meetings”</a:t>
            </a:r>
          </a:p>
          <a:p>
            <a:pPr fontAlgn="t">
              <a:lnSpc>
                <a:spcPct val="120000"/>
              </a:lnSpc>
            </a:pPr>
            <a:r>
              <a:rPr lang="en-US" dirty="0"/>
              <a:t>Review of Agenda / Approval of Agenda / Approve Minutes</a:t>
            </a:r>
          </a:p>
          <a:p>
            <a:pPr fontAlgn="t">
              <a:lnSpc>
                <a:spcPct val="120000"/>
              </a:lnSpc>
            </a:pPr>
            <a:r>
              <a:rPr lang="en-US" dirty="0"/>
              <a:t>Liaison Updates / Regulatory</a:t>
            </a:r>
          </a:p>
          <a:p>
            <a:pPr fontAlgn="t">
              <a:lnSpc>
                <a:spcPct val="120000"/>
              </a:lnSpc>
            </a:pPr>
            <a:r>
              <a:rPr lang="en-US" dirty="0"/>
              <a:t>"IEEE 802 Solutions for Vertical Applications" White Paper</a:t>
            </a:r>
          </a:p>
          <a:p>
            <a:pPr fontAlgn="t">
              <a:lnSpc>
                <a:spcPct val="120000"/>
              </a:lnSpc>
            </a:pPr>
            <a:r>
              <a:rPr lang="en-US" dirty="0"/>
              <a:t>Low Latency White Paper</a:t>
            </a:r>
          </a:p>
          <a:p>
            <a:pPr fontAlgn="t">
              <a:lnSpc>
                <a:spcPct val="120000"/>
              </a:lnSpc>
            </a:pPr>
            <a:r>
              <a:rPr lang="en-US" dirty="0"/>
              <a:t>IoT white paper Development and Contributions</a:t>
            </a:r>
          </a:p>
          <a:p>
            <a:pPr fontAlgn="b">
              <a:lnSpc>
                <a:spcPct val="120000"/>
              </a:lnSpc>
            </a:pPr>
            <a:r>
              <a:rPr lang="en-US" dirty="0"/>
              <a:t>AFV Infrastructure communications white paper: Review contributions and white paper draft</a:t>
            </a:r>
          </a:p>
          <a:p>
            <a:pPr fontAlgn="t"/>
            <a:endParaRPr lang="en-US" dirty="0"/>
          </a:p>
        </p:txBody>
      </p:sp>
      <p:sp>
        <p:nvSpPr>
          <p:cNvPr id="4" name="Footer Placeholder 3"/>
          <p:cNvSpPr>
            <a:spLocks noGrp="1"/>
          </p:cNvSpPr>
          <p:nvPr>
            <p:ph type="ftr" sz="quarter" idx="11"/>
          </p:nvPr>
        </p:nvSpPr>
        <p:spPr/>
        <p:txBody>
          <a:bodyPr wrap="square" anchor="t">
            <a:normAutofit/>
          </a:bodyPr>
          <a:lstStyle/>
          <a:p>
            <a:pPr>
              <a:spcAft>
                <a:spcPts val="600"/>
              </a:spcAft>
            </a:pPr>
            <a:r>
              <a:rPr lang="en-US" altLang="en-US"/>
              <a:t>Tim Godfrey, EPRI</a:t>
            </a:r>
          </a:p>
        </p:txBody>
      </p:sp>
      <p:sp>
        <p:nvSpPr>
          <p:cNvPr id="5" name="Slide Number Placeholder 4"/>
          <p:cNvSpPr>
            <a:spLocks noGrp="1"/>
          </p:cNvSpPr>
          <p:nvPr>
            <p:ph type="sldNum" sz="quarter" idx="12"/>
          </p:nvPr>
        </p:nvSpPr>
        <p:spPr/>
        <p:txBody>
          <a:bodyPr wrap="none" anchor="t">
            <a:normAutofit/>
          </a:bodyPr>
          <a:lstStyle/>
          <a:p>
            <a:pPr>
              <a:spcAft>
                <a:spcPts val="600"/>
              </a:spcAft>
            </a:pPr>
            <a:r>
              <a:rPr lang="en-US" altLang="en-US"/>
              <a:t>Slide </a:t>
            </a:r>
            <a:fld id="{D2793805-6678-4F90-9549-7863581D2258}" type="slidenum">
              <a:rPr lang="en-US" altLang="en-US" smtClean="0"/>
              <a:pPr>
                <a:spcAft>
                  <a:spcPts val="600"/>
                </a:spcAft>
              </a:pPr>
              <a:t>4</a:t>
            </a:fld>
            <a:endParaRPr lang="en-US" altLang="en-US"/>
          </a:p>
        </p:txBody>
      </p:sp>
    </p:spTree>
    <p:extLst>
      <p:ext uri="{BB962C8B-B14F-4D97-AF65-F5344CB8AC3E}">
        <p14:creationId xmlns:p14="http://schemas.microsoft.com/office/powerpoint/2010/main" val="1155415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1857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914400" y="1289050"/>
            <a:ext cx="10439400" cy="5186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6</a:t>
            </a:fld>
            <a:endParaRPr lang="en-US" altLang="en-US"/>
          </a:p>
        </p:txBody>
      </p:sp>
    </p:spTree>
    <p:extLst>
      <p:ext uri="{BB962C8B-B14F-4D97-AF65-F5344CB8AC3E}">
        <p14:creationId xmlns:p14="http://schemas.microsoft.com/office/powerpoint/2010/main" val="3464650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600200"/>
            <a:ext cx="10361084" cy="4953000"/>
          </a:xfrm>
        </p:spPr>
        <p:txBody>
          <a:bodyPr>
            <a:normAutofit fontScale="85000" lnSpcReduction="10000"/>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7</a:t>
            </a:fld>
            <a:endParaRPr lang="en-US" altLang="en-US"/>
          </a:p>
        </p:txBody>
      </p:sp>
    </p:spTree>
    <p:extLst>
      <p:ext uri="{BB962C8B-B14F-4D97-AF65-F5344CB8AC3E}">
        <p14:creationId xmlns:p14="http://schemas.microsoft.com/office/powerpoint/2010/main" val="13117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 behavior in IEEE-SA activities is guided</a:t>
            </a:r>
            <a:br>
              <a:rPr lang="en-US" dirty="0">
                <a:solidFill>
                  <a:schemeClr val="accent5">
                    <a:lumMod val="50000"/>
                  </a:schemeClr>
                </a:solidFill>
              </a:rPr>
            </a:br>
            <a:r>
              <a:rPr lang="en-US" dirty="0">
                <a:solidFill>
                  <a:schemeClr val="accent5">
                    <a:lumMod val="50000"/>
                  </a:schemeClr>
                </a:solidFill>
              </a:rPr>
              <a:t>by the IEEE Codes of Ethics &amp; Conduct</a:t>
            </a:r>
          </a:p>
        </p:txBody>
      </p:sp>
      <p:sp>
        <p:nvSpPr>
          <p:cNvPr id="3" name="Content Placeholder 2"/>
          <p:cNvSpPr>
            <a:spLocks noGrp="1"/>
          </p:cNvSpPr>
          <p:nvPr>
            <p:ph idx="1"/>
          </p:nvPr>
        </p:nvSpPr>
        <p:spPr>
          <a:xfrm>
            <a:off x="914400" y="1981200"/>
            <a:ext cx="10363200" cy="4419600"/>
          </a:xfrm>
        </p:spPr>
        <p:txBody>
          <a:bodyPr>
            <a:normAutofit fontScale="92500" lnSpcReduction="20000"/>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dirty="0"/>
              <a:t>Uphold the highest standards of integrity, responsible behavior, and ethical and professional conduct</a:t>
            </a:r>
          </a:p>
          <a:p>
            <a:pPr lvl="1">
              <a:buFont typeface="Arial" panose="020B0604020202020204" pitchFamily="34" charset="0"/>
              <a:buChar char="•"/>
            </a:pPr>
            <a:r>
              <a:rPr lang="en-US" sz="1800" dirty="0"/>
              <a:t>Treat people fairly and with respect, to not engage in harassment, discrimination, or retaliation, and to protect people's privacy.</a:t>
            </a:r>
          </a:p>
          <a:p>
            <a:pPr lvl="1">
              <a:buFont typeface="Arial" panose="020B0604020202020204" pitchFamily="34" charset="0"/>
              <a:buChar char="•"/>
            </a:pPr>
            <a:r>
              <a:rPr lang="en-US" sz="180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Participants in the IEEE-SA “individual process” shall</a:t>
            </a:r>
            <a:br>
              <a:rPr lang="en-US" dirty="0">
                <a:solidFill>
                  <a:schemeClr val="accent5">
                    <a:lumMod val="50000"/>
                  </a:schemeClr>
                </a:solidFill>
              </a:rPr>
            </a:br>
            <a:r>
              <a:rPr lang="en-US" dirty="0">
                <a:solidFill>
                  <a:schemeClr val="accent5">
                    <a:lumMod val="50000"/>
                  </a:schemeClr>
                </a:solidFill>
              </a:rPr>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343705863"/>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28490</TotalTime>
  <Words>2448</Words>
  <Application>Microsoft Office PowerPoint</Application>
  <PresentationFormat>Widescreen</PresentationFormat>
  <Paragraphs>259</Paragraphs>
  <Slides>25</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Arial</vt:lpstr>
      <vt:lpstr>Calibri</vt:lpstr>
      <vt:lpstr>Helvetica</vt:lpstr>
      <vt:lpstr>Monotype Sorts</vt:lpstr>
      <vt:lpstr>Times New Roman</vt:lpstr>
      <vt:lpstr>Wingdings</vt:lpstr>
      <vt:lpstr>802-24-Theme1</vt:lpstr>
      <vt:lpstr>802.24 Vertical Applications TAG</vt:lpstr>
      <vt:lpstr>802.24 Overview</vt:lpstr>
      <vt:lpstr>November Plenary - Meeting Plan</vt:lpstr>
      <vt:lpstr>Agenda</vt:lpstr>
      <vt:lpstr>Guidelines for IEEE-SA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Administration</vt:lpstr>
      <vt:lpstr>802.24 TAG Opening</vt:lpstr>
      <vt:lpstr>Liaison Updates</vt:lpstr>
      <vt:lpstr>Liaison Updates</vt:lpstr>
      <vt:lpstr>"IEEE 802 Solutions for Vertical Applications"</vt:lpstr>
      <vt:lpstr>“Low latency” White Paper</vt:lpstr>
      <vt:lpstr>IoT White Paper Strategy</vt:lpstr>
      <vt:lpstr>802.24.2 IoT White Paper</vt:lpstr>
      <vt:lpstr>AFV Communications - White Paper</vt:lpstr>
      <vt:lpstr>Contributions related to AFV White Paper</vt:lpstr>
      <vt:lpstr>AFV White Paper</vt:lpstr>
      <vt:lpstr>Vertical Applications – Industry Standards Outreach</vt:lpstr>
      <vt:lpstr>Future TAG Activity Planning</vt:lpstr>
      <vt:lpstr>802.24 TAG closing</vt:lpstr>
      <vt:lpstr>Backup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Vertical Applications TAG</dc:title>
  <dc:creator>Godfrey, Tim</dc:creator>
  <cp:lastModifiedBy>Godfrey, Tim</cp:lastModifiedBy>
  <cp:revision>367</cp:revision>
  <dcterms:created xsi:type="dcterms:W3CDTF">2020-10-13T15:01:18Z</dcterms:created>
  <dcterms:modified xsi:type="dcterms:W3CDTF">2023-10-19T14:55:23Z</dcterms:modified>
</cp:coreProperties>
</file>