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1"/>
  </p:notesMasterIdLst>
  <p:handoutMasterIdLst>
    <p:handoutMasterId r:id="rId32"/>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486" r:id="rId16"/>
    <p:sldId id="1887" r:id="rId17"/>
    <p:sldId id="1893" r:id="rId18"/>
    <p:sldId id="475" r:id="rId19"/>
    <p:sldId id="521" r:id="rId20"/>
    <p:sldId id="1898" r:id="rId21"/>
    <p:sldId id="1885" r:id="rId22"/>
    <p:sldId id="1894" r:id="rId23"/>
    <p:sldId id="1886" r:id="rId24"/>
    <p:sldId id="524" r:id="rId25"/>
    <p:sldId id="474" r:id="rId26"/>
    <p:sldId id="391" r:id="rId27"/>
    <p:sldId id="1895" r:id="rId28"/>
    <p:sldId id="1902" r:id="rId29"/>
    <p:sldId id="1901" r:id="rId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486"/>
            <p14:sldId id="1887"/>
            <p14:sldId id="1893"/>
            <p14:sldId id="475"/>
            <p14:sldId id="521"/>
            <p14:sldId id="1898"/>
            <p14:sldId id="1885"/>
            <p14:sldId id="1894"/>
            <p14:sldId id="1886"/>
            <p14:sldId id="524"/>
            <p14:sldId id="474"/>
            <p14:sldId id="391"/>
            <p14:sldId id="1895"/>
            <p14:sldId id="1902"/>
            <p14:sldId id="190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87" d="100"/>
          <a:sy n="87" d="100"/>
        </p:scale>
        <p:origin x="504" y="51"/>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802.24-23-0023r2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September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3/24-23-0017-00-0000-tag-minutes-july-2023.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file/Polls/24-23-0012-01-0000-ieee-802-networks-for-vertical-applications-PDF%20of%2024-23-0020-00-for-comment.pdf" TargetMode="External"/><Relationship Id="rId2" Type="http://schemas.openxmlformats.org/officeDocument/2006/relationships/hyperlink" Target="https://mentor.ieee.org/802.24/poll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file/Polls/24-23-0011-02-0000-low-latency-communication-white-paper-PDF%20of%2024-23-0010-04-for-commen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24/dcn/23/24-23-0007-03-0000-afv-white-paper.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24/file/Polls/24-23-0011-02-0000-low-latency-communication-white-paper-PDF%20of%2024-23-0010-04-for-comment.pdf" TargetMode="External"/><Relationship Id="rId2" Type="http://schemas.openxmlformats.org/officeDocument/2006/relationships/hyperlink" Target="https://mentor.ieee.org/802.24/dcn/23/24-23-0011-02-0000-low-latency-communications-white-paper-pdf-for-comment.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24/file/Polls/24-23-0012-01-0000-ieee-802-networks-for-vertical-applications-PDF%20of%2024-23-0020-00-for-comment.pdf" TargetMode="External"/><Relationship Id="rId2" Type="http://schemas.openxmlformats.org/officeDocument/2006/relationships/hyperlink" Target="https://mentor.ieee.org/802.24/dcn/23/24-23-0012-01-0000-IEE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750b76f00acada52898f4b4070dafa8b"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2786a76379e7b8554140d47aebe8859" TargetMode="External"/><Relationship Id="rId2" Type="http://schemas.openxmlformats.org/officeDocument/2006/relationships/hyperlink" Target="https://cvent.me/EooyVv"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e0442fee1600521ee60d0779f8b3470a" TargetMode="External"/><Relationship Id="rId4" Type="http://schemas.openxmlformats.org/officeDocument/2006/relationships/hyperlink" Target="https://epri.webex.com/epri/j.php?MTID=m9bd4e16f962fd745d537ae20db7b7657"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September 2023 Wireless Interim Meeting</a:t>
            </a:r>
          </a:p>
          <a:p>
            <a:r>
              <a:rPr lang="en-US" dirty="0"/>
              <a:t>Atlanta, GA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62500" lnSpcReduction="20000"/>
          </a:bodyPr>
          <a:lstStyle/>
          <a:p>
            <a:endParaRPr lang="en-US" dirty="0"/>
          </a:p>
          <a:p>
            <a:r>
              <a:rPr lang="en-US" dirty="0"/>
              <a:t>Approve July 2023 TAG minutes</a:t>
            </a:r>
          </a:p>
          <a:p>
            <a:pPr lvl="1"/>
            <a:r>
              <a:rPr lang="en-US" dirty="0">
                <a:hlinkClick r:id="rId2"/>
              </a:rPr>
              <a:t>https://mentor.ieee.org/802.24/dcn/23/24-23-0017-00-0000-tag-minutes-july-2023.pdf</a:t>
            </a:r>
            <a:endParaRPr lang="en-US" dirty="0"/>
          </a:p>
          <a:p>
            <a:pPr lvl="1"/>
            <a:endParaRPr lang="en-US" dirty="0"/>
          </a:p>
          <a:p>
            <a:pPr lvl="1"/>
            <a:endParaRPr lang="en-US" dirty="0"/>
          </a:p>
          <a:p>
            <a:pPr lvl="1"/>
            <a:endParaRPr lang="en-US" dirty="0"/>
          </a:p>
          <a:p>
            <a:r>
              <a:rPr lang="en-US" dirty="0"/>
              <a:t>Action Items from July</a:t>
            </a:r>
          </a:p>
          <a:p>
            <a:pPr lvl="1"/>
            <a:r>
              <a:rPr lang="en-US" dirty="0"/>
              <a:t>Initiate next phase 802 WG comment collection for 802 Solutions and Low Latency white papers</a:t>
            </a:r>
          </a:p>
          <a:p>
            <a:pPr lvl="1"/>
            <a:r>
              <a:rPr lang="en-US" dirty="0"/>
              <a:t>Jin Seek to inquire about document access for ISO/IEC EMA Protocol specifications for 802.24 TAG reference</a:t>
            </a:r>
          </a:p>
          <a:p>
            <a:pPr lvl="1"/>
            <a:r>
              <a:rPr lang="en-US" dirty="0"/>
              <a:t>Announce AFV White paper draft for informal comments and contributions. 7r3</a:t>
            </a:r>
          </a:p>
          <a:p>
            <a:pPr lvl="1"/>
            <a:r>
              <a:rPr lang="en-US" dirty="0"/>
              <a:t>IoT White Paper - New draft from Ben and Allan w/ Roadmap for consolidation by September.</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a:bodyPr>
          <a:lstStyle/>
          <a:p>
            <a:r>
              <a:rPr lang="en-US" dirty="0"/>
              <a:t>802.18 RR TAG. </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828800"/>
            <a:ext cx="10363200" cy="4419600"/>
          </a:xfrm>
        </p:spPr>
        <p:txBody>
          <a:bodyPr>
            <a:normAutofit fontScale="775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hlinkClick r:id="rId2"/>
              </a:rPr>
              <a:t>epoll</a:t>
            </a:r>
            <a:r>
              <a:rPr lang="en-US" dirty="0">
                <a:hlinkClick r:id="rId2"/>
              </a:rPr>
              <a:t> on mentor</a:t>
            </a:r>
            <a:r>
              <a:rPr lang="en-US" dirty="0"/>
              <a:t> – runs through 11 September</a:t>
            </a:r>
          </a:p>
          <a:p>
            <a:pPr lvl="1"/>
            <a:r>
              <a:rPr lang="en-US" dirty="0"/>
              <a:t>Save review documents as PDF to get stable line numbers</a:t>
            </a:r>
          </a:p>
          <a:p>
            <a:r>
              <a:rPr lang="en-US" dirty="0"/>
              <a:t>Document out for comment by </a:t>
            </a:r>
            <a:r>
              <a:rPr lang="en-US" dirty="0" err="1"/>
              <a:t>ePoll</a:t>
            </a:r>
            <a:r>
              <a:rPr lang="en-US" dirty="0"/>
              <a:t> with other WGs:</a:t>
            </a:r>
          </a:p>
          <a:p>
            <a:pPr lvl="1"/>
            <a:r>
              <a:rPr lang="en-US" dirty="0">
                <a:hlinkClick r:id="rId3"/>
              </a:rPr>
              <a:t>24-23-0012-01-0000-ieee-802-networks-for-vertical-applications-PDF of 24-23-0020-00-for-comment.pdf</a:t>
            </a:r>
            <a:endParaRPr lang="en-US" dirty="0"/>
          </a:p>
          <a:p>
            <a:pPr lvl="1"/>
            <a:endParaRPr lang="en-US" dirty="0"/>
          </a:p>
          <a:p>
            <a:pPr lvl="1"/>
            <a:endParaRPr lang="en-US" dirty="0"/>
          </a:p>
          <a:p>
            <a:r>
              <a:rPr lang="en-US" dirty="0"/>
              <a:t>Merge in Glossary created by Ann Krieger.</a:t>
            </a:r>
          </a:p>
          <a:p>
            <a:endParaRPr lang="en-US" dirty="0"/>
          </a:p>
          <a:p>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fontScale="92500" lnSpcReduction="10000"/>
          </a:bodyPr>
          <a:lstStyle/>
          <a:p>
            <a:r>
              <a:rPr lang="en-US" dirty="0"/>
              <a:t>Comment Review spreadsheet (for September):</a:t>
            </a:r>
          </a:p>
          <a:p>
            <a:endParaRPr lang="en-US" dirty="0"/>
          </a:p>
          <a:p>
            <a:r>
              <a:rPr lang="en-US" dirty="0"/>
              <a:t>No Comments, </a:t>
            </a:r>
          </a:p>
          <a:p>
            <a:r>
              <a:rPr lang="en-US" dirty="0"/>
              <a:t>Final version in 24-23-0020-01-0000-ieee-802-networks-for-vertical-applications-word-for-comment.docx</a:t>
            </a:r>
          </a:p>
          <a:p>
            <a:endParaRPr lang="en-US" dirty="0"/>
          </a:p>
          <a:p>
            <a:r>
              <a:rPr lang="en-US" dirty="0"/>
              <a:t>Send to editor in 2 weeks to give any comments a chance to arrive by email. </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September:</a:t>
            </a:r>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Finalize and move into IEEE Editors</a:t>
            </a:r>
          </a:p>
          <a:p>
            <a:r>
              <a:rPr lang="en-US" dirty="0"/>
              <a:t>Comment Collection Initiated</a:t>
            </a:r>
          </a:p>
          <a:p>
            <a:pPr lvl="1"/>
            <a:r>
              <a:rPr lang="en-US" dirty="0" err="1"/>
              <a:t>ePoll</a:t>
            </a:r>
            <a:r>
              <a:rPr lang="en-US" dirty="0"/>
              <a:t> </a:t>
            </a:r>
            <a:r>
              <a:rPr lang="en-US" dirty="0">
                <a:hlinkClick r:id="rId2"/>
              </a:rPr>
              <a:t>24-23-0011-02-0000-low-latency-communication-white-paper-PDF of 24-23-0010-04-for-comment.pdf</a:t>
            </a:r>
            <a:endParaRPr lang="en-US" dirty="0"/>
          </a:p>
          <a:p>
            <a:endParaRPr lang="en-US" dirty="0"/>
          </a:p>
          <a:p>
            <a:r>
              <a:rPr lang="en-US" dirty="0"/>
              <a:t>Merge in Glossary created by Ann Krieger.</a:t>
            </a:r>
          </a:p>
          <a:p>
            <a:pPr lvl="1"/>
            <a:r>
              <a:rPr lang="en-US" dirty="0"/>
              <a:t>24-23-0010-05-0000-low-latency-communication-white-paper-word-for-comment</a:t>
            </a:r>
          </a:p>
          <a:p>
            <a:pPr lvl="1"/>
            <a:r>
              <a:rPr lang="en-US" dirty="0"/>
              <a:t>Comment resolution in 24-23-0024-00-0000-vert-applications-glossary.docx</a:t>
            </a:r>
          </a:p>
          <a:p>
            <a:r>
              <a:rPr lang="en-US" dirty="0"/>
              <a:t>Pick up Section 4 on Wednesday</a:t>
            </a:r>
          </a:p>
          <a:p>
            <a:pPr lvl="1"/>
            <a:r>
              <a:rPr lang="en-US" dirty="0"/>
              <a:t>24-23-0010-06-0000-low-latency-communication-white-paper-word-for-comment</a:t>
            </a:r>
          </a:p>
          <a:p>
            <a:pPr lvl="1"/>
            <a:r>
              <a:rPr lang="en-US" dirty="0"/>
              <a:t>Comment resolution in 24-23-0024-01-0000-vert-applications-glossary.docx</a:t>
            </a:r>
          </a:p>
          <a:p>
            <a:pPr lvl="1"/>
            <a:endParaRPr lang="en-US" dirty="0"/>
          </a:p>
          <a:p>
            <a:r>
              <a:rPr lang="en-US" dirty="0"/>
              <a:t>Next Step forward to IEEE editors for formatting. </a:t>
            </a:r>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18</a:t>
            </a:fld>
            <a:endParaRPr lang="en-US" altLang="en-US" dirty="0"/>
          </a:p>
        </p:txBody>
      </p:sp>
    </p:spTree>
    <p:extLst>
      <p:ext uri="{BB962C8B-B14F-4D97-AF65-F5344CB8AC3E}">
        <p14:creationId xmlns:p14="http://schemas.microsoft.com/office/powerpoint/2010/main" val="530639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Alan Berkema</a:t>
            </a:r>
          </a:p>
          <a:p>
            <a:r>
              <a:rPr lang="en-US" dirty="0"/>
              <a:t>SPE (Chris </a:t>
            </a:r>
            <a:r>
              <a:rPr lang="en-US" dirty="0" err="1"/>
              <a:t>DiMinico</a:t>
            </a:r>
            <a:r>
              <a:rPr lang="en-US" dirty="0"/>
              <a:t>) 24-23-0013-00-IoTg-802-24-2-iot-10base-t1l-spe-switches-and-adapters.pdf</a:t>
            </a:r>
          </a:p>
          <a:p>
            <a:r>
              <a:rPr lang="en-US" dirty="0"/>
              <a:t>New draft from Ben and Allan (maybe an outline?)</a:t>
            </a:r>
          </a:p>
          <a:p>
            <a:endParaRPr lang="en-US" dirty="0"/>
          </a:p>
          <a:p>
            <a:r>
              <a:rPr lang="en-US" dirty="0"/>
              <a:t>Need to refine the wireless standards aspects of IoT.</a:t>
            </a:r>
          </a:p>
          <a:p>
            <a:pPr lvl="1"/>
            <a:r>
              <a:rPr lang="en-US" dirty="0"/>
              <a:t>Bring in Wi-SUN, WFA/802.11ah, Matter/Thread, Building control,  UWB Alliance,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
        <p:nvSpPr>
          <p:cNvPr id="7" name="Content Placeholder 6">
            <a:extLst>
              <a:ext uri="{FF2B5EF4-FFF2-40B4-BE49-F238E27FC236}">
                <a16:creationId xmlns:a16="http://schemas.microsoft.com/office/drawing/2014/main" id="{2B5CED42-D24A-8B4F-7C36-6EB5F9E3C95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36571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802.24-23-0007r3</a:t>
            </a:r>
            <a:r>
              <a:rPr lang="en-US" dirty="0"/>
              <a:t>   </a:t>
            </a:r>
          </a:p>
          <a:p>
            <a:endParaRPr lang="en-US" dirty="0"/>
          </a:p>
          <a:p>
            <a:r>
              <a:rPr lang="en-US" dirty="0"/>
              <a:t>Notes:</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fontScale="92500" lnSpcReduction="20000"/>
          </a:bodyPr>
          <a:lstStyle/>
          <a:p>
            <a:r>
              <a:rPr lang="en-US" dirty="0"/>
              <a:t>Action Items</a:t>
            </a:r>
          </a:p>
          <a:p>
            <a:pPr lvl="1"/>
            <a:r>
              <a:rPr lang="en-US" dirty="0"/>
              <a:t>Tim: Send LL and 802 White Papers to IEEE Editors</a:t>
            </a:r>
          </a:p>
          <a:p>
            <a:pPr lvl="1"/>
            <a:r>
              <a:rPr lang="en-US" dirty="0"/>
              <a:t>Ben: Engage more people on IoT White Paper</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November 2023  Oahu, Hawaii, USA  Plenary</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January 2024, Panama</a:t>
            </a: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r>
              <a:rPr lang="en-US" dirty="0"/>
              <a:t>Backup </a:t>
            </a:r>
            <a:br>
              <a:rPr lang="en-US" dirty="0"/>
            </a:br>
            <a:endParaRPr lang="en-US" dirty="0"/>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2 on 802.24 “Low Latency White Paper”</a:t>
            </a:r>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graphicFrame>
        <p:nvGraphicFramePr>
          <p:cNvPr id="10" name="Content Placeholder 9">
            <a:extLst>
              <a:ext uri="{FF2B5EF4-FFF2-40B4-BE49-F238E27FC236}">
                <a16:creationId xmlns:a16="http://schemas.microsoft.com/office/drawing/2014/main" id="{D32327CB-BDF5-6508-5F62-D71E0489A727}"/>
              </a:ext>
            </a:extLst>
          </p:cNvPr>
          <p:cNvGraphicFramePr>
            <a:graphicFrameLocks noGrp="1"/>
          </p:cNvGraphicFramePr>
          <p:nvPr>
            <p:ph idx="1"/>
            <p:extLst>
              <p:ext uri="{D42A27DB-BD31-4B8C-83A1-F6EECF244321}">
                <p14:modId xmlns:p14="http://schemas.microsoft.com/office/powerpoint/2010/main" val="3914694748"/>
              </p:ext>
            </p:extLst>
          </p:nvPr>
        </p:nvGraphicFramePr>
        <p:xfrm>
          <a:off x="1337388" y="1794432"/>
          <a:ext cx="9517224" cy="4488336"/>
        </p:xfrm>
        <a:graphic>
          <a:graphicData uri="http://schemas.openxmlformats.org/drawingml/2006/table">
            <a:tbl>
              <a:tblPr/>
              <a:tblGrid>
                <a:gridCol w="3172408">
                  <a:extLst>
                    <a:ext uri="{9D8B030D-6E8A-4147-A177-3AD203B41FA5}">
                      <a16:colId xmlns:a16="http://schemas.microsoft.com/office/drawing/2014/main" val="4202217176"/>
                    </a:ext>
                  </a:extLst>
                </a:gridCol>
                <a:gridCol w="3172408">
                  <a:extLst>
                    <a:ext uri="{9D8B030D-6E8A-4147-A177-3AD203B41FA5}">
                      <a16:colId xmlns:a16="http://schemas.microsoft.com/office/drawing/2014/main" val="928630799"/>
                    </a:ext>
                  </a:extLst>
                </a:gridCol>
                <a:gridCol w="3172408">
                  <a:extLst>
                    <a:ext uri="{9D8B030D-6E8A-4147-A177-3AD203B41FA5}">
                      <a16:colId xmlns:a16="http://schemas.microsoft.com/office/drawing/2014/main" val="632980635"/>
                    </a:ext>
                  </a:extLst>
                </a:gridCol>
              </a:tblGrid>
              <a:tr h="4114800">
                <a:tc>
                  <a:txBody>
                    <a:bodyPr/>
                    <a:lstStyle/>
                    <a:p>
                      <a:r>
                        <a:rPr lang="en-US" sz="1700"/>
                        <a:t>The 802.24 TAG requests review and comments from IEEE 802 Working Groups</a:t>
                      </a:r>
                      <a:br>
                        <a:rPr lang="en-US" sz="1700"/>
                      </a:br>
                      <a:r>
                        <a:rPr lang="en-US" sz="1700"/>
                        <a:t>and TAGs on the Low Latency White Paper document 802.24-23-0011r2</a:t>
                      </a:r>
                      <a:br>
                        <a:rPr lang="en-US" sz="1700"/>
                      </a:br>
                      <a:r>
                        <a:rPr lang="en-US" sz="1700">
                          <a:hlinkClick r:id="rId2"/>
                        </a:rPr>
                        <a:t>https://mentor.ieee.org/802.24/dcn/23/24-23-0011-02-0000-low-latency-communications-white-paper-pdf-for-comment.pdf</a:t>
                      </a:r>
                      <a:br>
                        <a:rPr lang="en-US" sz="1700"/>
                      </a:br>
                      <a:br>
                        <a:rPr lang="en-US" sz="1700"/>
                      </a:br>
                      <a:r>
                        <a:rPr lang="en-US" sz="1700"/>
                        <a:t>The poll is of type "ePoll with Vote and Comments" to use the comment collection.</a:t>
                      </a:r>
                      <a:br>
                        <a:rPr lang="en-US" sz="1700"/>
                      </a:br>
                      <a:r>
                        <a:rPr lang="en-US" sz="1700"/>
                        <a:t>The vote will not be used.</a:t>
                      </a:r>
                      <a:br>
                        <a:rPr lang="en-US" sz="1700"/>
                      </a:br>
                      <a:endParaRPr lang="en-US" sz="1700"/>
                    </a:p>
                  </a:txBody>
                  <a:tcPr marL="83976" marR="83976" marT="41988" marB="41988" anchor="ctr">
                    <a:lnL>
                      <a:noFill/>
                    </a:lnL>
                    <a:lnR>
                      <a:noFill/>
                    </a:lnR>
                    <a:lnT>
                      <a:noFill/>
                    </a:lnT>
                    <a:lnB>
                      <a:noFill/>
                    </a:lnB>
                  </a:tcPr>
                </a:tc>
                <a:tc>
                  <a:txBody>
                    <a:bodyPr/>
                    <a:lstStyle/>
                    <a:p>
                      <a:r>
                        <a:rPr lang="en-US" sz="1700">
                          <a:hlinkClick r:id="rId3"/>
                        </a:rPr>
                        <a:t>24-23-0011-02-0000-low-latency-communication-white-paper-PDF of 24-23-0010-04-for-comment.pdf</a:t>
                      </a:r>
                      <a:endParaRPr lang="en-US" sz="1700"/>
                    </a:p>
                  </a:txBody>
                  <a:tcPr marL="83976" marR="83976" marT="41988" marB="41988" anchor="ctr">
                    <a:lnL>
                      <a:noFill/>
                    </a:lnL>
                    <a:lnR>
                      <a:noFill/>
                    </a:lnR>
                    <a:lnT>
                      <a:noFill/>
                    </a:lnT>
                    <a:lnB>
                      <a:noFill/>
                    </a:lnB>
                  </a:tcPr>
                </a:tc>
                <a:tc>
                  <a:txBody>
                    <a:bodyPr/>
                    <a:lstStyle/>
                    <a:p>
                      <a:r>
                        <a:rPr lang="en-US" sz="1700" dirty="0"/>
                        <a:t>11-Sep-2023 23:59:59 ET</a:t>
                      </a:r>
                    </a:p>
                    <a:p>
                      <a:r>
                        <a:rPr lang="en-US" sz="1700" dirty="0"/>
                        <a:t>	</a:t>
                      </a:r>
                    </a:p>
                  </a:txBody>
                  <a:tcPr marL="83976" marR="83976" marT="41988" marB="41988" anchor="ctr">
                    <a:lnL>
                      <a:noFill/>
                    </a:lnL>
                    <a:lnR>
                      <a:noFill/>
                    </a:lnR>
                    <a:lnT>
                      <a:noFill/>
                    </a:lnT>
                    <a:lnB>
                      <a:noFill/>
                    </a:lnB>
                  </a:tcPr>
                </a:tc>
                <a:extLst>
                  <a:ext uri="{0D108BD9-81ED-4DB2-BD59-A6C34878D82A}">
                    <a16:rowId xmlns:a16="http://schemas.microsoft.com/office/drawing/2014/main" val="212708655"/>
                  </a:ext>
                </a:extLst>
              </a:tr>
            </a:tbl>
          </a:graphicData>
        </a:graphic>
      </p:graphicFrame>
    </p:spTree>
    <p:extLst>
      <p:ext uri="{BB962C8B-B14F-4D97-AF65-F5344CB8AC3E}">
        <p14:creationId xmlns:p14="http://schemas.microsoft.com/office/powerpoint/2010/main" val="3786253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2 on 802.24 “IEEE 802 Networks for Vertical Applications White Paper” </a:t>
            </a:r>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29</a:t>
            </a:fld>
            <a:endParaRPr lang="en-US" altLang="en-US"/>
          </a:p>
        </p:txBody>
      </p:sp>
      <p:graphicFrame>
        <p:nvGraphicFramePr>
          <p:cNvPr id="7" name="Content Placeholder 6">
            <a:extLst>
              <a:ext uri="{FF2B5EF4-FFF2-40B4-BE49-F238E27FC236}">
                <a16:creationId xmlns:a16="http://schemas.microsoft.com/office/drawing/2014/main" id="{85F67722-F6CC-8DCC-A0DE-C4AC4D0E6DC0}"/>
              </a:ext>
            </a:extLst>
          </p:cNvPr>
          <p:cNvGraphicFramePr>
            <a:graphicFrameLocks noGrp="1"/>
          </p:cNvGraphicFramePr>
          <p:nvPr>
            <p:ph idx="1"/>
            <p:extLst>
              <p:ext uri="{D42A27DB-BD31-4B8C-83A1-F6EECF244321}">
                <p14:modId xmlns:p14="http://schemas.microsoft.com/office/powerpoint/2010/main" val="2081387242"/>
              </p:ext>
            </p:extLst>
          </p:nvPr>
        </p:nvGraphicFramePr>
        <p:xfrm>
          <a:off x="609600" y="1832209"/>
          <a:ext cx="9906000" cy="4114800"/>
        </p:xfrm>
        <a:graphic>
          <a:graphicData uri="http://schemas.openxmlformats.org/drawingml/2006/table">
            <a:tbl>
              <a:tblPr/>
              <a:tblGrid>
                <a:gridCol w="4800600">
                  <a:extLst>
                    <a:ext uri="{9D8B030D-6E8A-4147-A177-3AD203B41FA5}">
                      <a16:colId xmlns:a16="http://schemas.microsoft.com/office/drawing/2014/main" val="2826277024"/>
                    </a:ext>
                  </a:extLst>
                </a:gridCol>
                <a:gridCol w="2590800">
                  <a:extLst>
                    <a:ext uri="{9D8B030D-6E8A-4147-A177-3AD203B41FA5}">
                      <a16:colId xmlns:a16="http://schemas.microsoft.com/office/drawing/2014/main" val="2180330076"/>
                    </a:ext>
                  </a:extLst>
                </a:gridCol>
                <a:gridCol w="2514600">
                  <a:extLst>
                    <a:ext uri="{9D8B030D-6E8A-4147-A177-3AD203B41FA5}">
                      <a16:colId xmlns:a16="http://schemas.microsoft.com/office/drawing/2014/main" val="2451743481"/>
                    </a:ext>
                  </a:extLst>
                </a:gridCol>
              </a:tblGrid>
              <a:tr h="4114800">
                <a:tc>
                  <a:txBody>
                    <a:bodyPr/>
                    <a:lstStyle/>
                    <a:p>
                      <a:r>
                        <a:rPr lang="en-US" sz="1800" dirty="0"/>
                        <a:t>The 802.24 TAG requests review and comments from IEEE 802 Working Groups and TAGs on the</a:t>
                      </a:r>
                      <a:br>
                        <a:rPr lang="en-US" sz="1800" dirty="0"/>
                      </a:br>
                      <a:r>
                        <a:rPr lang="en-US" sz="1800" dirty="0"/>
                        <a:t>"IEEE 802 Networks for Vertical Applications White Paper" document 802.24-23-0012r1</a:t>
                      </a:r>
                      <a:br>
                        <a:rPr lang="en-US" sz="1800" dirty="0"/>
                      </a:br>
                      <a:br>
                        <a:rPr lang="en-US" sz="1800" dirty="0"/>
                      </a:br>
                      <a:r>
                        <a:rPr lang="en-US" sz="1800" dirty="0">
                          <a:hlinkClick r:id="rId2"/>
                        </a:rPr>
                        <a:t>https://mentor.ieee.org/802.24/dcn/23/24-23-0012-01-0000-IEEE</a:t>
                      </a:r>
                      <a:r>
                        <a:rPr lang="en-US" sz="1800" dirty="0"/>
                        <a:t> 802 Networks for Vertical Applications White Paper (PDF-for-comment)</a:t>
                      </a:r>
                      <a:br>
                        <a:rPr lang="en-US" sz="1800" dirty="0"/>
                      </a:br>
                      <a:br>
                        <a:rPr lang="en-US" sz="1800" dirty="0"/>
                      </a:br>
                      <a:r>
                        <a:rPr lang="en-US" sz="1800" dirty="0"/>
                        <a:t>The poll is of type "</a:t>
                      </a:r>
                      <a:r>
                        <a:rPr lang="en-US" sz="1800" dirty="0" err="1"/>
                        <a:t>ePoll</a:t>
                      </a:r>
                      <a:r>
                        <a:rPr lang="en-US" sz="1800" dirty="0"/>
                        <a:t> with Vote and Comments" to use the comment collection.</a:t>
                      </a:r>
                      <a:br>
                        <a:rPr lang="en-US" sz="1800" dirty="0"/>
                      </a:br>
                      <a:r>
                        <a:rPr lang="en-US" sz="1800" dirty="0"/>
                        <a:t>The vote will not be used.</a:t>
                      </a:r>
                      <a:br>
                        <a:rPr lang="en-US" sz="1800" dirty="0"/>
                      </a:br>
                      <a:endParaRPr lang="en-US" sz="1800" dirty="0"/>
                    </a:p>
                  </a:txBody>
                  <a:tcPr marL="54142" marR="54142" marT="27071" marB="27071" anchor="ctr">
                    <a:lnL>
                      <a:noFill/>
                    </a:lnL>
                    <a:lnR>
                      <a:noFill/>
                    </a:lnR>
                    <a:lnT>
                      <a:noFill/>
                    </a:lnT>
                    <a:lnB>
                      <a:noFill/>
                    </a:lnB>
                  </a:tcPr>
                </a:tc>
                <a:tc>
                  <a:txBody>
                    <a:bodyPr/>
                    <a:lstStyle/>
                    <a:p>
                      <a:r>
                        <a:rPr lang="en-US" sz="1800" dirty="0">
                          <a:hlinkClick r:id="rId3"/>
                        </a:rPr>
                        <a:t>24-23-0012-01-0000-ieee-802-networks-for-vertical-applications-PDF of 24-23-0020-00-for-comment.pdf</a:t>
                      </a:r>
                      <a:endParaRPr lang="en-US" sz="1800" dirty="0"/>
                    </a:p>
                  </a:txBody>
                  <a:tcPr marL="54142" marR="54142" marT="27071" marB="27071" anchor="ctr">
                    <a:lnL>
                      <a:noFill/>
                    </a:lnL>
                    <a:lnR>
                      <a:noFill/>
                    </a:lnR>
                    <a:lnT>
                      <a:noFill/>
                    </a:lnT>
                    <a:lnB>
                      <a:noFill/>
                    </a:lnB>
                  </a:tcPr>
                </a:tc>
                <a:tc>
                  <a:txBody>
                    <a:bodyPr/>
                    <a:lstStyle/>
                    <a:p>
                      <a:r>
                        <a:rPr lang="en-US" sz="1800" dirty="0"/>
                        <a:t>11-Sep-2023 23:59:59 ET</a:t>
                      </a:r>
                    </a:p>
                  </a:txBody>
                  <a:tcPr marL="54142" marR="54142" marT="27071" marB="27071" anchor="ctr">
                    <a:lnL>
                      <a:noFill/>
                    </a:lnL>
                    <a:lnR>
                      <a:noFill/>
                    </a:lnR>
                    <a:lnT>
                      <a:noFill/>
                    </a:lnT>
                    <a:lnB>
                      <a:noFill/>
                    </a:lnB>
                  </a:tcPr>
                </a:tc>
                <a:extLst>
                  <a:ext uri="{0D108BD9-81ED-4DB2-BD59-A6C34878D82A}">
                    <a16:rowId xmlns:a16="http://schemas.microsoft.com/office/drawing/2014/main" val="1647205205"/>
                  </a:ext>
                </a:extLst>
              </a:tr>
            </a:tbl>
          </a:graphicData>
        </a:graphic>
      </p:graphicFrame>
    </p:spTree>
    <p:extLst>
      <p:ext uri="{BB962C8B-B14F-4D97-AF65-F5344CB8AC3E}">
        <p14:creationId xmlns:p14="http://schemas.microsoft.com/office/powerpoint/2010/main" val="1867281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September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Sept 12, 2023, PM2   4PM</a:t>
            </a:r>
          </a:p>
          <a:p>
            <a:pPr lvl="1"/>
            <a:r>
              <a:rPr lang="en-US" sz="2000" dirty="0">
                <a:effectLst/>
                <a:latin typeface="Arial" panose="020B0604020202020204" pitchFamily="34" charset="0"/>
                <a:ea typeface="Calibri" panose="020F0502020204030204" pitchFamily="34" charset="0"/>
              </a:rPr>
              <a:t>Wednesday Sept 13, 2023, PM2  4PM</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Tuesday Sept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2437 096 5331</a:t>
            </a:r>
            <a:r>
              <a:rPr lang="en-US" sz="1800" dirty="0">
                <a:effectLst/>
                <a:latin typeface="Arial" panose="020B0604020202020204" pitchFamily="34" charset="0"/>
                <a:ea typeface="Calibri" panose="020F0502020204030204" pitchFamily="34" charset="0"/>
              </a:rPr>
              <a:t>  Meeting password: dbJNvsi3g62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2437 096 5331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EDT, Wednesday Sept 13,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2436 267 0162</a:t>
            </a:r>
            <a:r>
              <a:rPr lang="en-US" sz="1800" dirty="0">
                <a:effectLst/>
                <a:latin typeface="Arial" panose="020B0604020202020204" pitchFamily="34" charset="0"/>
                <a:ea typeface="Calibri" panose="020F0502020204030204" pitchFamily="34" charset="0"/>
              </a:rPr>
              <a:t>  Meeting password: q3TpQvpxJ34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2436 267 0162</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 Comment Review </a:t>
            </a:r>
          </a:p>
          <a:p>
            <a:pPr fontAlgn="t">
              <a:lnSpc>
                <a:spcPct val="120000"/>
              </a:lnSpc>
            </a:pPr>
            <a:r>
              <a:rPr lang="en-US" dirty="0"/>
              <a:t>IoT white paper Development and Contributions</a:t>
            </a:r>
          </a:p>
          <a:p>
            <a:pPr fontAlgn="t">
              <a:lnSpc>
                <a:spcPct val="120000"/>
              </a:lnSpc>
            </a:pPr>
            <a:r>
              <a:rPr lang="en-US" dirty="0"/>
              <a:t>Low Latency White Paper  - Comment Review</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28474</TotalTime>
  <Words>2789</Words>
  <Application>Microsoft Office PowerPoint</Application>
  <PresentationFormat>Widescreen</PresentationFormat>
  <Paragraphs>295</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vt:lpstr>
      <vt:lpstr>Monotype Sorts</vt:lpstr>
      <vt:lpstr>Times New Roman</vt:lpstr>
      <vt:lpstr>802-24-Theme1</vt:lpstr>
      <vt:lpstr>802.24 Vertical Applications TAG</vt:lpstr>
      <vt:lpstr>802.24 Overview</vt:lpstr>
      <vt:lpstr>September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Updates</vt:lpstr>
      <vt:lpstr>"IEEE 802 Solutions for Vertical Applications"</vt:lpstr>
      <vt:lpstr>"IEEE 802 Solutions for Vertical Applications"</vt:lpstr>
      <vt:lpstr>IoT White Paper</vt:lpstr>
      <vt:lpstr>“Low latency” White Paper</vt:lpstr>
      <vt:lpstr>802.24.2 IoT White Paper</vt:lpstr>
      <vt:lpstr>IoT White Paper Strategy</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Backup  </vt:lpstr>
      <vt:lpstr>Comment Collection 2 on 802.24 “Low Latency White Paper”</vt:lpstr>
      <vt:lpstr>Comment Collection 2 on 802.24 “IEEE 802 Networks for Vertical Applications White Paper”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366</cp:revision>
  <dcterms:created xsi:type="dcterms:W3CDTF">2020-10-13T15:01:18Z</dcterms:created>
  <dcterms:modified xsi:type="dcterms:W3CDTF">2023-09-13T21:24:28Z</dcterms:modified>
</cp:coreProperties>
</file>