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3"/>
  </p:notesMasterIdLst>
  <p:handoutMasterIdLst>
    <p:handoutMasterId r:id="rId34"/>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1893" r:id="rId17"/>
    <p:sldId id="475" r:id="rId18"/>
    <p:sldId id="1892" r:id="rId19"/>
    <p:sldId id="486" r:id="rId20"/>
    <p:sldId id="1887" r:id="rId21"/>
    <p:sldId id="1885" r:id="rId22"/>
    <p:sldId id="1886" r:id="rId23"/>
    <p:sldId id="1894" r:id="rId24"/>
    <p:sldId id="524" r:id="rId25"/>
    <p:sldId id="474" r:id="rId26"/>
    <p:sldId id="391" r:id="rId27"/>
    <p:sldId id="1895" r:id="rId28"/>
    <p:sldId id="1888" r:id="rId29"/>
    <p:sldId id="1890" r:id="rId30"/>
    <p:sldId id="1889" r:id="rId31"/>
    <p:sldId id="1891"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1893"/>
            <p14:sldId id="475"/>
            <p14:sldId id="1892"/>
            <p14:sldId id="486"/>
            <p14:sldId id="1887"/>
            <p14:sldId id="1885"/>
            <p14:sldId id="1886"/>
            <p14:sldId id="1894"/>
            <p14:sldId id="524"/>
            <p14:sldId id="474"/>
            <p14:sldId id="391"/>
            <p14:sldId id="1895"/>
            <p14:sldId id="1888"/>
            <p14:sldId id="1890"/>
            <p14:sldId id="1889"/>
            <p14:sldId id="18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varScale="1">
        <p:scale>
          <a:sx n="163" d="100"/>
          <a:sy n="163" d="100"/>
        </p:scale>
        <p:origin x="156" y="924"/>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802.24-23-0016r0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24/dcn/23/24-23-0007-00-0000-draft-afv-whitepape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24/dcn/23/24-23-0011-01-0000-low-latency-communications-white-paper-pdf-for-comment.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260bc5a98bc37ae0e07076658829e469"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db12d82e9fba8a2e248f2431cf3914b3" TargetMode="External"/><Relationship Id="rId2" Type="http://schemas.openxmlformats.org/officeDocument/2006/relationships/hyperlink" Target="https://cvent.me/NK7vPg"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1081e09c8b9ce6b4c64b48511407e6b9" TargetMode="External"/><Relationship Id="rId4" Type="http://schemas.openxmlformats.org/officeDocument/2006/relationships/hyperlink" Target="https://epri.webex.com/epri/j.php?MTID=me15df82a9188758eec8caf09398e3e83" TargetMode="Externa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24/dcn/23/24-23-0012-00-0000-ieee-802-networks-for-vertical-applications-white-paper-pdf-for-commen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2023 Plenary Meeting</a:t>
            </a:r>
          </a:p>
          <a:p>
            <a:r>
              <a:rPr lang="en-US" dirty="0"/>
              <a:t>Berlin, Germany</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endParaRPr lang="en-US" dirty="0"/>
          </a:p>
          <a:p>
            <a:r>
              <a:rPr lang="en-US" dirty="0"/>
              <a:t>Approve May 2023 TAG wireless interim minutes</a:t>
            </a:r>
          </a:p>
          <a:p>
            <a:pPr lvl="1"/>
            <a:r>
              <a:rPr lang="en-US" dirty="0"/>
              <a:t>802.24-23-0014r0</a:t>
            </a:r>
          </a:p>
          <a:p>
            <a:pPr lvl="1"/>
            <a:endParaRPr lang="en-US" dirty="0"/>
          </a:p>
          <a:p>
            <a:pPr lvl="1"/>
            <a:endParaRPr lang="en-US" dirty="0"/>
          </a:p>
          <a:p>
            <a:pPr lvl="1"/>
            <a:endParaRPr lang="en-US" dirty="0"/>
          </a:p>
          <a:p>
            <a:r>
              <a:rPr lang="en-US" dirty="0"/>
              <a:t>Action Items from May</a:t>
            </a:r>
          </a:p>
          <a:p>
            <a:pPr lvl="1"/>
            <a:r>
              <a:rPr lang="en-US" dirty="0"/>
              <a:t>Start Whitepaper Review poll</a:t>
            </a:r>
          </a:p>
          <a:p>
            <a:pPr lvl="1"/>
            <a:r>
              <a:rPr lang="en-US" dirty="0"/>
              <a:t>Allan and Ben to coordinate on IoT White Paper and set date for ad-hoc teleconference.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a:p>
            <a:r>
              <a:rPr lang="en-US" sz="2400" dirty="0"/>
              <a:t>Chris D – will identify a point of contact or potential liaison for automotive.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447800"/>
            <a:ext cx="10363200" cy="4648200"/>
          </a:xfrm>
        </p:spPr>
        <p:txBody>
          <a:bodyPr>
            <a:normAutofit fontScale="47500" lnSpcReduction="20000"/>
          </a:bodyPr>
          <a:lstStyle/>
          <a:p>
            <a:r>
              <a:rPr lang="en-US" dirty="0"/>
              <a:t>Plan of action</a:t>
            </a:r>
          </a:p>
          <a:p>
            <a:pPr lvl="1"/>
            <a:r>
              <a:rPr lang="en-US" dirty="0"/>
              <a:t>Action Chris D. Incorporate parts of Single Pair Ethernet</a:t>
            </a:r>
          </a:p>
          <a:p>
            <a:pPr lvl="2"/>
            <a:r>
              <a:rPr lang="en-US" dirty="0"/>
              <a:t>Now included in 802.3-2022 Clause 146.   </a:t>
            </a:r>
          </a:p>
          <a:p>
            <a:pPr lvl="2"/>
            <a:r>
              <a:rPr lang="en-US" dirty="0"/>
              <a:t>IEC TS 63444 based on SPE with intrinsic safety application with and without POE. </a:t>
            </a:r>
          </a:p>
          <a:p>
            <a:pPr lvl="1"/>
            <a:r>
              <a:rPr lang="en-US" dirty="0"/>
              <a:t>Expand with Wireless 802 standards highlights.   (from low latency WP and original smart grid WP) show where they fit. </a:t>
            </a:r>
          </a:p>
          <a:p>
            <a:pPr lvl="2"/>
            <a:r>
              <a:rPr lang="en-US" dirty="0"/>
              <a:t>Re-use rate-vs range diagram?</a:t>
            </a:r>
          </a:p>
          <a:p>
            <a:pPr lvl="2"/>
            <a:r>
              <a:rPr lang="en-US" dirty="0"/>
              <a:t>Which standards are optimized for specific markets or applications? </a:t>
            </a:r>
          </a:p>
          <a:p>
            <a:pPr lvl="1"/>
            <a:r>
              <a:rPr lang="en-US" dirty="0"/>
              <a:t>Discussion on what IoT means today as the term has lost a specific meaning. </a:t>
            </a:r>
            <a:r>
              <a:rPr lang="en-US" dirty="0" err="1"/>
              <a:t>Iot</a:t>
            </a:r>
            <a:r>
              <a:rPr lang="en-US" dirty="0"/>
              <a:t> is deploying, but only partially conforming to standards.</a:t>
            </a:r>
          </a:p>
          <a:p>
            <a:pPr lvl="1"/>
            <a:r>
              <a:rPr lang="en-US" dirty="0"/>
              <a:t>White paper could address remaining issues to be solved.  Raise awareness of vertical applications and relation to IEEE802. </a:t>
            </a:r>
          </a:p>
          <a:p>
            <a:endParaRPr lang="en-US" dirty="0"/>
          </a:p>
          <a:p>
            <a:r>
              <a:rPr lang="en-US" dirty="0"/>
              <a:t>Target Audience</a:t>
            </a:r>
          </a:p>
          <a:p>
            <a:pPr lvl="1"/>
            <a:r>
              <a:rPr lang="en-US" dirty="0"/>
              <a:t>Architects or engineering leaders in vertical industries responsible for defining communications solutions for their IoT devices</a:t>
            </a:r>
          </a:p>
          <a:p>
            <a:endParaRPr lang="en-US" dirty="0"/>
          </a:p>
          <a:p>
            <a:r>
              <a:rPr lang="en-US" dirty="0"/>
              <a:t>Focus on use-cases, where there is less content elsewhere.  Define an outline, set boundaries for scope. </a:t>
            </a:r>
          </a:p>
          <a:p>
            <a:r>
              <a:rPr lang="en-US" dirty="0"/>
              <a:t>Co owners – Allen Jones and Ben Rolfe – will hold ad-hoc call</a:t>
            </a:r>
          </a:p>
          <a:p>
            <a:r>
              <a:rPr lang="en-US" dirty="0"/>
              <a:t>Recruit Volunteers:</a:t>
            </a:r>
          </a:p>
          <a:p>
            <a:pPr lvl="1"/>
            <a:r>
              <a:rPr lang="en-US" dirty="0"/>
              <a:t>Chris </a:t>
            </a:r>
            <a:r>
              <a:rPr lang="en-US" dirty="0" err="1"/>
              <a:t>DiMinico</a:t>
            </a:r>
            <a:r>
              <a:rPr lang="en-US" dirty="0"/>
              <a:t>  - wired</a:t>
            </a:r>
          </a:p>
          <a:p>
            <a:pPr lvl="1"/>
            <a:r>
              <a:rPr lang="en-US" dirty="0"/>
              <a:t>Phil Beecher</a:t>
            </a:r>
          </a:p>
          <a:p>
            <a:pPr lvl="1"/>
            <a:r>
              <a:rPr lang="en-US" dirty="0"/>
              <a:t>Ask Dave </a:t>
            </a:r>
            <a:r>
              <a:rPr lang="en-US" dirty="0" err="1"/>
              <a:t>Halasz</a:t>
            </a:r>
            <a:endParaRPr lang="en-US" dirty="0"/>
          </a:p>
          <a:p>
            <a:pPr lvl="1"/>
            <a:r>
              <a:rPr lang="en-US" dirty="0"/>
              <a:t>Jim Lansford (automotive)</a:t>
            </a:r>
          </a:p>
          <a:p>
            <a:r>
              <a:rPr lang="en-US" dirty="0"/>
              <a:t>Solicit text contributions for July meeting</a:t>
            </a:r>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06071-079C-2147-2A2E-57F6B1C3B8EA}"/>
              </a:ext>
            </a:extLst>
          </p:cNvPr>
          <p:cNvSpPr>
            <a:spLocks noGrp="1"/>
          </p:cNvSpPr>
          <p:nvPr>
            <p:ph type="title"/>
          </p:nvPr>
        </p:nvSpPr>
        <p:spPr/>
        <p:txBody>
          <a:bodyPr/>
          <a:lstStyle/>
          <a:p>
            <a:r>
              <a:rPr lang="en-US" dirty="0"/>
              <a:t>IoT White Paper</a:t>
            </a:r>
          </a:p>
        </p:txBody>
      </p:sp>
      <p:sp>
        <p:nvSpPr>
          <p:cNvPr id="3" name="Content Placeholder 2">
            <a:extLst>
              <a:ext uri="{FF2B5EF4-FFF2-40B4-BE49-F238E27FC236}">
                <a16:creationId xmlns:a16="http://schemas.microsoft.com/office/drawing/2014/main" id="{7024DDB7-8DE5-F3DF-B04E-839867362CF0}"/>
              </a:ext>
            </a:extLst>
          </p:cNvPr>
          <p:cNvSpPr>
            <a:spLocks noGrp="1"/>
          </p:cNvSpPr>
          <p:nvPr>
            <p:ph idx="1"/>
          </p:nvPr>
        </p:nvSpPr>
        <p:spPr/>
        <p:txBody>
          <a:bodyPr/>
          <a:lstStyle/>
          <a:p>
            <a:r>
              <a:rPr lang="en-US" dirty="0"/>
              <a:t>Contributions for July:</a:t>
            </a:r>
          </a:p>
          <a:p>
            <a:pPr lvl="1"/>
            <a:r>
              <a:rPr lang="en-US" dirty="0"/>
              <a:t>2023-0013r0 	IoT Task Group 	802.24.2 IOT-10BASE-T1L SPE Switches and Adapters 	Christopher </a:t>
            </a:r>
            <a:r>
              <a:rPr lang="en-US" dirty="0" err="1"/>
              <a:t>DiMinico</a:t>
            </a:r>
            <a:r>
              <a:rPr lang="en-US" dirty="0"/>
              <a:t> – </a:t>
            </a:r>
            <a:r>
              <a:rPr lang="en-US" dirty="0" err="1"/>
              <a:t>SenTekse</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CF7AC6E2-C120-270C-6C83-85333219137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81D4E1-1D94-D2A7-65A8-D3C908900B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13170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a:bodyPr>
          <a:lstStyle/>
          <a:p>
            <a:r>
              <a:rPr lang="en-US" dirty="0"/>
              <a:t>Finalize and move into IEEE Editors</a:t>
            </a:r>
          </a:p>
          <a:p>
            <a:r>
              <a:rPr lang="en-US" dirty="0"/>
              <a:t>Comment Collection Initiated</a:t>
            </a:r>
          </a:p>
          <a:p>
            <a:pPr lvl="1"/>
            <a:r>
              <a:rPr lang="en-US" dirty="0"/>
              <a:t>Open Issues:  more details in section on standards </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17</a:t>
            </a:fld>
            <a:endParaRPr lang="en-US" altLang="en-US" dirty="0"/>
          </a:p>
        </p:txBody>
      </p:sp>
      <p:graphicFrame>
        <p:nvGraphicFramePr>
          <p:cNvPr id="7" name="Table 6">
            <a:extLst>
              <a:ext uri="{FF2B5EF4-FFF2-40B4-BE49-F238E27FC236}">
                <a16:creationId xmlns:a16="http://schemas.microsoft.com/office/drawing/2014/main" id="{C2C31B24-FF1D-DC26-5C57-9886676C90C5}"/>
              </a:ext>
            </a:extLst>
          </p:cNvPr>
          <p:cNvGraphicFramePr>
            <a:graphicFrameLocks noGrp="1"/>
          </p:cNvGraphicFramePr>
          <p:nvPr>
            <p:extLst>
              <p:ext uri="{D42A27DB-BD31-4B8C-83A1-F6EECF244321}">
                <p14:modId xmlns:p14="http://schemas.microsoft.com/office/powerpoint/2010/main" val="2431539917"/>
              </p:ext>
            </p:extLst>
          </p:nvPr>
        </p:nvGraphicFramePr>
        <p:xfrm>
          <a:off x="838200" y="4227663"/>
          <a:ext cx="10972800" cy="1755476"/>
        </p:xfrm>
        <a:graphic>
          <a:graphicData uri="http://schemas.openxmlformats.org/drawingml/2006/table">
            <a:tbl>
              <a:tblPr/>
              <a:tblGrid>
                <a:gridCol w="1371600">
                  <a:extLst>
                    <a:ext uri="{9D8B030D-6E8A-4147-A177-3AD203B41FA5}">
                      <a16:colId xmlns:a16="http://schemas.microsoft.com/office/drawing/2014/main" val="2987025881"/>
                    </a:ext>
                  </a:extLst>
                </a:gridCol>
                <a:gridCol w="1371600">
                  <a:extLst>
                    <a:ext uri="{9D8B030D-6E8A-4147-A177-3AD203B41FA5}">
                      <a16:colId xmlns:a16="http://schemas.microsoft.com/office/drawing/2014/main" val="2410840168"/>
                    </a:ext>
                  </a:extLst>
                </a:gridCol>
                <a:gridCol w="1371600">
                  <a:extLst>
                    <a:ext uri="{9D8B030D-6E8A-4147-A177-3AD203B41FA5}">
                      <a16:colId xmlns:a16="http://schemas.microsoft.com/office/drawing/2014/main" val="2147485519"/>
                    </a:ext>
                  </a:extLst>
                </a:gridCol>
                <a:gridCol w="685800">
                  <a:extLst>
                    <a:ext uri="{9D8B030D-6E8A-4147-A177-3AD203B41FA5}">
                      <a16:colId xmlns:a16="http://schemas.microsoft.com/office/drawing/2014/main" val="3574731039"/>
                    </a:ext>
                  </a:extLst>
                </a:gridCol>
                <a:gridCol w="1295400">
                  <a:extLst>
                    <a:ext uri="{9D8B030D-6E8A-4147-A177-3AD203B41FA5}">
                      <a16:colId xmlns:a16="http://schemas.microsoft.com/office/drawing/2014/main" val="1572652288"/>
                    </a:ext>
                  </a:extLst>
                </a:gridCol>
                <a:gridCol w="2133600">
                  <a:extLst>
                    <a:ext uri="{9D8B030D-6E8A-4147-A177-3AD203B41FA5}">
                      <a16:colId xmlns:a16="http://schemas.microsoft.com/office/drawing/2014/main" val="571220058"/>
                    </a:ext>
                  </a:extLst>
                </a:gridCol>
                <a:gridCol w="1371600">
                  <a:extLst>
                    <a:ext uri="{9D8B030D-6E8A-4147-A177-3AD203B41FA5}">
                      <a16:colId xmlns:a16="http://schemas.microsoft.com/office/drawing/2014/main" val="1667860816"/>
                    </a:ext>
                  </a:extLst>
                </a:gridCol>
                <a:gridCol w="1371600">
                  <a:extLst>
                    <a:ext uri="{9D8B030D-6E8A-4147-A177-3AD203B41FA5}">
                      <a16:colId xmlns:a16="http://schemas.microsoft.com/office/drawing/2014/main" val="340995937"/>
                    </a:ext>
                  </a:extLst>
                </a:gridCol>
              </a:tblGrid>
              <a:tr h="685800">
                <a:tc>
                  <a:txBody>
                    <a:bodyPr/>
                    <a:lstStyle/>
                    <a:p>
                      <a:r>
                        <a:rPr lang="en-US" sz="1500" dirty="0"/>
                        <a:t>16-May-2023 ET</a:t>
                      </a:r>
                    </a:p>
                  </a:txBody>
                  <a:tcPr marL="77638" marR="77638" marT="38819" marB="38819" anchor="ctr">
                    <a:lnL>
                      <a:noFill/>
                    </a:lnL>
                    <a:lnR>
                      <a:noFill/>
                    </a:lnR>
                    <a:lnT>
                      <a:noFill/>
                    </a:lnT>
                    <a:lnB>
                      <a:noFill/>
                    </a:lnB>
                  </a:tcPr>
                </a:tc>
                <a:tc>
                  <a:txBody>
                    <a:bodyPr/>
                    <a:lstStyle/>
                    <a:p>
                      <a:r>
                        <a:rPr lang="en-US" sz="1500"/>
                        <a:t>2023</a:t>
                      </a:r>
                    </a:p>
                  </a:txBody>
                  <a:tcPr marL="77638" marR="77638" marT="38819" marB="38819" anchor="ctr">
                    <a:lnL>
                      <a:noFill/>
                    </a:lnL>
                    <a:lnR>
                      <a:noFill/>
                    </a:lnR>
                    <a:lnT>
                      <a:noFill/>
                    </a:lnT>
                    <a:lnB>
                      <a:noFill/>
                    </a:lnB>
                  </a:tcPr>
                </a:tc>
                <a:tc>
                  <a:txBody>
                    <a:bodyPr/>
                    <a:lstStyle/>
                    <a:p>
                      <a:r>
                        <a:rPr lang="en-US" sz="1500"/>
                        <a:t>11</a:t>
                      </a:r>
                    </a:p>
                  </a:txBody>
                  <a:tcPr marL="77638" marR="77638" marT="38819" marB="38819" anchor="ctr">
                    <a:lnL>
                      <a:noFill/>
                    </a:lnL>
                    <a:lnR>
                      <a:noFill/>
                    </a:lnR>
                    <a:lnT>
                      <a:noFill/>
                    </a:lnT>
                    <a:lnB>
                      <a:noFill/>
                    </a:lnB>
                  </a:tcPr>
                </a:tc>
                <a:tc>
                  <a:txBody>
                    <a:bodyPr/>
                    <a:lstStyle/>
                    <a:p>
                      <a:r>
                        <a:rPr lang="en-US" sz="1500"/>
                        <a:t>1</a:t>
                      </a:r>
                    </a:p>
                  </a:txBody>
                  <a:tcPr marL="77638" marR="77638" marT="38819" marB="38819" anchor="ctr">
                    <a:lnL>
                      <a:noFill/>
                    </a:lnL>
                    <a:lnR>
                      <a:noFill/>
                    </a:lnR>
                    <a:lnT>
                      <a:noFill/>
                    </a:lnT>
                    <a:lnB>
                      <a:noFill/>
                    </a:lnB>
                  </a:tcPr>
                </a:tc>
                <a:tc>
                  <a:txBody>
                    <a:bodyPr/>
                    <a:lstStyle/>
                    <a:p>
                      <a:r>
                        <a:rPr lang="en-US" sz="1500"/>
                        <a:t>TAG documents</a:t>
                      </a:r>
                    </a:p>
                  </a:txBody>
                  <a:tcPr marL="77638" marR="77638" marT="38819" marB="38819" anchor="ctr">
                    <a:lnL>
                      <a:noFill/>
                    </a:lnL>
                    <a:lnR>
                      <a:noFill/>
                    </a:lnR>
                    <a:lnT>
                      <a:noFill/>
                    </a:lnT>
                    <a:lnB>
                      <a:noFill/>
                    </a:lnB>
                  </a:tcPr>
                </a:tc>
                <a:tc>
                  <a:txBody>
                    <a:bodyPr/>
                    <a:lstStyle/>
                    <a:p>
                      <a:r>
                        <a:rPr lang="en-US" sz="1500"/>
                        <a:t>Low Latency Communications White Paper (PDF-for-comment)</a:t>
                      </a:r>
                    </a:p>
                  </a:txBody>
                  <a:tcPr marL="77638" marR="77638" marT="38819" marB="38819" anchor="ctr">
                    <a:lnL>
                      <a:noFill/>
                    </a:lnL>
                    <a:lnR>
                      <a:noFill/>
                    </a:lnR>
                    <a:lnT>
                      <a:noFill/>
                    </a:lnT>
                    <a:lnB>
                      <a:noFill/>
                    </a:lnB>
                  </a:tcPr>
                </a:tc>
                <a:tc>
                  <a:txBody>
                    <a:bodyPr/>
                    <a:lstStyle/>
                    <a:p>
                      <a:r>
                        <a:rPr lang="en-US" sz="1500"/>
                        <a:t>802.24 TAG</a:t>
                      </a:r>
                    </a:p>
                  </a:txBody>
                  <a:tcPr marL="77638" marR="77638" marT="38819" marB="38819" anchor="ctr">
                    <a:lnL>
                      <a:noFill/>
                    </a:lnL>
                    <a:lnR>
                      <a:noFill/>
                    </a:lnR>
                    <a:lnT>
                      <a:noFill/>
                    </a:lnT>
                    <a:lnB>
                      <a:noFill/>
                    </a:lnB>
                  </a:tcPr>
                </a:tc>
                <a:tc>
                  <a:txBody>
                    <a:bodyPr/>
                    <a:lstStyle/>
                    <a:p>
                      <a:r>
                        <a:rPr lang="en-US" sz="1500"/>
                        <a:t>17-May-2023 17:04:26 ET</a:t>
                      </a:r>
                    </a:p>
                  </a:txBody>
                  <a:tcPr marL="77638" marR="77638" marT="38819" marB="38819" anchor="ctr">
                    <a:lnL>
                      <a:noFill/>
                    </a:lnL>
                    <a:lnR>
                      <a:noFill/>
                    </a:lnR>
                    <a:lnT>
                      <a:noFill/>
                    </a:lnT>
                    <a:lnB>
                      <a:noFill/>
                    </a:lnB>
                  </a:tcPr>
                </a:tc>
                <a:extLst>
                  <a:ext uri="{0D108BD9-81ED-4DB2-BD59-A6C34878D82A}">
                    <a16:rowId xmlns:a16="http://schemas.microsoft.com/office/drawing/2014/main" val="3211112717"/>
                  </a:ext>
                </a:extLst>
              </a:tr>
              <a:tr h="685800">
                <a:tc>
                  <a:txBody>
                    <a:bodyPr/>
                    <a:lstStyle/>
                    <a:p>
                      <a:r>
                        <a:rPr lang="en-US" sz="1500"/>
                        <a:t>16-May-2023 ET</a:t>
                      </a:r>
                    </a:p>
                  </a:txBody>
                  <a:tcPr marL="77638" marR="77638" marT="38819" marB="38819" anchor="ctr">
                    <a:lnL>
                      <a:noFill/>
                    </a:lnL>
                    <a:lnR>
                      <a:noFill/>
                    </a:lnR>
                    <a:lnT>
                      <a:noFill/>
                    </a:lnT>
                    <a:lnB>
                      <a:noFill/>
                    </a:lnB>
                  </a:tcPr>
                </a:tc>
                <a:tc>
                  <a:txBody>
                    <a:bodyPr/>
                    <a:lstStyle/>
                    <a:p>
                      <a:r>
                        <a:rPr lang="en-US" sz="1500"/>
                        <a:t>2023</a:t>
                      </a:r>
                    </a:p>
                  </a:txBody>
                  <a:tcPr marL="77638" marR="77638" marT="38819" marB="38819" anchor="ctr">
                    <a:lnL>
                      <a:noFill/>
                    </a:lnL>
                    <a:lnR>
                      <a:noFill/>
                    </a:lnR>
                    <a:lnT>
                      <a:noFill/>
                    </a:lnT>
                    <a:lnB>
                      <a:noFill/>
                    </a:lnB>
                  </a:tcPr>
                </a:tc>
                <a:tc>
                  <a:txBody>
                    <a:bodyPr/>
                    <a:lstStyle/>
                    <a:p>
                      <a:r>
                        <a:rPr lang="en-US" sz="1500"/>
                        <a:t>10</a:t>
                      </a:r>
                    </a:p>
                  </a:txBody>
                  <a:tcPr marL="77638" marR="77638" marT="38819" marB="38819" anchor="ctr">
                    <a:lnL>
                      <a:noFill/>
                    </a:lnL>
                    <a:lnR>
                      <a:noFill/>
                    </a:lnR>
                    <a:lnT>
                      <a:noFill/>
                    </a:lnT>
                    <a:lnB>
                      <a:noFill/>
                    </a:lnB>
                  </a:tcPr>
                </a:tc>
                <a:tc>
                  <a:txBody>
                    <a:bodyPr/>
                    <a:lstStyle/>
                    <a:p>
                      <a:r>
                        <a:rPr lang="en-US" sz="1500"/>
                        <a:t>1</a:t>
                      </a:r>
                    </a:p>
                  </a:txBody>
                  <a:tcPr marL="77638" marR="77638" marT="38819" marB="38819" anchor="ctr">
                    <a:lnL>
                      <a:noFill/>
                    </a:lnL>
                    <a:lnR>
                      <a:noFill/>
                    </a:lnR>
                    <a:lnT>
                      <a:noFill/>
                    </a:lnT>
                    <a:lnB>
                      <a:noFill/>
                    </a:lnB>
                  </a:tcPr>
                </a:tc>
                <a:tc>
                  <a:txBody>
                    <a:bodyPr/>
                    <a:lstStyle/>
                    <a:p>
                      <a:r>
                        <a:rPr lang="en-US" sz="1500"/>
                        <a:t>TAG documents</a:t>
                      </a:r>
                    </a:p>
                  </a:txBody>
                  <a:tcPr marL="77638" marR="77638" marT="38819" marB="38819" anchor="ctr">
                    <a:lnL>
                      <a:noFill/>
                    </a:lnL>
                    <a:lnR>
                      <a:noFill/>
                    </a:lnR>
                    <a:lnT>
                      <a:noFill/>
                    </a:lnT>
                    <a:lnB>
                      <a:noFill/>
                    </a:lnB>
                  </a:tcPr>
                </a:tc>
                <a:tc>
                  <a:txBody>
                    <a:bodyPr/>
                    <a:lstStyle/>
                    <a:p>
                      <a:r>
                        <a:rPr lang="en-US" sz="1500"/>
                        <a:t>Low Latency Communication White Paper to Publication</a:t>
                      </a:r>
                    </a:p>
                  </a:txBody>
                  <a:tcPr marL="77638" marR="77638" marT="38819" marB="38819" anchor="ctr">
                    <a:lnL>
                      <a:noFill/>
                    </a:lnL>
                    <a:lnR>
                      <a:noFill/>
                    </a:lnR>
                    <a:lnT>
                      <a:noFill/>
                    </a:lnT>
                    <a:lnB>
                      <a:noFill/>
                    </a:lnB>
                  </a:tcPr>
                </a:tc>
                <a:tc>
                  <a:txBody>
                    <a:bodyPr/>
                    <a:lstStyle/>
                    <a:p>
                      <a:r>
                        <a:rPr lang="en-US" sz="1500"/>
                        <a:t>802.24 TAG</a:t>
                      </a:r>
                    </a:p>
                  </a:txBody>
                  <a:tcPr marL="77638" marR="77638" marT="38819" marB="38819" anchor="ctr">
                    <a:lnL>
                      <a:noFill/>
                    </a:lnL>
                    <a:lnR>
                      <a:noFill/>
                    </a:lnR>
                    <a:lnT>
                      <a:noFill/>
                    </a:lnT>
                    <a:lnB>
                      <a:noFill/>
                    </a:lnB>
                  </a:tcPr>
                </a:tc>
                <a:tc>
                  <a:txBody>
                    <a:bodyPr/>
                    <a:lstStyle/>
                    <a:p>
                      <a:r>
                        <a:rPr lang="en-US" sz="1500" dirty="0"/>
                        <a:t>16-May-2023 20:32:18 ET</a:t>
                      </a:r>
                    </a:p>
                  </a:txBody>
                  <a:tcPr marL="77638" marR="77638" marT="38819" marB="38819" anchor="ctr">
                    <a:lnL>
                      <a:noFill/>
                    </a:lnL>
                    <a:lnR>
                      <a:noFill/>
                    </a:lnR>
                    <a:lnT>
                      <a:noFill/>
                    </a:lnT>
                    <a:lnB>
                      <a:noFill/>
                    </a:lnB>
                  </a:tcPr>
                </a:tc>
                <a:extLst>
                  <a:ext uri="{0D108BD9-81ED-4DB2-BD59-A6C34878D82A}">
                    <a16:rowId xmlns:a16="http://schemas.microsoft.com/office/drawing/2014/main" val="2749882748"/>
                  </a:ext>
                </a:extLst>
              </a:tr>
            </a:tbl>
          </a:graphicData>
        </a:graphic>
      </p:graphicFrame>
    </p:spTree>
    <p:extLst>
      <p:ext uri="{BB962C8B-B14F-4D97-AF65-F5344CB8AC3E}">
        <p14:creationId xmlns:p14="http://schemas.microsoft.com/office/powerpoint/2010/main" val="530639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FE837-B6E8-A787-35EF-4CB4FBE05F89}"/>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18407072-BD40-1888-7B61-D66704C12012}"/>
              </a:ext>
            </a:extLst>
          </p:cNvPr>
          <p:cNvSpPr>
            <a:spLocks noGrp="1"/>
          </p:cNvSpPr>
          <p:nvPr>
            <p:ph idx="1"/>
          </p:nvPr>
        </p:nvSpPr>
        <p:spPr/>
        <p:txBody>
          <a:bodyPr/>
          <a:lstStyle/>
          <a:p>
            <a:r>
              <a:rPr lang="en-US" dirty="0"/>
              <a:t>Review of submitted comments</a:t>
            </a:r>
          </a:p>
        </p:txBody>
      </p:sp>
      <p:sp>
        <p:nvSpPr>
          <p:cNvPr id="4" name="Footer Placeholder 3">
            <a:extLst>
              <a:ext uri="{FF2B5EF4-FFF2-40B4-BE49-F238E27FC236}">
                <a16:creationId xmlns:a16="http://schemas.microsoft.com/office/drawing/2014/main" id="{A42DDB7F-54BE-C76C-DA83-732E0791682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ED24B31-2C4B-2703-C1EC-224E042D127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668893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9" y="1752600"/>
            <a:ext cx="10363200" cy="2895600"/>
          </a:xfrm>
        </p:spPr>
        <p:txBody>
          <a:bodyPr>
            <a:normAutofit fontScale="70000" lnSpcReduction="20000"/>
          </a:bodyPr>
          <a:lstStyle/>
          <a:p>
            <a:r>
              <a:rPr lang="en-US" dirty="0"/>
              <a:t>The 802 Solutions for Verticals could be a reason why 3GPP should care about IEEE 802 </a:t>
            </a:r>
          </a:p>
          <a:p>
            <a:r>
              <a:rPr lang="en-US" dirty="0"/>
              <a:t>Start review of entire document 12r5 – ask 802.1, 802.3, 802.11, 802.15, </a:t>
            </a:r>
          </a:p>
          <a:p>
            <a:pPr lvl="1"/>
            <a:r>
              <a:rPr lang="en-US" dirty="0"/>
              <a:t>Set up an </a:t>
            </a:r>
            <a:r>
              <a:rPr lang="en-US" dirty="0" err="1"/>
              <a:t>epoll</a:t>
            </a:r>
            <a:r>
              <a:rPr lang="en-US" dirty="0"/>
              <a:t> on mentor</a:t>
            </a:r>
          </a:p>
          <a:p>
            <a:pPr lvl="1"/>
            <a:r>
              <a:rPr lang="en-US" dirty="0"/>
              <a:t>Save review documents as PDF to get stable line numbers</a:t>
            </a:r>
          </a:p>
          <a:p>
            <a:r>
              <a:rPr lang="en-US" dirty="0"/>
              <a:t>For comment:</a:t>
            </a:r>
          </a:p>
          <a:p>
            <a:pPr lvl="1"/>
            <a:r>
              <a:rPr lang="en-US" dirty="0"/>
              <a:t>24-23-0012-00-0000-ieee-802-networks-for-vertical-applications-PDF-for-comment.pdf</a:t>
            </a:r>
          </a:p>
          <a:p>
            <a:pPr lvl="1"/>
            <a:endParaRPr lang="en-US" dirty="0"/>
          </a:p>
          <a:p>
            <a:pPr lvl="1"/>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graphicFrame>
        <p:nvGraphicFramePr>
          <p:cNvPr id="6" name="Table 5">
            <a:extLst>
              <a:ext uri="{FF2B5EF4-FFF2-40B4-BE49-F238E27FC236}">
                <a16:creationId xmlns:a16="http://schemas.microsoft.com/office/drawing/2014/main" id="{09D4B52A-5E2B-F290-F8DD-03311D1C8FA7}"/>
              </a:ext>
            </a:extLst>
          </p:cNvPr>
          <p:cNvGraphicFramePr>
            <a:graphicFrameLocks noGrp="1"/>
          </p:cNvGraphicFramePr>
          <p:nvPr>
            <p:extLst>
              <p:ext uri="{D42A27DB-BD31-4B8C-83A1-F6EECF244321}">
                <p14:modId xmlns:p14="http://schemas.microsoft.com/office/powerpoint/2010/main" val="2925138326"/>
              </p:ext>
            </p:extLst>
          </p:nvPr>
        </p:nvGraphicFramePr>
        <p:xfrm>
          <a:off x="870438" y="4960034"/>
          <a:ext cx="10439400" cy="1188720"/>
        </p:xfrm>
        <a:graphic>
          <a:graphicData uri="http://schemas.openxmlformats.org/drawingml/2006/table">
            <a:tbl>
              <a:tblPr/>
              <a:tblGrid>
                <a:gridCol w="1304925">
                  <a:extLst>
                    <a:ext uri="{9D8B030D-6E8A-4147-A177-3AD203B41FA5}">
                      <a16:colId xmlns:a16="http://schemas.microsoft.com/office/drawing/2014/main" val="2728916261"/>
                    </a:ext>
                  </a:extLst>
                </a:gridCol>
                <a:gridCol w="793506">
                  <a:extLst>
                    <a:ext uri="{9D8B030D-6E8A-4147-A177-3AD203B41FA5}">
                      <a16:colId xmlns:a16="http://schemas.microsoft.com/office/drawing/2014/main" val="205446899"/>
                    </a:ext>
                  </a:extLst>
                </a:gridCol>
                <a:gridCol w="609600">
                  <a:extLst>
                    <a:ext uri="{9D8B030D-6E8A-4147-A177-3AD203B41FA5}">
                      <a16:colId xmlns:a16="http://schemas.microsoft.com/office/drawing/2014/main" val="1254426473"/>
                    </a:ext>
                  </a:extLst>
                </a:gridCol>
                <a:gridCol w="381000">
                  <a:extLst>
                    <a:ext uri="{9D8B030D-6E8A-4147-A177-3AD203B41FA5}">
                      <a16:colId xmlns:a16="http://schemas.microsoft.com/office/drawing/2014/main" val="1737493317"/>
                    </a:ext>
                  </a:extLst>
                </a:gridCol>
                <a:gridCol w="1371600">
                  <a:extLst>
                    <a:ext uri="{9D8B030D-6E8A-4147-A177-3AD203B41FA5}">
                      <a16:colId xmlns:a16="http://schemas.microsoft.com/office/drawing/2014/main" val="2966342942"/>
                    </a:ext>
                  </a:extLst>
                </a:gridCol>
                <a:gridCol w="3368919">
                  <a:extLst>
                    <a:ext uri="{9D8B030D-6E8A-4147-A177-3AD203B41FA5}">
                      <a16:colId xmlns:a16="http://schemas.microsoft.com/office/drawing/2014/main" val="3007454698"/>
                    </a:ext>
                  </a:extLst>
                </a:gridCol>
                <a:gridCol w="1304925">
                  <a:extLst>
                    <a:ext uri="{9D8B030D-6E8A-4147-A177-3AD203B41FA5}">
                      <a16:colId xmlns:a16="http://schemas.microsoft.com/office/drawing/2014/main" val="3972421783"/>
                    </a:ext>
                  </a:extLst>
                </a:gridCol>
                <a:gridCol w="1304925">
                  <a:extLst>
                    <a:ext uri="{9D8B030D-6E8A-4147-A177-3AD203B41FA5}">
                      <a16:colId xmlns:a16="http://schemas.microsoft.com/office/drawing/2014/main" val="1565474059"/>
                    </a:ext>
                  </a:extLst>
                </a:gridCol>
              </a:tblGrid>
              <a:tr h="0">
                <a:tc>
                  <a:txBody>
                    <a:bodyPr/>
                    <a:lstStyle/>
                    <a:p>
                      <a:r>
                        <a:rPr lang="en-US"/>
                        <a:t>18-May-2023 ET</a:t>
                      </a:r>
                    </a:p>
                  </a:txBody>
                  <a:tcPr anchor="ctr">
                    <a:lnL>
                      <a:noFill/>
                    </a:lnL>
                    <a:lnR>
                      <a:noFill/>
                    </a:lnR>
                    <a:lnT>
                      <a:noFill/>
                    </a:lnT>
                    <a:lnB>
                      <a:noFill/>
                    </a:lnB>
                  </a:tcPr>
                </a:tc>
                <a:tc>
                  <a:txBody>
                    <a:bodyPr/>
                    <a:lstStyle/>
                    <a:p>
                      <a:r>
                        <a:rPr lang="en-US" dirty="0"/>
                        <a:t>2023</a:t>
                      </a:r>
                    </a:p>
                  </a:txBody>
                  <a:tcPr anchor="ctr">
                    <a:lnL>
                      <a:noFill/>
                    </a:lnL>
                    <a:lnR>
                      <a:noFill/>
                    </a:lnR>
                    <a:lnT>
                      <a:noFill/>
                    </a:lnT>
                    <a:lnB>
                      <a:noFill/>
                    </a:lnB>
                  </a:tcPr>
                </a:tc>
                <a:tc>
                  <a:txBody>
                    <a:bodyPr/>
                    <a:lstStyle/>
                    <a:p>
                      <a:r>
                        <a:rPr lang="en-US"/>
                        <a:t>12</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IEEE 802 Networks for Vertical Applications White Paper (PDF-for-comment)</a:t>
                      </a:r>
                    </a:p>
                  </a:txBody>
                  <a:tcPr anchor="ctr">
                    <a:lnL>
                      <a:noFill/>
                    </a:lnL>
                    <a:lnR>
                      <a:noFill/>
                    </a:lnR>
                    <a:lnT>
                      <a:noFill/>
                    </a:lnT>
                    <a:lnB>
                      <a:noFill/>
                    </a:lnB>
                  </a:tcPr>
                </a:tc>
                <a:tc>
                  <a:txBody>
                    <a:bodyPr/>
                    <a:lstStyle/>
                    <a:p>
                      <a:r>
                        <a:rPr lang="en-US"/>
                        <a:t>802.24 TAG</a:t>
                      </a:r>
                    </a:p>
                  </a:txBody>
                  <a:tcPr anchor="ctr">
                    <a:lnL>
                      <a:noFill/>
                    </a:lnL>
                    <a:lnR>
                      <a:noFill/>
                    </a:lnR>
                    <a:lnT>
                      <a:noFill/>
                    </a:lnT>
                    <a:lnB>
                      <a:noFill/>
                    </a:lnB>
                  </a:tcPr>
                </a:tc>
                <a:tc>
                  <a:txBody>
                    <a:bodyPr/>
                    <a:lstStyle/>
                    <a:p>
                      <a:r>
                        <a:rPr lang="en-US" dirty="0"/>
                        <a:t>18-May-2023 17:39:07 ET</a:t>
                      </a:r>
                    </a:p>
                  </a:txBody>
                  <a:tcPr anchor="ctr">
                    <a:lnL>
                      <a:noFill/>
                    </a:lnL>
                    <a:lnR>
                      <a:noFill/>
                    </a:lnR>
                    <a:lnT>
                      <a:noFill/>
                    </a:lnT>
                    <a:lnB>
                      <a:noFill/>
                    </a:lnB>
                  </a:tcPr>
                </a:tc>
                <a:extLst>
                  <a:ext uri="{0D108BD9-81ED-4DB2-BD59-A6C34878D82A}">
                    <a16:rowId xmlns:a16="http://schemas.microsoft.com/office/drawing/2014/main" val="2085864127"/>
                  </a:ext>
                </a:extLst>
              </a:tr>
            </a:tbl>
          </a:graphicData>
        </a:graphic>
      </p:graphicFrame>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1B59-EEAA-21F7-2338-0DBCFD598FF2}"/>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0B5D32C0-06C1-CEEA-89E9-26DFCAF3E18F}"/>
              </a:ext>
            </a:extLst>
          </p:cNvPr>
          <p:cNvSpPr>
            <a:spLocks noGrp="1"/>
          </p:cNvSpPr>
          <p:nvPr>
            <p:ph idx="1"/>
          </p:nvPr>
        </p:nvSpPr>
        <p:spPr/>
        <p:txBody>
          <a:bodyPr>
            <a:normAutofit/>
          </a:bodyPr>
          <a:lstStyle/>
          <a:p>
            <a:r>
              <a:rPr lang="en-US" dirty="0"/>
              <a:t>Comment Review</a:t>
            </a:r>
          </a:p>
        </p:txBody>
      </p:sp>
      <p:sp>
        <p:nvSpPr>
          <p:cNvPr id="4" name="Footer Placeholder 3">
            <a:extLst>
              <a:ext uri="{FF2B5EF4-FFF2-40B4-BE49-F238E27FC236}">
                <a16:creationId xmlns:a16="http://schemas.microsoft.com/office/drawing/2014/main" id="{2A571AA0-C037-3914-9A72-D368CF5EF6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A50700E-AC40-5105-1F38-8F409E8A6D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132842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fontScale="92500" lnSpcReduction="10000"/>
          </a:bodyPr>
          <a:lstStyle/>
          <a:p>
            <a:r>
              <a:rPr lang="en-US" dirty="0"/>
              <a:t>Two AFV Conference calls held in April to discuss</a:t>
            </a:r>
          </a:p>
          <a:p>
            <a:r>
              <a:rPr lang="en-US" dirty="0"/>
              <a:t>Informal review of draft white paper</a:t>
            </a:r>
          </a:p>
          <a:p>
            <a:r>
              <a:rPr lang="en-US" dirty="0">
                <a:hlinkClick r:id="rId2"/>
              </a:rPr>
              <a:t>802.24-23-0007r0</a:t>
            </a:r>
            <a:r>
              <a:rPr lang="en-US" dirty="0"/>
              <a:t>   </a:t>
            </a:r>
          </a:p>
          <a:p>
            <a:endParaRPr lang="en-US" dirty="0"/>
          </a:p>
          <a:p>
            <a:r>
              <a:rPr lang="en-US" dirty="0"/>
              <a:t>Notes:</a:t>
            </a:r>
          </a:p>
          <a:p>
            <a:pPr lvl="1"/>
            <a:r>
              <a:rPr lang="en-US" dirty="0"/>
              <a:t>Considering using DSRC 5.9 spectrum (independent of WAVE protocol stack)</a:t>
            </a:r>
          </a:p>
          <a:p>
            <a:pPr lvl="1"/>
            <a:r>
              <a:rPr lang="en-US" dirty="0"/>
              <a:t>Privacy aspects of charging infrastructure – apply 802.11bh and 802.11bi?</a:t>
            </a:r>
          </a:p>
          <a:p>
            <a:pPr lvl="1"/>
            <a:endParaRPr lang="en-US" dirty="0"/>
          </a:p>
          <a:p>
            <a:pPr lvl="1"/>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graphicFrame>
        <p:nvGraphicFramePr>
          <p:cNvPr id="6" name="Content Placeholder 5">
            <a:extLst>
              <a:ext uri="{FF2B5EF4-FFF2-40B4-BE49-F238E27FC236}">
                <a16:creationId xmlns:a16="http://schemas.microsoft.com/office/drawing/2014/main" id="{11EC442D-DB2C-CB84-B8C0-5AD6354EA003}"/>
              </a:ext>
            </a:extLst>
          </p:cNvPr>
          <p:cNvGraphicFramePr>
            <a:graphicFrameLocks noGrp="1"/>
          </p:cNvGraphicFramePr>
          <p:nvPr>
            <p:ph idx="1"/>
            <p:extLst>
              <p:ext uri="{D42A27DB-BD31-4B8C-83A1-F6EECF244321}">
                <p14:modId xmlns:p14="http://schemas.microsoft.com/office/powerpoint/2010/main" val="307714402"/>
              </p:ext>
            </p:extLst>
          </p:nvPr>
        </p:nvGraphicFramePr>
        <p:xfrm>
          <a:off x="1066800" y="2376646"/>
          <a:ext cx="10363200" cy="1737360"/>
        </p:xfrm>
        <a:graphic>
          <a:graphicData uri="http://schemas.openxmlformats.org/drawingml/2006/table">
            <a:tbl>
              <a:tblPr/>
              <a:tblGrid>
                <a:gridCol w="1727200">
                  <a:extLst>
                    <a:ext uri="{9D8B030D-6E8A-4147-A177-3AD203B41FA5}">
                      <a16:colId xmlns:a16="http://schemas.microsoft.com/office/drawing/2014/main" val="1964287876"/>
                    </a:ext>
                  </a:extLst>
                </a:gridCol>
                <a:gridCol w="1727200">
                  <a:extLst>
                    <a:ext uri="{9D8B030D-6E8A-4147-A177-3AD203B41FA5}">
                      <a16:colId xmlns:a16="http://schemas.microsoft.com/office/drawing/2014/main" val="3338977330"/>
                    </a:ext>
                  </a:extLst>
                </a:gridCol>
                <a:gridCol w="1727200">
                  <a:extLst>
                    <a:ext uri="{9D8B030D-6E8A-4147-A177-3AD203B41FA5}">
                      <a16:colId xmlns:a16="http://schemas.microsoft.com/office/drawing/2014/main" val="3529859474"/>
                    </a:ext>
                  </a:extLst>
                </a:gridCol>
                <a:gridCol w="1727200">
                  <a:extLst>
                    <a:ext uri="{9D8B030D-6E8A-4147-A177-3AD203B41FA5}">
                      <a16:colId xmlns:a16="http://schemas.microsoft.com/office/drawing/2014/main" val="1443652380"/>
                    </a:ext>
                  </a:extLst>
                </a:gridCol>
                <a:gridCol w="1727200">
                  <a:extLst>
                    <a:ext uri="{9D8B030D-6E8A-4147-A177-3AD203B41FA5}">
                      <a16:colId xmlns:a16="http://schemas.microsoft.com/office/drawing/2014/main" val="3334935022"/>
                    </a:ext>
                  </a:extLst>
                </a:gridCol>
                <a:gridCol w="1727200">
                  <a:extLst>
                    <a:ext uri="{9D8B030D-6E8A-4147-A177-3AD203B41FA5}">
                      <a16:colId xmlns:a16="http://schemas.microsoft.com/office/drawing/2014/main" val="231494767"/>
                    </a:ext>
                  </a:extLst>
                </a:gridCol>
              </a:tblGrid>
              <a:tr h="0">
                <a:tc>
                  <a:txBody>
                    <a:bodyPr/>
                    <a:lstStyle/>
                    <a:p>
                      <a:r>
                        <a:rPr lang="en-US"/>
                        <a:t>2023</a:t>
                      </a:r>
                    </a:p>
                  </a:txBody>
                  <a:tcPr anchor="ctr">
                    <a:lnL>
                      <a:noFill/>
                    </a:lnL>
                    <a:lnR>
                      <a:noFill/>
                    </a:lnR>
                    <a:lnT>
                      <a:noFill/>
                    </a:lnT>
                    <a:lnB>
                      <a:noFill/>
                    </a:lnB>
                  </a:tcPr>
                </a:tc>
                <a:tc>
                  <a:txBody>
                    <a:bodyPr/>
                    <a:lstStyle/>
                    <a:p>
                      <a:r>
                        <a:rPr lang="en-US"/>
                        <a:t>15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Proposed Texts and Figures of Clause 4.1.4 in the draft-afv-whitepaper</a:t>
                      </a:r>
                    </a:p>
                  </a:txBody>
                  <a:tcPr anchor="ctr">
                    <a:lnL>
                      <a:noFill/>
                    </a:lnL>
                    <a:lnR>
                      <a:noFill/>
                    </a:lnR>
                    <a:lnT>
                      <a:noFill/>
                    </a:lnT>
                    <a:lnB>
                      <a:noFill/>
                    </a:lnB>
                  </a:tcPr>
                </a:tc>
                <a:tc>
                  <a:txBody>
                    <a:bodyPr/>
                    <a:lstStyle/>
                    <a:p>
                      <a:r>
                        <a:rPr lang="en-US" dirty="0"/>
                        <a:t>Jin Seek Choi (</a:t>
                      </a:r>
                      <a:r>
                        <a:rPr lang="en-US" dirty="0" err="1"/>
                        <a:t>Hanyang</a:t>
                      </a:r>
                      <a:r>
                        <a:rPr lang="en-US" dirty="0"/>
                        <a:t> University)</a:t>
                      </a:r>
                    </a:p>
                  </a:txBody>
                  <a:tcPr anchor="ctr">
                    <a:lnL>
                      <a:noFill/>
                    </a:lnL>
                    <a:lnR>
                      <a:noFill/>
                    </a:lnR>
                    <a:lnT>
                      <a:noFill/>
                    </a:lnT>
                    <a:lnB>
                      <a:noFill/>
                    </a:lnB>
                  </a:tcPr>
                </a:tc>
                <a:extLst>
                  <a:ext uri="{0D108BD9-81ED-4DB2-BD59-A6C34878D82A}">
                    <a16:rowId xmlns:a16="http://schemas.microsoft.com/office/drawing/2014/main" val="1668368086"/>
                  </a:ext>
                </a:extLst>
              </a:tr>
            </a:tbl>
          </a:graphicData>
        </a:graphic>
      </p:graphicFrame>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September 2023, Atlanta, GA, USA</a:t>
            </a:r>
          </a:p>
          <a:p>
            <a:endParaRPr lang="en-US" dirty="0"/>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endParaRPr lang="en-US"/>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on 802.24 “Low Latency White Paper”</a:t>
            </a:r>
          </a:p>
        </p:txBody>
      </p:sp>
      <p:sp>
        <p:nvSpPr>
          <p:cNvPr id="3" name="Content Placeholder 2">
            <a:extLst>
              <a:ext uri="{FF2B5EF4-FFF2-40B4-BE49-F238E27FC236}">
                <a16:creationId xmlns:a16="http://schemas.microsoft.com/office/drawing/2014/main" id="{8B370E20-E841-02B0-4ECC-9259DCBD7992}"/>
              </a:ext>
            </a:extLst>
          </p:cNvPr>
          <p:cNvSpPr>
            <a:spLocks noGrp="1"/>
          </p:cNvSpPr>
          <p:nvPr>
            <p:ph idx="1"/>
          </p:nvPr>
        </p:nvSpPr>
        <p:spPr/>
        <p:txBody>
          <a:bodyPr/>
          <a:lstStyle/>
          <a:p>
            <a:r>
              <a:rPr lang="en-US" dirty="0"/>
              <a:t>The 802.24 TAG requests review and comments from IEEE 802 Working Groups and TAGs on the Low Latency White Paper document 802.24-23-0010r1</a:t>
            </a:r>
          </a:p>
          <a:p>
            <a:pPr lvl="1"/>
            <a:r>
              <a:rPr lang="en-US" dirty="0">
                <a:hlinkClick r:id="rId2"/>
              </a:rPr>
              <a:t>https://mentor.ieee.org/802.24/dcn/23/24-23-0011-01-0000-low-latency-communications-white-paper-pdf-for-comment.pdf</a:t>
            </a:r>
            <a:endParaRPr lang="en-US" dirty="0"/>
          </a:p>
          <a:p>
            <a:r>
              <a:rPr lang="en-US" dirty="0"/>
              <a:t>The poll is of type “</a:t>
            </a:r>
            <a:r>
              <a:rPr lang="en-US" dirty="0" err="1"/>
              <a:t>ePoll</a:t>
            </a:r>
            <a:r>
              <a:rPr lang="en-US" dirty="0"/>
              <a:t> with Vote and Comments” to use the comment collection. The vote will not be used. </a:t>
            </a:r>
          </a:p>
          <a:p>
            <a:endParaRPr lang="en-US" dirty="0"/>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3283834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4479DD-4B86-4257-F7D2-E0C4A111910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D4A69CC-54B4-3BEB-29FD-77B490A269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pic>
        <p:nvPicPr>
          <p:cNvPr id="7" name="Picture 6">
            <a:extLst>
              <a:ext uri="{FF2B5EF4-FFF2-40B4-BE49-F238E27FC236}">
                <a16:creationId xmlns:a16="http://schemas.microsoft.com/office/drawing/2014/main" id="{E0D9213F-7B3B-BAA4-9FEE-45746B4D042F}"/>
              </a:ext>
            </a:extLst>
          </p:cNvPr>
          <p:cNvPicPr>
            <a:picLocks noChangeAspect="1"/>
          </p:cNvPicPr>
          <p:nvPr/>
        </p:nvPicPr>
        <p:blipFill>
          <a:blip r:embed="rId2"/>
          <a:stretch>
            <a:fillRect/>
          </a:stretch>
        </p:blipFill>
        <p:spPr>
          <a:xfrm>
            <a:off x="1143000" y="954690"/>
            <a:ext cx="10220325" cy="5520723"/>
          </a:xfrm>
          <a:prstGeom prst="rect">
            <a:avLst/>
          </a:prstGeom>
        </p:spPr>
      </p:pic>
    </p:spTree>
    <p:extLst>
      <p:ext uri="{BB962C8B-B14F-4D97-AF65-F5344CB8AC3E}">
        <p14:creationId xmlns:p14="http://schemas.microsoft.com/office/powerpoint/2010/main" val="1198980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July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July 11,  PM2   4PM CET</a:t>
            </a:r>
          </a:p>
          <a:p>
            <a:pPr lvl="1"/>
            <a:r>
              <a:rPr lang="en-US" sz="2000" dirty="0">
                <a:effectLst/>
                <a:latin typeface="Arial" panose="020B0604020202020204" pitchFamily="34" charset="0"/>
                <a:ea typeface="Calibri" panose="020F0502020204030204" pitchFamily="34" charset="0"/>
              </a:rPr>
              <a:t>Wednesday July 12,  PM2  4PM CET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2"/>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CET, Tuesday July 11,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2420 913 6121</a:t>
            </a:r>
            <a:r>
              <a:rPr lang="en-US" sz="1800" dirty="0">
                <a:effectLst/>
                <a:latin typeface="Arial" panose="020B0604020202020204" pitchFamily="34" charset="0"/>
                <a:ea typeface="Calibri" panose="020F0502020204030204" pitchFamily="34" charset="0"/>
              </a:rPr>
              <a:t>  Meeting password: stVMXtxH566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2420 913 6121</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CET, Wednesday July 12,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2421 303 8265</a:t>
            </a:r>
            <a:r>
              <a:rPr lang="en-US" sz="1800" dirty="0">
                <a:effectLst/>
                <a:latin typeface="Arial" panose="020B0604020202020204" pitchFamily="34" charset="0"/>
                <a:ea typeface="Calibri" panose="020F0502020204030204" pitchFamily="34" charset="0"/>
              </a:rPr>
              <a:t>  Meeting password: 9irW7JPgc4y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2421 303 8265</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on 802.24 “IEEE 802 Networks for Vertical Applications White Paper” </a:t>
            </a:r>
          </a:p>
        </p:txBody>
      </p:sp>
      <p:sp>
        <p:nvSpPr>
          <p:cNvPr id="3" name="Content Placeholder 2">
            <a:extLst>
              <a:ext uri="{FF2B5EF4-FFF2-40B4-BE49-F238E27FC236}">
                <a16:creationId xmlns:a16="http://schemas.microsoft.com/office/drawing/2014/main" id="{8B370E20-E841-02B0-4ECC-9259DCBD7992}"/>
              </a:ext>
            </a:extLst>
          </p:cNvPr>
          <p:cNvSpPr>
            <a:spLocks noGrp="1"/>
          </p:cNvSpPr>
          <p:nvPr>
            <p:ph idx="1"/>
          </p:nvPr>
        </p:nvSpPr>
        <p:spPr/>
        <p:txBody>
          <a:bodyPr/>
          <a:lstStyle/>
          <a:p>
            <a:r>
              <a:rPr lang="en-US" dirty="0"/>
              <a:t>The 802.24 TAG requests review and comments from IEEE 802 Working Groups and TAGs on the “IEEE 802 Networks for Vertical Applications White Paper”  document 802.24-23-0012r0</a:t>
            </a:r>
          </a:p>
          <a:p>
            <a:pPr lvl="1"/>
            <a:r>
              <a:rPr lang="en-US" dirty="0">
                <a:hlinkClick r:id="rId2"/>
              </a:rPr>
              <a:t>https://mentor.ieee.org/802.24/dcn/23/24-23-0012-00-0000-ieee-802-networks-for-vertical-applications-white-paper-pdf-for-comment.pdf</a:t>
            </a:r>
            <a:endParaRPr lang="en-US" dirty="0"/>
          </a:p>
          <a:p>
            <a:r>
              <a:rPr lang="en-US" dirty="0"/>
              <a:t>The poll is of type “</a:t>
            </a:r>
            <a:r>
              <a:rPr lang="en-US" dirty="0" err="1"/>
              <a:t>ePoll</a:t>
            </a:r>
            <a:r>
              <a:rPr lang="en-US" dirty="0"/>
              <a:t> with Vote and Comments” to use the comment collection. The vote will not be used. </a:t>
            </a:r>
          </a:p>
          <a:p>
            <a:endParaRPr lang="en-US" dirty="0"/>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7144931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4479DD-4B86-4257-F7D2-E0C4A111910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D4A69CC-54B4-3BEB-29FD-77B490A269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pic>
        <p:nvPicPr>
          <p:cNvPr id="3" name="Picture 2">
            <a:extLst>
              <a:ext uri="{FF2B5EF4-FFF2-40B4-BE49-F238E27FC236}">
                <a16:creationId xmlns:a16="http://schemas.microsoft.com/office/drawing/2014/main" id="{0D3F5854-B65F-268F-E496-D1FA69D587D3}"/>
              </a:ext>
            </a:extLst>
          </p:cNvPr>
          <p:cNvPicPr>
            <a:picLocks noChangeAspect="1"/>
          </p:cNvPicPr>
          <p:nvPr/>
        </p:nvPicPr>
        <p:blipFill>
          <a:blip r:embed="rId2"/>
          <a:stretch>
            <a:fillRect/>
          </a:stretch>
        </p:blipFill>
        <p:spPr>
          <a:xfrm>
            <a:off x="856748" y="838200"/>
            <a:ext cx="11335252" cy="5605259"/>
          </a:xfrm>
          <a:prstGeom prst="rect">
            <a:avLst/>
          </a:prstGeom>
        </p:spPr>
      </p:pic>
    </p:spTree>
    <p:extLst>
      <p:ext uri="{BB962C8B-B14F-4D97-AF65-F5344CB8AC3E}">
        <p14:creationId xmlns:p14="http://schemas.microsoft.com/office/powerpoint/2010/main" val="2372620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114800"/>
          </a:xfrm>
        </p:spPr>
        <p:txBody>
          <a:bodyPr>
            <a:normAutofit fontScale="92500" lnSpcReduction="2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 Development and Contributions</a:t>
            </a:r>
          </a:p>
          <a:p>
            <a:pPr fontAlgn="t"/>
            <a:r>
              <a:rPr lang="en-US" dirty="0"/>
              <a:t>Low Latency White Paper  - Comment Review</a:t>
            </a:r>
          </a:p>
          <a:p>
            <a:pPr fontAlgn="t"/>
            <a:r>
              <a:rPr lang="en-US" dirty="0"/>
              <a:t>"IEEE 802 Solutions for Vertical Applications" White Paper Comment Review </a:t>
            </a:r>
          </a:p>
          <a:p>
            <a:pPr fontAlgn="b"/>
            <a:r>
              <a:rPr lang="en-US" dirty="0"/>
              <a:t>AFV Infrastructure communications white paper: Review contributions and white paper draft</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20944</TotalTime>
  <Words>2865</Words>
  <Application>Microsoft Office PowerPoint</Application>
  <PresentationFormat>Widescreen</PresentationFormat>
  <Paragraphs>321</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Helvetica</vt:lpstr>
      <vt:lpstr>Monotype Sorts</vt:lpstr>
      <vt:lpstr>Times New Roman</vt:lpstr>
      <vt:lpstr>802-24-Theme1</vt:lpstr>
      <vt:lpstr>802.24 Vertical Applications TAG</vt:lpstr>
      <vt:lpstr>802.24 Overview</vt:lpstr>
      <vt:lpstr>July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IoT White Paper</vt:lpstr>
      <vt:lpstr>“Low latency” White Paper</vt:lpstr>
      <vt:lpstr>“Low latency” White Paper</vt:lpstr>
      <vt:lpstr>"IEEE 802 Solutions for Vertical Applications"</vt:lpstr>
      <vt:lpstr>"IEEE 802 Solutions for Vertical Applications"</vt:lpstr>
      <vt:lpstr>AFV Communications - White Paper</vt:lpstr>
      <vt:lpstr>AFV White Paper</vt:lpstr>
      <vt:lpstr>Contributions related to AFV White Paper</vt:lpstr>
      <vt:lpstr>Vertical Applications – Industry Standards Outreach</vt:lpstr>
      <vt:lpstr>Future TAG Activity Planning</vt:lpstr>
      <vt:lpstr>802.24 TAG closing</vt:lpstr>
      <vt:lpstr>PowerPoint Presentation</vt:lpstr>
      <vt:lpstr>Comment Collection on 802.24 “Low Latency White Paper”</vt:lpstr>
      <vt:lpstr>PowerPoint Presentation</vt:lpstr>
      <vt:lpstr>Comment Collection on 802.24 “IEEE 802 Networks for Vertical Applications White Paper”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313</cp:revision>
  <dcterms:created xsi:type="dcterms:W3CDTF">2020-10-13T15:01:18Z</dcterms:created>
  <dcterms:modified xsi:type="dcterms:W3CDTF">2023-07-05T20:30:59Z</dcterms:modified>
</cp:coreProperties>
</file>