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15"/>
  </p:notesMasterIdLst>
  <p:handoutMasterIdLst>
    <p:handoutMasterId r:id="rId16"/>
  </p:handoutMasterIdLst>
  <p:sldIdLst>
    <p:sldId id="258" r:id="rId2"/>
    <p:sldId id="1885" r:id="rId3"/>
    <p:sldId id="1886" r:id="rId4"/>
    <p:sldId id="1907" r:id="rId5"/>
    <p:sldId id="1905" r:id="rId6"/>
    <p:sldId id="1902" r:id="rId7"/>
    <p:sldId id="1906" r:id="rId8"/>
    <p:sldId id="1910" r:id="rId9"/>
    <p:sldId id="1909" r:id="rId10"/>
    <p:sldId id="1901" r:id="rId11"/>
    <p:sldId id="1897" r:id="rId12"/>
    <p:sldId id="1890" r:id="rId13"/>
    <p:sldId id="1908" r:id="rId14"/>
  </p:sldIdLst>
  <p:sldSz cx="12192000" cy="6858000"/>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1885"/>
            <p14:sldId id="1886"/>
            <p14:sldId id="1907"/>
            <p14:sldId id="1905"/>
            <p14:sldId id="1902"/>
            <p14:sldId id="1906"/>
            <p14:sldId id="1910"/>
            <p14:sldId id="1909"/>
            <p14:sldId id="1901"/>
            <p14:sldId id="1897"/>
            <p14:sldId id="1890"/>
            <p14:sldId id="190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36" autoAdjust="0"/>
    <p:restoredTop sz="86410" autoAdjust="0"/>
  </p:normalViewPr>
  <p:slideViewPr>
    <p:cSldViewPr>
      <p:cViewPr varScale="1">
        <p:scale>
          <a:sx n="59" d="100"/>
          <a:sy n="59" d="100"/>
        </p:scale>
        <p:origin x="660" y="5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1172"/>
    </p:cViewPr>
  </p:sorterViewPr>
  <p:notesViewPr>
    <p:cSldViewPr>
      <p:cViewPr>
        <p:scale>
          <a:sx n="80" d="100"/>
          <a:sy n="80" d="100"/>
        </p:scale>
        <p:origin x="2004" y="4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7858">
              <a:defRPr sz="1500" b="1"/>
            </a:lvl1pPr>
          </a:lstStyle>
          <a:p>
            <a:r>
              <a:rPr lang="en-US" altLang="en-US"/>
              <a:t>doc.: IEEE 802.24</a:t>
            </a:r>
          </a:p>
        </p:txBody>
      </p:sp>
      <p:sp>
        <p:nvSpPr>
          <p:cNvPr id="3075" name="Rectangle 3"/>
          <p:cNvSpPr>
            <a:spLocks noGrp="1" noChangeArrowheads="1"/>
          </p:cNvSpPr>
          <p:nvPr>
            <p:ph type="dt" sz="quarter" idx="1"/>
          </p:nvPr>
        </p:nvSpPr>
        <p:spPr bwMode="auto">
          <a:xfrm>
            <a:off x="711881" y="193080"/>
            <a:ext cx="2364809" cy="237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7858">
              <a:defRPr sz="1500" b="1"/>
            </a:lvl1pPr>
          </a:lstStyle>
          <a:p>
            <a:r>
              <a:rPr lang="en-US" altLang="en-US" dirty="0"/>
              <a:t>July 2020</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7858">
              <a:defRPr sz="1100"/>
            </a:lvl1pPr>
          </a:lstStyle>
          <a:p>
            <a:r>
              <a:rPr lang="en-US" altLang="en-US"/>
              <a:t>Tim Godfrey (EPRI)</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97858">
              <a:defRPr sz="11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en-US"/>
          </a:p>
        </p:txBody>
      </p:sp>
      <p:sp>
        <p:nvSpPr>
          <p:cNvPr id="3079" name="Rectangle 7"/>
          <p:cNvSpPr>
            <a:spLocks noChangeArrowheads="1"/>
          </p:cNvSpPr>
          <p:nvPr/>
        </p:nvSpPr>
        <p:spPr bwMode="auto">
          <a:xfrm>
            <a:off x="710256" y="9905482"/>
            <a:ext cx="728133"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30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97858">
              <a:defRPr sz="1500" b="1"/>
            </a:lvl1pPr>
          </a:lstStyle>
          <a:p>
            <a:r>
              <a:rPr lang="en-US" altLang="en-US"/>
              <a:t>doc.: IEEE 802.24</a:t>
            </a:r>
          </a:p>
        </p:txBody>
      </p:sp>
      <p:sp>
        <p:nvSpPr>
          <p:cNvPr id="2051" name="Rectangle 3"/>
          <p:cNvSpPr>
            <a:spLocks noGrp="1" noChangeArrowheads="1"/>
          </p:cNvSpPr>
          <p:nvPr>
            <p:ph type="dt" idx="1"/>
          </p:nvPr>
        </p:nvSpPr>
        <p:spPr bwMode="auto">
          <a:xfrm>
            <a:off x="669623" y="105545"/>
            <a:ext cx="2802013" cy="237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97858">
              <a:defRPr sz="15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149225" y="773113"/>
            <a:ext cx="6800850" cy="38258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0125" tIns="49215" rIns="100125" bIns="49215"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97858">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41136" y="9908983"/>
            <a:ext cx="72813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7749" tIns="48875" rIns="97749" bIns="48875"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p:nvPr>
        </p:nvSpPr>
        <p:spPr/>
        <p:txBody>
          <a:bodyPr/>
          <a:lstStyle/>
          <a:p>
            <a:r>
              <a:rPr lang="en-US" altLang="en-US"/>
              <a:t>doc.: IEEE 802.24</a:t>
            </a:r>
          </a:p>
        </p:txBody>
      </p:sp>
      <p:sp>
        <p:nvSpPr>
          <p:cNvPr id="5" name="날짜 개체 틀 4"/>
          <p:cNvSpPr>
            <a:spLocks noGrp="1"/>
          </p:cNvSpPr>
          <p:nvPr>
            <p:ph type="dt" idx="1"/>
          </p:nvPr>
        </p:nvSpPr>
        <p:spPr/>
        <p:txBody>
          <a:bodyPr/>
          <a:lstStyle/>
          <a:p>
            <a:r>
              <a:rPr lang="en-US" altLang="en-US"/>
              <a:t>July 2020</a:t>
            </a:r>
            <a:endParaRPr lang="en-US" altLang="en-US" dirty="0"/>
          </a:p>
        </p:txBody>
      </p:sp>
      <p:sp>
        <p:nvSpPr>
          <p:cNvPr id="6" name="바닥글 개체 틀 5"/>
          <p:cNvSpPr>
            <a:spLocks noGrp="1"/>
          </p:cNvSpPr>
          <p:nvPr>
            <p:ph type="ftr" sz="quarter" idx="4"/>
          </p:nvPr>
        </p:nvSpPr>
        <p:spPr/>
        <p:txBody>
          <a:bodyPr/>
          <a:lstStyle/>
          <a:p>
            <a:pPr lvl="4"/>
            <a:r>
              <a:rPr lang="en-US" altLang="en-US"/>
              <a:t>Tim Godfrey (EPRI)</a:t>
            </a:r>
          </a:p>
        </p:txBody>
      </p:sp>
      <p:sp>
        <p:nvSpPr>
          <p:cNvPr id="7" name="슬라이드 번호 개체 틀 6"/>
          <p:cNvSpPr>
            <a:spLocks noGrp="1"/>
          </p:cNvSpPr>
          <p:nvPr>
            <p:ph type="sldNum" sz="quarter" idx="5"/>
          </p:nvPr>
        </p:nvSpPr>
        <p:spPr/>
        <p:txBody>
          <a:bodyPr/>
          <a:lstStyle/>
          <a:p>
            <a:r>
              <a:rPr lang="en-US" altLang="en-US"/>
              <a:t>Page </a:t>
            </a:r>
            <a:fld id="{F9031878-2613-4CF8-8C8B-1C8D0CA1FB2E}" type="slidenum">
              <a:rPr lang="en-US" altLang="en-US" smtClean="0"/>
              <a:pPr/>
              <a:t>1</a:t>
            </a:fld>
            <a:endParaRPr lang="en-US" altLang="en-US"/>
          </a:p>
        </p:txBody>
      </p:sp>
    </p:spTree>
    <p:extLst>
      <p:ext uri="{BB962C8B-B14F-4D97-AF65-F5344CB8AC3E}">
        <p14:creationId xmlns:p14="http://schemas.microsoft.com/office/powerpoint/2010/main" val="15746754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4" name="머리글 개체 틀 3"/>
          <p:cNvSpPr>
            <a:spLocks noGrp="1"/>
          </p:cNvSpPr>
          <p:nvPr>
            <p:ph type="hdr" sz="quarter" idx="10"/>
          </p:nvPr>
        </p:nvSpPr>
        <p:spPr/>
        <p:txBody>
          <a:bodyPr/>
          <a:lstStyle/>
          <a:p>
            <a:r>
              <a:rPr lang="en-US" altLang="en-US"/>
              <a:t>doc.: IEEE 802.24</a:t>
            </a:r>
          </a:p>
        </p:txBody>
      </p:sp>
      <p:sp>
        <p:nvSpPr>
          <p:cNvPr id="5" name="날짜 개체 틀 4"/>
          <p:cNvSpPr>
            <a:spLocks noGrp="1"/>
          </p:cNvSpPr>
          <p:nvPr>
            <p:ph type="dt" idx="11"/>
          </p:nvPr>
        </p:nvSpPr>
        <p:spPr/>
        <p:txBody>
          <a:bodyPr/>
          <a:lstStyle/>
          <a:p>
            <a:r>
              <a:rPr lang="en-US" altLang="en-US"/>
              <a:t>July 2020</a:t>
            </a:r>
            <a:endParaRPr lang="en-US" altLang="en-US" dirty="0"/>
          </a:p>
        </p:txBody>
      </p:sp>
      <p:sp>
        <p:nvSpPr>
          <p:cNvPr id="6" name="바닥글 개체 틀 5"/>
          <p:cNvSpPr>
            <a:spLocks noGrp="1"/>
          </p:cNvSpPr>
          <p:nvPr>
            <p:ph type="ftr" sz="quarter" idx="12"/>
          </p:nvPr>
        </p:nvSpPr>
        <p:spPr/>
        <p:txBody>
          <a:bodyPr/>
          <a:lstStyle/>
          <a:p>
            <a:pPr lvl="4"/>
            <a:r>
              <a:rPr lang="en-US" altLang="en-US"/>
              <a:t>Tim Godfrey (EPRI)</a:t>
            </a:r>
          </a:p>
        </p:txBody>
      </p:sp>
      <p:sp>
        <p:nvSpPr>
          <p:cNvPr id="7" name="슬라이드 번호 개체 틀 6"/>
          <p:cNvSpPr>
            <a:spLocks noGrp="1"/>
          </p:cNvSpPr>
          <p:nvPr>
            <p:ph type="sldNum" sz="quarter" idx="13"/>
          </p:nvPr>
        </p:nvSpPr>
        <p:spPr/>
        <p:txBody>
          <a:bodyPr/>
          <a:lstStyle/>
          <a:p>
            <a:r>
              <a:rPr lang="en-US" altLang="en-US"/>
              <a:t>Page </a:t>
            </a:r>
            <a:fld id="{F9031878-2613-4CF8-8C8B-1C8D0CA1FB2E}" type="slidenum">
              <a:rPr lang="en-US" altLang="en-US" smtClean="0"/>
              <a:pPr/>
              <a:t>10</a:t>
            </a:fld>
            <a:endParaRPr lang="en-US" altLang="en-US"/>
          </a:p>
        </p:txBody>
      </p:sp>
      <p:sp>
        <p:nvSpPr>
          <p:cNvPr id="8" name="슬라이드 노트 개체 틀 7">
            <a:extLst>
              <a:ext uri="{FF2B5EF4-FFF2-40B4-BE49-F238E27FC236}">
                <a16:creationId xmlns:a16="http://schemas.microsoft.com/office/drawing/2014/main" id="{D26FCB8A-079A-149F-FCA1-8BAA6F0AAD46}"/>
              </a:ext>
            </a:extLst>
          </p:cNvPr>
          <p:cNvSpPr>
            <a:spLocks noGrp="1"/>
          </p:cNvSpPr>
          <p:nvPr>
            <p:ph type="body" sz="quarter" idx="3"/>
          </p:nvPr>
        </p:nvSpPr>
        <p:spPr/>
        <p:txBody>
          <a:bodyPr/>
          <a:lstStyle/>
          <a:p>
            <a:endParaRPr lang="ko-KR" altLang="en-US" dirty="0"/>
          </a:p>
        </p:txBody>
      </p:sp>
    </p:spTree>
    <p:extLst>
      <p:ext uri="{BB962C8B-B14F-4D97-AF65-F5344CB8AC3E}">
        <p14:creationId xmlns:p14="http://schemas.microsoft.com/office/powerpoint/2010/main" val="29007295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p:nvPr>
        </p:nvSpPr>
        <p:spPr/>
        <p:txBody>
          <a:bodyPr/>
          <a:lstStyle/>
          <a:p>
            <a:r>
              <a:rPr lang="en-US" altLang="en-US"/>
              <a:t>doc.: IEEE 802.24</a:t>
            </a:r>
          </a:p>
        </p:txBody>
      </p:sp>
      <p:sp>
        <p:nvSpPr>
          <p:cNvPr id="5" name="날짜 개체 틀 4"/>
          <p:cNvSpPr>
            <a:spLocks noGrp="1"/>
          </p:cNvSpPr>
          <p:nvPr>
            <p:ph type="dt" idx="1"/>
          </p:nvPr>
        </p:nvSpPr>
        <p:spPr/>
        <p:txBody>
          <a:bodyPr/>
          <a:lstStyle/>
          <a:p>
            <a:r>
              <a:rPr lang="en-US" altLang="en-US"/>
              <a:t>July 2020</a:t>
            </a:r>
            <a:endParaRPr lang="en-US" altLang="en-US" dirty="0"/>
          </a:p>
        </p:txBody>
      </p:sp>
      <p:sp>
        <p:nvSpPr>
          <p:cNvPr id="6" name="바닥글 개체 틀 5"/>
          <p:cNvSpPr>
            <a:spLocks noGrp="1"/>
          </p:cNvSpPr>
          <p:nvPr>
            <p:ph type="ftr" sz="quarter" idx="4"/>
          </p:nvPr>
        </p:nvSpPr>
        <p:spPr/>
        <p:txBody>
          <a:bodyPr/>
          <a:lstStyle/>
          <a:p>
            <a:pPr lvl="4"/>
            <a:r>
              <a:rPr lang="en-US" altLang="en-US"/>
              <a:t>Tim Godfrey (EPRI)</a:t>
            </a:r>
          </a:p>
        </p:txBody>
      </p:sp>
      <p:sp>
        <p:nvSpPr>
          <p:cNvPr id="7" name="슬라이드 번호 개체 틀 6"/>
          <p:cNvSpPr>
            <a:spLocks noGrp="1"/>
          </p:cNvSpPr>
          <p:nvPr>
            <p:ph type="sldNum" sz="quarter" idx="5"/>
          </p:nvPr>
        </p:nvSpPr>
        <p:spPr/>
        <p:txBody>
          <a:bodyPr/>
          <a:lstStyle/>
          <a:p>
            <a:r>
              <a:rPr lang="en-US" altLang="en-US"/>
              <a:t>Page </a:t>
            </a:r>
            <a:fld id="{F9031878-2613-4CF8-8C8B-1C8D0CA1FB2E}" type="slidenum">
              <a:rPr lang="en-US" altLang="en-US" smtClean="0"/>
              <a:pPr/>
              <a:t>11</a:t>
            </a:fld>
            <a:endParaRPr lang="en-US" altLang="en-US"/>
          </a:p>
        </p:txBody>
      </p:sp>
    </p:spTree>
    <p:extLst>
      <p:ext uri="{BB962C8B-B14F-4D97-AF65-F5344CB8AC3E}">
        <p14:creationId xmlns:p14="http://schemas.microsoft.com/office/powerpoint/2010/main" val="24213153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dirty="0"/>
          </a:p>
        </p:txBody>
      </p:sp>
      <p:sp>
        <p:nvSpPr>
          <p:cNvPr id="4" name="머리글 개체 틀 3"/>
          <p:cNvSpPr>
            <a:spLocks noGrp="1"/>
          </p:cNvSpPr>
          <p:nvPr>
            <p:ph type="hdr" sz="quarter" idx="10"/>
          </p:nvPr>
        </p:nvSpPr>
        <p:spPr/>
        <p:txBody>
          <a:bodyPr/>
          <a:lstStyle/>
          <a:p>
            <a:r>
              <a:rPr lang="en-US" altLang="en-US"/>
              <a:t>doc.: IEEE 802.24</a:t>
            </a:r>
          </a:p>
        </p:txBody>
      </p:sp>
      <p:sp>
        <p:nvSpPr>
          <p:cNvPr id="5" name="날짜 개체 틀 4"/>
          <p:cNvSpPr>
            <a:spLocks noGrp="1"/>
          </p:cNvSpPr>
          <p:nvPr>
            <p:ph type="dt" idx="11"/>
          </p:nvPr>
        </p:nvSpPr>
        <p:spPr/>
        <p:txBody>
          <a:bodyPr/>
          <a:lstStyle/>
          <a:p>
            <a:r>
              <a:rPr lang="en-US" altLang="en-US"/>
              <a:t>July 2020</a:t>
            </a:r>
            <a:endParaRPr lang="en-US" altLang="en-US" dirty="0"/>
          </a:p>
        </p:txBody>
      </p:sp>
      <p:sp>
        <p:nvSpPr>
          <p:cNvPr id="6" name="바닥글 개체 틀 5"/>
          <p:cNvSpPr>
            <a:spLocks noGrp="1"/>
          </p:cNvSpPr>
          <p:nvPr>
            <p:ph type="ftr" sz="quarter" idx="12"/>
          </p:nvPr>
        </p:nvSpPr>
        <p:spPr/>
        <p:txBody>
          <a:bodyPr/>
          <a:lstStyle/>
          <a:p>
            <a:pPr lvl="4"/>
            <a:r>
              <a:rPr lang="en-US" altLang="en-US"/>
              <a:t>Tim Godfrey (EPRI)</a:t>
            </a:r>
          </a:p>
        </p:txBody>
      </p:sp>
      <p:sp>
        <p:nvSpPr>
          <p:cNvPr id="7" name="슬라이드 번호 개체 틀 6"/>
          <p:cNvSpPr>
            <a:spLocks noGrp="1"/>
          </p:cNvSpPr>
          <p:nvPr>
            <p:ph type="sldNum" sz="quarter" idx="13"/>
          </p:nvPr>
        </p:nvSpPr>
        <p:spPr/>
        <p:txBody>
          <a:bodyPr/>
          <a:lstStyle/>
          <a:p>
            <a:r>
              <a:rPr lang="en-US" altLang="en-US"/>
              <a:t>Page </a:t>
            </a:r>
            <a:fld id="{F9031878-2613-4CF8-8C8B-1C8D0CA1FB2E}" type="slidenum">
              <a:rPr lang="en-US" altLang="en-US" smtClean="0"/>
              <a:pPr/>
              <a:t>12</a:t>
            </a:fld>
            <a:endParaRPr lang="en-US" altLang="en-US"/>
          </a:p>
        </p:txBody>
      </p:sp>
    </p:spTree>
    <p:extLst>
      <p:ext uri="{BB962C8B-B14F-4D97-AF65-F5344CB8AC3E}">
        <p14:creationId xmlns:p14="http://schemas.microsoft.com/office/powerpoint/2010/main" val="16284358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p:nvPr>
        </p:nvSpPr>
        <p:spPr/>
        <p:txBody>
          <a:bodyPr/>
          <a:lstStyle/>
          <a:p>
            <a:r>
              <a:rPr lang="en-US" altLang="en-US"/>
              <a:t>doc.: IEEE 802.24</a:t>
            </a:r>
          </a:p>
        </p:txBody>
      </p:sp>
      <p:sp>
        <p:nvSpPr>
          <p:cNvPr id="5" name="날짜 개체 틀 4"/>
          <p:cNvSpPr>
            <a:spLocks noGrp="1"/>
          </p:cNvSpPr>
          <p:nvPr>
            <p:ph type="dt" idx="1"/>
          </p:nvPr>
        </p:nvSpPr>
        <p:spPr/>
        <p:txBody>
          <a:bodyPr/>
          <a:lstStyle/>
          <a:p>
            <a:r>
              <a:rPr lang="en-US" altLang="en-US"/>
              <a:t>July 2020</a:t>
            </a:r>
            <a:endParaRPr lang="en-US" altLang="en-US" dirty="0"/>
          </a:p>
        </p:txBody>
      </p:sp>
      <p:sp>
        <p:nvSpPr>
          <p:cNvPr id="6" name="바닥글 개체 틀 5"/>
          <p:cNvSpPr>
            <a:spLocks noGrp="1"/>
          </p:cNvSpPr>
          <p:nvPr>
            <p:ph type="ftr" sz="quarter" idx="4"/>
          </p:nvPr>
        </p:nvSpPr>
        <p:spPr/>
        <p:txBody>
          <a:bodyPr/>
          <a:lstStyle/>
          <a:p>
            <a:pPr lvl="4"/>
            <a:r>
              <a:rPr lang="en-US" altLang="en-US"/>
              <a:t>Tim Godfrey (EPRI)</a:t>
            </a:r>
          </a:p>
        </p:txBody>
      </p:sp>
      <p:sp>
        <p:nvSpPr>
          <p:cNvPr id="7" name="슬라이드 번호 개체 틀 6"/>
          <p:cNvSpPr>
            <a:spLocks noGrp="1"/>
          </p:cNvSpPr>
          <p:nvPr>
            <p:ph type="sldNum" sz="quarter" idx="5"/>
          </p:nvPr>
        </p:nvSpPr>
        <p:spPr/>
        <p:txBody>
          <a:bodyPr/>
          <a:lstStyle/>
          <a:p>
            <a:r>
              <a:rPr lang="en-US" altLang="en-US"/>
              <a:t>Page </a:t>
            </a:r>
            <a:fld id="{F9031878-2613-4CF8-8C8B-1C8D0CA1FB2E}" type="slidenum">
              <a:rPr lang="en-US" altLang="en-US" smtClean="0"/>
              <a:pPr/>
              <a:t>13</a:t>
            </a:fld>
            <a:endParaRPr lang="en-US" altLang="en-US"/>
          </a:p>
        </p:txBody>
      </p:sp>
    </p:spTree>
    <p:extLst>
      <p:ext uri="{BB962C8B-B14F-4D97-AF65-F5344CB8AC3E}">
        <p14:creationId xmlns:p14="http://schemas.microsoft.com/office/powerpoint/2010/main" val="1823060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p:nvPr>
        </p:nvSpPr>
        <p:spPr/>
        <p:txBody>
          <a:bodyPr/>
          <a:lstStyle/>
          <a:p>
            <a:r>
              <a:rPr lang="en-US" altLang="en-US"/>
              <a:t>doc.: IEEE 802.24</a:t>
            </a:r>
          </a:p>
        </p:txBody>
      </p:sp>
      <p:sp>
        <p:nvSpPr>
          <p:cNvPr id="5" name="날짜 개체 틀 4"/>
          <p:cNvSpPr>
            <a:spLocks noGrp="1"/>
          </p:cNvSpPr>
          <p:nvPr>
            <p:ph type="dt" idx="1"/>
          </p:nvPr>
        </p:nvSpPr>
        <p:spPr/>
        <p:txBody>
          <a:bodyPr/>
          <a:lstStyle/>
          <a:p>
            <a:r>
              <a:rPr lang="en-US" altLang="en-US"/>
              <a:t>July 2020</a:t>
            </a:r>
            <a:endParaRPr lang="en-US" altLang="en-US" dirty="0"/>
          </a:p>
        </p:txBody>
      </p:sp>
      <p:sp>
        <p:nvSpPr>
          <p:cNvPr id="6" name="바닥글 개체 틀 5"/>
          <p:cNvSpPr>
            <a:spLocks noGrp="1"/>
          </p:cNvSpPr>
          <p:nvPr>
            <p:ph type="ftr" sz="quarter" idx="4"/>
          </p:nvPr>
        </p:nvSpPr>
        <p:spPr/>
        <p:txBody>
          <a:bodyPr/>
          <a:lstStyle/>
          <a:p>
            <a:pPr lvl="4"/>
            <a:r>
              <a:rPr lang="en-US" altLang="en-US"/>
              <a:t>Tim Godfrey (EPRI)</a:t>
            </a:r>
          </a:p>
        </p:txBody>
      </p:sp>
      <p:sp>
        <p:nvSpPr>
          <p:cNvPr id="7" name="슬라이드 번호 개체 틀 6"/>
          <p:cNvSpPr>
            <a:spLocks noGrp="1"/>
          </p:cNvSpPr>
          <p:nvPr>
            <p:ph type="sldNum" sz="quarter" idx="5"/>
          </p:nvPr>
        </p:nvSpPr>
        <p:spPr/>
        <p:txBody>
          <a:bodyPr/>
          <a:lstStyle/>
          <a:p>
            <a:r>
              <a:rPr lang="en-US" altLang="en-US"/>
              <a:t>Page </a:t>
            </a:r>
            <a:fld id="{F9031878-2613-4CF8-8C8B-1C8D0CA1FB2E}" type="slidenum">
              <a:rPr lang="en-US" altLang="en-US" smtClean="0"/>
              <a:pPr/>
              <a:t>2</a:t>
            </a:fld>
            <a:endParaRPr lang="en-US" altLang="en-US"/>
          </a:p>
        </p:txBody>
      </p:sp>
    </p:spTree>
    <p:extLst>
      <p:ext uri="{BB962C8B-B14F-4D97-AF65-F5344CB8AC3E}">
        <p14:creationId xmlns:p14="http://schemas.microsoft.com/office/powerpoint/2010/main" val="2107173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4" name="머리글 개체 틀 3"/>
          <p:cNvSpPr>
            <a:spLocks noGrp="1"/>
          </p:cNvSpPr>
          <p:nvPr>
            <p:ph type="hdr" sz="quarter" idx="10"/>
          </p:nvPr>
        </p:nvSpPr>
        <p:spPr/>
        <p:txBody>
          <a:bodyPr/>
          <a:lstStyle/>
          <a:p>
            <a:r>
              <a:rPr lang="en-US" altLang="en-US"/>
              <a:t>doc.: IEEE 802.24</a:t>
            </a:r>
          </a:p>
        </p:txBody>
      </p:sp>
      <p:sp>
        <p:nvSpPr>
          <p:cNvPr id="5" name="날짜 개체 틀 4"/>
          <p:cNvSpPr>
            <a:spLocks noGrp="1"/>
          </p:cNvSpPr>
          <p:nvPr>
            <p:ph type="dt" idx="11"/>
          </p:nvPr>
        </p:nvSpPr>
        <p:spPr/>
        <p:txBody>
          <a:bodyPr/>
          <a:lstStyle/>
          <a:p>
            <a:r>
              <a:rPr lang="en-US" altLang="en-US"/>
              <a:t>July 2020</a:t>
            </a:r>
            <a:endParaRPr lang="en-US" altLang="en-US" dirty="0"/>
          </a:p>
        </p:txBody>
      </p:sp>
      <p:sp>
        <p:nvSpPr>
          <p:cNvPr id="6" name="바닥글 개체 틀 5"/>
          <p:cNvSpPr>
            <a:spLocks noGrp="1"/>
          </p:cNvSpPr>
          <p:nvPr>
            <p:ph type="ftr" sz="quarter" idx="12"/>
          </p:nvPr>
        </p:nvSpPr>
        <p:spPr/>
        <p:txBody>
          <a:bodyPr/>
          <a:lstStyle/>
          <a:p>
            <a:pPr lvl="4"/>
            <a:r>
              <a:rPr lang="en-US" altLang="en-US"/>
              <a:t>Tim Godfrey (EPRI)</a:t>
            </a:r>
          </a:p>
        </p:txBody>
      </p:sp>
      <p:sp>
        <p:nvSpPr>
          <p:cNvPr id="7" name="슬라이드 번호 개체 틀 6"/>
          <p:cNvSpPr>
            <a:spLocks noGrp="1"/>
          </p:cNvSpPr>
          <p:nvPr>
            <p:ph type="sldNum" sz="quarter" idx="13"/>
          </p:nvPr>
        </p:nvSpPr>
        <p:spPr/>
        <p:txBody>
          <a:bodyPr/>
          <a:lstStyle/>
          <a:p>
            <a:r>
              <a:rPr lang="en-US" altLang="en-US"/>
              <a:t>Page </a:t>
            </a:r>
            <a:fld id="{F9031878-2613-4CF8-8C8B-1C8D0CA1FB2E}" type="slidenum">
              <a:rPr lang="en-US" altLang="en-US" smtClean="0"/>
              <a:pPr/>
              <a:t>3</a:t>
            </a:fld>
            <a:endParaRPr lang="en-US" altLang="en-US"/>
          </a:p>
        </p:txBody>
      </p:sp>
      <p:sp>
        <p:nvSpPr>
          <p:cNvPr id="8" name="슬라이드 노트 개체 틀 7">
            <a:extLst>
              <a:ext uri="{FF2B5EF4-FFF2-40B4-BE49-F238E27FC236}">
                <a16:creationId xmlns:a16="http://schemas.microsoft.com/office/drawing/2014/main" id="{81E8104A-6A5C-9F20-9920-1593FA036954}"/>
              </a:ext>
            </a:extLst>
          </p:cNvPr>
          <p:cNvSpPr>
            <a:spLocks noGrp="1"/>
          </p:cNvSpPr>
          <p:nvPr>
            <p:ph type="body" sz="quarter" idx="3"/>
          </p:nvPr>
        </p:nvSpPr>
        <p:spPr/>
        <p:txBody>
          <a:bodyPr/>
          <a:lstStyle/>
          <a:p>
            <a:endParaRPr lang="ko-KR" altLang="en-US"/>
          </a:p>
        </p:txBody>
      </p:sp>
    </p:spTree>
    <p:extLst>
      <p:ext uri="{BB962C8B-B14F-4D97-AF65-F5344CB8AC3E}">
        <p14:creationId xmlns:p14="http://schemas.microsoft.com/office/powerpoint/2010/main" val="1920343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p:nvPr>
        </p:nvSpPr>
        <p:spPr/>
        <p:txBody>
          <a:bodyPr/>
          <a:lstStyle/>
          <a:p>
            <a:r>
              <a:rPr lang="en-US" altLang="en-US"/>
              <a:t>doc.: IEEE 802.24</a:t>
            </a:r>
          </a:p>
        </p:txBody>
      </p:sp>
      <p:sp>
        <p:nvSpPr>
          <p:cNvPr id="5" name="날짜 개체 틀 4"/>
          <p:cNvSpPr>
            <a:spLocks noGrp="1"/>
          </p:cNvSpPr>
          <p:nvPr>
            <p:ph type="dt" idx="1"/>
          </p:nvPr>
        </p:nvSpPr>
        <p:spPr/>
        <p:txBody>
          <a:bodyPr/>
          <a:lstStyle/>
          <a:p>
            <a:r>
              <a:rPr lang="en-US" altLang="en-US"/>
              <a:t>July 2020</a:t>
            </a:r>
            <a:endParaRPr lang="en-US" altLang="en-US" dirty="0"/>
          </a:p>
        </p:txBody>
      </p:sp>
      <p:sp>
        <p:nvSpPr>
          <p:cNvPr id="6" name="바닥글 개체 틀 5"/>
          <p:cNvSpPr>
            <a:spLocks noGrp="1"/>
          </p:cNvSpPr>
          <p:nvPr>
            <p:ph type="ftr" sz="quarter" idx="4"/>
          </p:nvPr>
        </p:nvSpPr>
        <p:spPr/>
        <p:txBody>
          <a:bodyPr/>
          <a:lstStyle/>
          <a:p>
            <a:pPr lvl="4"/>
            <a:r>
              <a:rPr lang="en-US" altLang="en-US"/>
              <a:t>Tim Godfrey (EPRI)</a:t>
            </a:r>
          </a:p>
        </p:txBody>
      </p:sp>
      <p:sp>
        <p:nvSpPr>
          <p:cNvPr id="7" name="슬라이드 번호 개체 틀 6"/>
          <p:cNvSpPr>
            <a:spLocks noGrp="1"/>
          </p:cNvSpPr>
          <p:nvPr>
            <p:ph type="sldNum" sz="quarter" idx="5"/>
          </p:nvPr>
        </p:nvSpPr>
        <p:spPr/>
        <p:txBody>
          <a:bodyPr/>
          <a:lstStyle/>
          <a:p>
            <a:r>
              <a:rPr lang="en-US" altLang="en-US"/>
              <a:t>Page </a:t>
            </a:r>
            <a:fld id="{F9031878-2613-4CF8-8C8B-1C8D0CA1FB2E}" type="slidenum">
              <a:rPr lang="en-US" altLang="en-US" smtClean="0"/>
              <a:pPr/>
              <a:t>4</a:t>
            </a:fld>
            <a:endParaRPr lang="en-US" altLang="en-US"/>
          </a:p>
        </p:txBody>
      </p:sp>
    </p:spTree>
    <p:extLst>
      <p:ext uri="{BB962C8B-B14F-4D97-AF65-F5344CB8AC3E}">
        <p14:creationId xmlns:p14="http://schemas.microsoft.com/office/powerpoint/2010/main" val="3973362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p:nvPr>
        </p:nvSpPr>
        <p:spPr/>
        <p:txBody>
          <a:bodyPr/>
          <a:lstStyle/>
          <a:p>
            <a:r>
              <a:rPr lang="en-US" altLang="en-US"/>
              <a:t>doc.: IEEE 802.24</a:t>
            </a:r>
          </a:p>
        </p:txBody>
      </p:sp>
      <p:sp>
        <p:nvSpPr>
          <p:cNvPr id="5" name="날짜 개체 틀 4"/>
          <p:cNvSpPr>
            <a:spLocks noGrp="1"/>
          </p:cNvSpPr>
          <p:nvPr>
            <p:ph type="dt" idx="1"/>
          </p:nvPr>
        </p:nvSpPr>
        <p:spPr/>
        <p:txBody>
          <a:bodyPr/>
          <a:lstStyle/>
          <a:p>
            <a:r>
              <a:rPr lang="en-US" altLang="en-US"/>
              <a:t>July 2020</a:t>
            </a:r>
            <a:endParaRPr lang="en-US" altLang="en-US" dirty="0"/>
          </a:p>
        </p:txBody>
      </p:sp>
      <p:sp>
        <p:nvSpPr>
          <p:cNvPr id="6" name="바닥글 개체 틀 5"/>
          <p:cNvSpPr>
            <a:spLocks noGrp="1"/>
          </p:cNvSpPr>
          <p:nvPr>
            <p:ph type="ftr" sz="quarter" idx="4"/>
          </p:nvPr>
        </p:nvSpPr>
        <p:spPr/>
        <p:txBody>
          <a:bodyPr/>
          <a:lstStyle/>
          <a:p>
            <a:pPr lvl="4"/>
            <a:r>
              <a:rPr lang="en-US" altLang="en-US"/>
              <a:t>Tim Godfrey (EPRI)</a:t>
            </a:r>
          </a:p>
        </p:txBody>
      </p:sp>
      <p:sp>
        <p:nvSpPr>
          <p:cNvPr id="7" name="슬라이드 번호 개체 틀 6"/>
          <p:cNvSpPr>
            <a:spLocks noGrp="1"/>
          </p:cNvSpPr>
          <p:nvPr>
            <p:ph type="sldNum" sz="quarter" idx="5"/>
          </p:nvPr>
        </p:nvSpPr>
        <p:spPr/>
        <p:txBody>
          <a:bodyPr/>
          <a:lstStyle/>
          <a:p>
            <a:r>
              <a:rPr lang="en-US" altLang="en-US"/>
              <a:t>Page </a:t>
            </a:r>
            <a:fld id="{F9031878-2613-4CF8-8C8B-1C8D0CA1FB2E}" type="slidenum">
              <a:rPr lang="en-US" altLang="en-US" smtClean="0"/>
              <a:pPr/>
              <a:t>5</a:t>
            </a:fld>
            <a:endParaRPr lang="en-US" altLang="en-US"/>
          </a:p>
        </p:txBody>
      </p:sp>
    </p:spTree>
    <p:extLst>
      <p:ext uri="{BB962C8B-B14F-4D97-AF65-F5344CB8AC3E}">
        <p14:creationId xmlns:p14="http://schemas.microsoft.com/office/powerpoint/2010/main" val="2840447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lvl="1"/>
            <a:endParaRPr lang="en-US" altLang="ko-KR" dirty="0"/>
          </a:p>
        </p:txBody>
      </p:sp>
      <p:sp>
        <p:nvSpPr>
          <p:cNvPr id="4" name="슬라이드 번호 개체 틀 3"/>
          <p:cNvSpPr>
            <a:spLocks noGrp="1"/>
          </p:cNvSpPr>
          <p:nvPr>
            <p:ph type="sldNum" sz="quarter" idx="10"/>
          </p:nvPr>
        </p:nvSpPr>
        <p:spPr/>
        <p:txBody>
          <a:bodyPr/>
          <a:lstStyle/>
          <a:p>
            <a:fld id="{48BF6D6C-8CDA-423C-87D5-6F0E70169B4D}" type="slidenum">
              <a:rPr lang="ko-KR" altLang="en-US" smtClean="0"/>
              <a:pPr/>
              <a:t>6</a:t>
            </a:fld>
            <a:endParaRPr lang="ko-KR" altLang="en-US"/>
          </a:p>
        </p:txBody>
      </p:sp>
    </p:spTree>
    <p:extLst>
      <p:ext uri="{BB962C8B-B14F-4D97-AF65-F5344CB8AC3E}">
        <p14:creationId xmlns:p14="http://schemas.microsoft.com/office/powerpoint/2010/main" val="4216485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lvl="1"/>
            <a:endParaRPr lang="en-US" altLang="ko-KR" dirty="0"/>
          </a:p>
        </p:txBody>
      </p:sp>
      <p:sp>
        <p:nvSpPr>
          <p:cNvPr id="4" name="슬라이드 번호 개체 틀 3"/>
          <p:cNvSpPr>
            <a:spLocks noGrp="1"/>
          </p:cNvSpPr>
          <p:nvPr>
            <p:ph type="sldNum" sz="quarter" idx="10"/>
          </p:nvPr>
        </p:nvSpPr>
        <p:spPr/>
        <p:txBody>
          <a:bodyPr/>
          <a:lstStyle/>
          <a:p>
            <a:fld id="{48BF6D6C-8CDA-423C-87D5-6F0E70169B4D}" type="slidenum">
              <a:rPr lang="ko-KR" altLang="en-US" smtClean="0"/>
              <a:pPr/>
              <a:t>7</a:t>
            </a:fld>
            <a:endParaRPr lang="ko-KR" altLang="en-US"/>
          </a:p>
        </p:txBody>
      </p:sp>
    </p:spTree>
    <p:extLst>
      <p:ext uri="{BB962C8B-B14F-4D97-AF65-F5344CB8AC3E}">
        <p14:creationId xmlns:p14="http://schemas.microsoft.com/office/powerpoint/2010/main" val="36008162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dirty="0"/>
          </a:p>
        </p:txBody>
      </p:sp>
      <p:sp>
        <p:nvSpPr>
          <p:cNvPr id="4" name="머리글 개체 틀 3"/>
          <p:cNvSpPr>
            <a:spLocks noGrp="1"/>
          </p:cNvSpPr>
          <p:nvPr>
            <p:ph type="hdr" sz="quarter" idx="10"/>
          </p:nvPr>
        </p:nvSpPr>
        <p:spPr/>
        <p:txBody>
          <a:bodyPr/>
          <a:lstStyle/>
          <a:p>
            <a:r>
              <a:rPr lang="en-US" altLang="en-US"/>
              <a:t>doc.: IEEE 802.24</a:t>
            </a:r>
          </a:p>
        </p:txBody>
      </p:sp>
      <p:sp>
        <p:nvSpPr>
          <p:cNvPr id="5" name="날짜 개체 틀 4"/>
          <p:cNvSpPr>
            <a:spLocks noGrp="1"/>
          </p:cNvSpPr>
          <p:nvPr>
            <p:ph type="dt" idx="11"/>
          </p:nvPr>
        </p:nvSpPr>
        <p:spPr/>
        <p:txBody>
          <a:bodyPr/>
          <a:lstStyle/>
          <a:p>
            <a:r>
              <a:rPr lang="en-US" altLang="en-US"/>
              <a:t>July 2020</a:t>
            </a:r>
            <a:endParaRPr lang="en-US" altLang="en-US" dirty="0"/>
          </a:p>
        </p:txBody>
      </p:sp>
      <p:sp>
        <p:nvSpPr>
          <p:cNvPr id="6" name="바닥글 개체 틀 5"/>
          <p:cNvSpPr>
            <a:spLocks noGrp="1"/>
          </p:cNvSpPr>
          <p:nvPr>
            <p:ph type="ftr" sz="quarter" idx="12"/>
          </p:nvPr>
        </p:nvSpPr>
        <p:spPr/>
        <p:txBody>
          <a:bodyPr/>
          <a:lstStyle/>
          <a:p>
            <a:pPr lvl="4"/>
            <a:r>
              <a:rPr lang="en-US" altLang="en-US"/>
              <a:t>Tim Godfrey (EPRI)</a:t>
            </a:r>
          </a:p>
        </p:txBody>
      </p:sp>
      <p:sp>
        <p:nvSpPr>
          <p:cNvPr id="7" name="슬라이드 번호 개체 틀 6"/>
          <p:cNvSpPr>
            <a:spLocks noGrp="1"/>
          </p:cNvSpPr>
          <p:nvPr>
            <p:ph type="sldNum" sz="quarter" idx="13"/>
          </p:nvPr>
        </p:nvSpPr>
        <p:spPr/>
        <p:txBody>
          <a:bodyPr/>
          <a:lstStyle/>
          <a:p>
            <a:r>
              <a:rPr lang="en-US" altLang="en-US"/>
              <a:t>Page </a:t>
            </a:r>
            <a:fld id="{F9031878-2613-4CF8-8C8B-1C8D0CA1FB2E}" type="slidenum">
              <a:rPr lang="en-US" altLang="en-US" smtClean="0"/>
              <a:pPr/>
              <a:t>8</a:t>
            </a:fld>
            <a:endParaRPr lang="en-US" altLang="en-US"/>
          </a:p>
        </p:txBody>
      </p:sp>
    </p:spTree>
    <p:extLst>
      <p:ext uri="{BB962C8B-B14F-4D97-AF65-F5344CB8AC3E}">
        <p14:creationId xmlns:p14="http://schemas.microsoft.com/office/powerpoint/2010/main" val="6783806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dirty="0"/>
          </a:p>
        </p:txBody>
      </p:sp>
      <p:sp>
        <p:nvSpPr>
          <p:cNvPr id="4" name="머리글 개체 틀 3"/>
          <p:cNvSpPr>
            <a:spLocks noGrp="1"/>
          </p:cNvSpPr>
          <p:nvPr>
            <p:ph type="hdr" sz="quarter" idx="10"/>
          </p:nvPr>
        </p:nvSpPr>
        <p:spPr/>
        <p:txBody>
          <a:bodyPr/>
          <a:lstStyle/>
          <a:p>
            <a:r>
              <a:rPr lang="en-US" altLang="en-US"/>
              <a:t>doc.: IEEE 802.24</a:t>
            </a:r>
          </a:p>
        </p:txBody>
      </p:sp>
      <p:sp>
        <p:nvSpPr>
          <p:cNvPr id="5" name="날짜 개체 틀 4"/>
          <p:cNvSpPr>
            <a:spLocks noGrp="1"/>
          </p:cNvSpPr>
          <p:nvPr>
            <p:ph type="dt" idx="11"/>
          </p:nvPr>
        </p:nvSpPr>
        <p:spPr/>
        <p:txBody>
          <a:bodyPr/>
          <a:lstStyle/>
          <a:p>
            <a:r>
              <a:rPr lang="en-US" altLang="en-US"/>
              <a:t>July 2020</a:t>
            </a:r>
            <a:endParaRPr lang="en-US" altLang="en-US" dirty="0"/>
          </a:p>
        </p:txBody>
      </p:sp>
      <p:sp>
        <p:nvSpPr>
          <p:cNvPr id="6" name="바닥글 개체 틀 5"/>
          <p:cNvSpPr>
            <a:spLocks noGrp="1"/>
          </p:cNvSpPr>
          <p:nvPr>
            <p:ph type="ftr" sz="quarter" idx="12"/>
          </p:nvPr>
        </p:nvSpPr>
        <p:spPr/>
        <p:txBody>
          <a:bodyPr/>
          <a:lstStyle/>
          <a:p>
            <a:pPr lvl="4"/>
            <a:r>
              <a:rPr lang="en-US" altLang="en-US"/>
              <a:t>Tim Godfrey (EPRI)</a:t>
            </a:r>
          </a:p>
        </p:txBody>
      </p:sp>
      <p:sp>
        <p:nvSpPr>
          <p:cNvPr id="7" name="슬라이드 번호 개체 틀 6"/>
          <p:cNvSpPr>
            <a:spLocks noGrp="1"/>
          </p:cNvSpPr>
          <p:nvPr>
            <p:ph type="sldNum" sz="quarter" idx="13"/>
          </p:nvPr>
        </p:nvSpPr>
        <p:spPr/>
        <p:txBody>
          <a:bodyPr/>
          <a:lstStyle/>
          <a:p>
            <a:r>
              <a:rPr lang="en-US" altLang="en-US"/>
              <a:t>Page </a:t>
            </a:r>
            <a:fld id="{F9031878-2613-4CF8-8C8B-1C8D0CA1FB2E}" type="slidenum">
              <a:rPr lang="en-US" altLang="en-US" smtClean="0"/>
              <a:pPr/>
              <a:t>9</a:t>
            </a:fld>
            <a:endParaRPr lang="en-US" altLang="en-US"/>
          </a:p>
        </p:txBody>
      </p:sp>
    </p:spTree>
    <p:extLst>
      <p:ext uri="{BB962C8B-B14F-4D97-AF65-F5344CB8AC3E}">
        <p14:creationId xmlns:p14="http://schemas.microsoft.com/office/powerpoint/2010/main" val="193936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Jin Seek Choi, HYU</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Jin Seek Choi, HYU</a:t>
            </a:r>
          </a:p>
        </p:txBody>
      </p:sp>
      <p:sp>
        <p:nvSpPr>
          <p:cNvPr id="6" name="Slide Number Placeholder 5"/>
          <p:cNvSpPr>
            <a:spLocks noGrp="1"/>
          </p:cNvSpPr>
          <p:nvPr>
            <p:ph type="sldNum" sz="quarter" idx="12"/>
          </p:nvPr>
        </p:nvSpPr>
        <p:spPr>
          <a:xfrm>
            <a:off x="11430000" y="6477000"/>
            <a:ext cx="859211" cy="276999"/>
          </a:xfrm>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Jin Seek Choi, HYU</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Jin Seek Choi, HYU</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Jin Seek Choi, HYU</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Jin Seek Choi, HYU</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Jin Seek Choi, HYU</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Jin Seek Choi, HYU</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제목 및 내용">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609600" y="1219200"/>
            <a:ext cx="10972800" cy="76200"/>
          </a:xfrm>
          <a:prstGeom prst="rect">
            <a:avLst/>
          </a:prstGeom>
          <a:solidFill>
            <a:schemeClr val="accent1"/>
          </a:solidFill>
          <a:ln w="9525">
            <a:solidFill>
              <a:schemeClr val="tx1"/>
            </a:solidFill>
            <a:miter lim="800000"/>
            <a:headEnd/>
            <a:tailEnd/>
          </a:ln>
        </p:spPr>
        <p:txBody>
          <a:bodyPr wrap="none" anchor="ctr"/>
          <a:lstStyle>
            <a:lvl1pPr eaLnBrk="0" hangingPunct="0">
              <a:defRPr kumimoji="1" sz="2000">
                <a:solidFill>
                  <a:schemeClr val="tx1"/>
                </a:solidFill>
                <a:latin typeface="Times New Roman" panose="02020603050405020304" pitchFamily="18" charset="0"/>
                <a:ea typeface="굴림" panose="020B0600000101010101" pitchFamily="50" charset="-127"/>
              </a:defRPr>
            </a:lvl1pPr>
            <a:lvl2pPr marL="742950" indent="-285750" eaLnBrk="0" hangingPunct="0">
              <a:defRPr kumimoji="1" sz="2000">
                <a:solidFill>
                  <a:schemeClr val="tx1"/>
                </a:solidFill>
                <a:latin typeface="Times New Roman" panose="02020603050405020304" pitchFamily="18" charset="0"/>
                <a:ea typeface="굴림" panose="020B0600000101010101" pitchFamily="50" charset="-127"/>
              </a:defRPr>
            </a:lvl2pPr>
            <a:lvl3pPr marL="1143000" indent="-228600" eaLnBrk="0" hangingPunct="0">
              <a:defRPr kumimoji="1" sz="2000">
                <a:solidFill>
                  <a:schemeClr val="tx1"/>
                </a:solidFill>
                <a:latin typeface="Times New Roman" panose="02020603050405020304" pitchFamily="18" charset="0"/>
                <a:ea typeface="굴림" panose="020B0600000101010101" pitchFamily="50" charset="-127"/>
              </a:defRPr>
            </a:lvl3pPr>
            <a:lvl4pPr marL="1600200" indent="-228600" eaLnBrk="0" hangingPunct="0">
              <a:defRPr kumimoji="1" sz="2000">
                <a:solidFill>
                  <a:schemeClr val="tx1"/>
                </a:solidFill>
                <a:latin typeface="Times New Roman" panose="02020603050405020304" pitchFamily="18" charset="0"/>
                <a:ea typeface="굴림" panose="020B0600000101010101" pitchFamily="50" charset="-127"/>
              </a:defRPr>
            </a:lvl4pPr>
            <a:lvl5pPr marL="2057400" indent="-228600" eaLnBrk="0" hangingPunct="0">
              <a:defRPr kumimoji="1"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굴림" panose="020B0600000101010101" pitchFamily="50" charset="-127"/>
              </a:defRPr>
            </a:lvl9pPr>
          </a:lstStyle>
          <a:p>
            <a:pPr algn="ctr">
              <a:defRPr/>
            </a:pPr>
            <a:endParaRPr kumimoji="0" lang="ko-KR" altLang="en-US" sz="2000"/>
          </a:p>
        </p:txBody>
      </p:sp>
      <p:sp>
        <p:nvSpPr>
          <p:cNvPr id="3" name="내용 개체 틀 2"/>
          <p:cNvSpPr>
            <a:spLocks noGrp="1"/>
          </p:cNvSpPr>
          <p:nvPr>
            <p:ph idx="1"/>
          </p:nvPr>
        </p:nvSpPr>
        <p:spPr/>
        <p:txBody>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3" name="제목 12"/>
          <p:cNvSpPr>
            <a:spLocks noGrp="1"/>
          </p:cNvSpPr>
          <p:nvPr>
            <p:ph type="title"/>
          </p:nvPr>
        </p:nvSpPr>
        <p:spPr/>
        <p:txBody>
          <a:bodyPr/>
          <a:lstStyle/>
          <a:p>
            <a:r>
              <a:rPr lang="ko-KR" altLang="en-US"/>
              <a:t>마스터 제목 스타일 편집</a:t>
            </a:r>
          </a:p>
        </p:txBody>
      </p:sp>
      <p:sp>
        <p:nvSpPr>
          <p:cNvPr id="5" name="날짜 개체 틀 9"/>
          <p:cNvSpPr>
            <a:spLocks noGrp="1"/>
          </p:cNvSpPr>
          <p:nvPr>
            <p:ph type="dt" sz="half" idx="10"/>
          </p:nvPr>
        </p:nvSpPr>
        <p:spPr/>
        <p:txBody>
          <a:bodyPr/>
          <a:lstStyle>
            <a:lvl1pPr>
              <a:defRPr smtClean="0"/>
            </a:lvl1pPr>
          </a:lstStyle>
          <a:p>
            <a:pPr>
              <a:defRPr/>
            </a:pPr>
            <a:endParaRPr lang="ko-KR" altLang="en-US"/>
          </a:p>
        </p:txBody>
      </p:sp>
      <p:sp>
        <p:nvSpPr>
          <p:cNvPr id="6" name="슬라이드 번호 개체 틀 10"/>
          <p:cNvSpPr>
            <a:spLocks noGrp="1"/>
          </p:cNvSpPr>
          <p:nvPr>
            <p:ph type="sldNum" sz="quarter" idx="11"/>
          </p:nvPr>
        </p:nvSpPr>
        <p:spPr>
          <a:xfrm>
            <a:off x="6057035" y="6475413"/>
            <a:ext cx="179536" cy="184666"/>
          </a:xfrm>
        </p:spPr>
        <p:txBody>
          <a:bodyPr/>
          <a:lstStyle>
            <a:lvl1pPr>
              <a:defRPr/>
            </a:lvl1pPr>
          </a:lstStyle>
          <a:p>
            <a:pPr>
              <a:defRPr/>
            </a:pPr>
            <a:fld id="{97C6F095-276F-4AD3-9842-1213BA0CC323}" type="slidenum">
              <a:rPr lang="ko-KR" altLang="en-US"/>
              <a:pPr>
                <a:defRPr/>
              </a:pPr>
              <a:t>‹#›</a:t>
            </a:fld>
            <a:endParaRPr lang="ko-KR" altLang="en-US"/>
          </a:p>
        </p:txBody>
      </p:sp>
      <p:sp>
        <p:nvSpPr>
          <p:cNvPr id="7" name="바닥글 개체 틀 11"/>
          <p:cNvSpPr>
            <a:spLocks noGrp="1"/>
          </p:cNvSpPr>
          <p:nvPr>
            <p:ph type="ftr" sz="quarter" idx="12"/>
          </p:nvPr>
        </p:nvSpPr>
        <p:spPr/>
        <p:txBody>
          <a:bodyPr/>
          <a:lstStyle>
            <a:lvl1pPr>
              <a:defRPr smtClean="0"/>
            </a:lvl1pPr>
          </a:lstStyle>
          <a:p>
            <a:pPr>
              <a:defRPr/>
            </a:pPr>
            <a:r>
              <a:rPr lang="sv-SE" altLang="ko-KR"/>
              <a:t>HYU 2017 TIPW</a:t>
            </a:r>
            <a:endParaRPr lang="ko-KR" altLang="ko-KR" dirty="0"/>
          </a:p>
        </p:txBody>
      </p:sp>
    </p:spTree>
    <p:extLst>
      <p:ext uri="{BB962C8B-B14F-4D97-AF65-F5344CB8AC3E}">
        <p14:creationId xmlns:p14="http://schemas.microsoft.com/office/powerpoint/2010/main" val="1669808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Jin Seek Choi, HYU</a:t>
            </a:r>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802.24-23-0002-00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henextweb.com/news/the-smart-home-connected-car-integration-that-never-wa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energy.gov/eere/vehicles/electric-vehicles-scale-consortium-smart-charge-management-and-vehicle-grid"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24.jpeg"/><Relationship Id="rId18" Type="http://schemas.openxmlformats.org/officeDocument/2006/relationships/hyperlink" Target="https://thenextweb.com/news/the-smart-home-connected-car-integration-that-never-was" TargetMode="External"/><Relationship Id="rId3" Type="http://schemas.openxmlformats.org/officeDocument/2006/relationships/image" Target="../media/image20.jpeg"/><Relationship Id="rId7" Type="http://schemas.openxmlformats.org/officeDocument/2006/relationships/image" Target="../media/image11.png"/><Relationship Id="rId12" Type="http://schemas.openxmlformats.org/officeDocument/2006/relationships/image" Target="../media/image23.png"/><Relationship Id="rId17" Type="http://schemas.openxmlformats.org/officeDocument/2006/relationships/image" Target="../media/image26.png"/><Relationship Id="rId2" Type="http://schemas.openxmlformats.org/officeDocument/2006/relationships/notesSlide" Target="../notesSlides/notesSlide11.xml"/><Relationship Id="rId16"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2.png"/><Relationship Id="rId11" Type="http://schemas.openxmlformats.org/officeDocument/2006/relationships/oleObject" Target="../embeddings/oleObject3.bin"/><Relationship Id="rId5" Type="http://schemas.openxmlformats.org/officeDocument/2006/relationships/image" Target="../media/image15.png"/><Relationship Id="rId15" Type="http://schemas.openxmlformats.org/officeDocument/2006/relationships/image" Target="../media/image25.png"/><Relationship Id="rId10" Type="http://schemas.openxmlformats.org/officeDocument/2006/relationships/image" Target="../media/image14.png"/><Relationship Id="rId4" Type="http://schemas.openxmlformats.org/officeDocument/2006/relationships/oleObject" Target="../embeddings/oleObject2.bin"/><Relationship Id="rId9" Type="http://schemas.openxmlformats.org/officeDocument/2006/relationships/image" Target="../media/image13.png"/><Relationship Id="rId14" Type="http://schemas.openxmlformats.org/officeDocument/2006/relationships/image" Target="../media/image1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jpeg"/></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19.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8.png"/><Relationship Id="rId2" Type="http://schemas.openxmlformats.org/officeDocument/2006/relationships/notesSlide" Target="../notesSlides/notesSlide6.xml"/><Relationship Id="rId16"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7.jpeg"/><Relationship Id="rId5" Type="http://schemas.openxmlformats.org/officeDocument/2006/relationships/image" Target="../media/image12.png"/><Relationship Id="rId15" Type="http://schemas.openxmlformats.org/officeDocument/2006/relationships/oleObject" Target="../embeddings/oleObject2.bin"/><Relationship Id="rId10" Type="http://schemas.openxmlformats.org/officeDocument/2006/relationships/image" Target="../media/image16.png"/><Relationship Id="rId4" Type="http://schemas.openxmlformats.org/officeDocument/2006/relationships/image" Target="../media/image11.png"/><Relationship Id="rId9" Type="http://schemas.openxmlformats.org/officeDocument/2006/relationships/image" Target="../media/image15.png"/><Relationship Id="rId14" Type="http://schemas.openxmlformats.org/officeDocument/2006/relationships/image" Target="../media/image20.jpeg"/></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19.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8.png"/><Relationship Id="rId2" Type="http://schemas.openxmlformats.org/officeDocument/2006/relationships/notesSlide" Target="../notesSlides/notesSlide7.xml"/><Relationship Id="rId16"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13.png"/><Relationship Id="rId11" Type="http://schemas.openxmlformats.org/officeDocument/2006/relationships/image" Target="../media/image17.jpeg"/><Relationship Id="rId5" Type="http://schemas.openxmlformats.org/officeDocument/2006/relationships/image" Target="../media/image12.png"/><Relationship Id="rId15" Type="http://schemas.openxmlformats.org/officeDocument/2006/relationships/oleObject" Target="../embeddings/oleObject2.bin"/><Relationship Id="rId10" Type="http://schemas.openxmlformats.org/officeDocument/2006/relationships/image" Target="../media/image16.png"/><Relationship Id="rId4" Type="http://schemas.openxmlformats.org/officeDocument/2006/relationships/image" Target="../media/image11.png"/><Relationship Id="rId9" Type="http://schemas.openxmlformats.org/officeDocument/2006/relationships/image" Target="../media/image15.png"/><Relationship Id="rId14" Type="http://schemas.openxmlformats.org/officeDocument/2006/relationships/image" Target="../media/image20.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henextweb.com/news/the-smart-home-connected-car-integration-that-never-wa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Vertical application opportunity in integrating </a:t>
            </a:r>
            <a:r>
              <a:rPr lang="en-US" altLang="ko-KR" sz="3600" dirty="0"/>
              <a:t>S</a:t>
            </a:r>
            <a:r>
              <a:rPr lang="en-US" altLang="en-US" sz="3600" dirty="0"/>
              <a:t>mart home and EV charging system for Cooperative Energy Management</a:t>
            </a:r>
          </a:p>
        </p:txBody>
      </p:sp>
      <p:sp>
        <p:nvSpPr>
          <p:cNvPr id="2" name="Subtitle 1"/>
          <p:cNvSpPr>
            <a:spLocks noGrp="1"/>
          </p:cNvSpPr>
          <p:nvPr>
            <p:ph type="subTitle" idx="1"/>
          </p:nvPr>
        </p:nvSpPr>
        <p:spPr>
          <a:xfrm>
            <a:off x="1600200" y="3124200"/>
            <a:ext cx="9144000" cy="1871660"/>
          </a:xfrm>
        </p:spPr>
        <p:txBody>
          <a:bodyPr/>
          <a:lstStyle/>
          <a:p>
            <a:endParaRPr lang="en-US" dirty="0"/>
          </a:p>
          <a:p>
            <a:r>
              <a:rPr lang="en-US" sz="2000" dirty="0"/>
              <a:t>Jin Seek Choi, </a:t>
            </a:r>
            <a:r>
              <a:rPr lang="en-US" sz="2000" dirty="0" err="1"/>
              <a:t>Hanyang</a:t>
            </a:r>
            <a:r>
              <a:rPr lang="en-US" sz="2000" dirty="0"/>
              <a:t> University, </a:t>
            </a:r>
          </a:p>
          <a:p>
            <a:r>
              <a:rPr lang="en-US" sz="2000" dirty="0"/>
              <a:t>Hyeong Ho Lee, Seoul National University of Science &amp; </a:t>
            </a:r>
            <a:br>
              <a:rPr lang="en-US" sz="2000" dirty="0"/>
            </a:br>
            <a:r>
              <a:rPr lang="en-US" sz="2000" dirty="0"/>
              <a:t>Technology/</a:t>
            </a:r>
            <a:r>
              <a:rPr lang="en-US" sz="2000" dirty="0" err="1"/>
              <a:t>Netvision</a:t>
            </a:r>
            <a:r>
              <a:rPr lang="en-US" sz="2000" dirty="0"/>
              <a:t> Telecom Inc.</a:t>
            </a:r>
          </a:p>
          <a:p>
            <a:r>
              <a:rPr lang="en-US" sz="2000" dirty="0"/>
              <a:t>and Young Kyu Ko, Korea Smart Grid Association</a:t>
            </a:r>
          </a:p>
          <a:p>
            <a:endParaRPr lang="en-US" dirty="0"/>
          </a:p>
        </p:txBody>
      </p:sp>
      <p:sp>
        <p:nvSpPr>
          <p:cNvPr id="5" name="Footer Placeholder 4"/>
          <p:cNvSpPr>
            <a:spLocks noGrp="1"/>
          </p:cNvSpPr>
          <p:nvPr>
            <p:ph type="ftr" sz="quarter" idx="11"/>
          </p:nvPr>
        </p:nvSpPr>
        <p:spPr/>
        <p:txBody>
          <a:bodyPr/>
          <a:lstStyle/>
          <a:p>
            <a:r>
              <a:rPr lang="en-US" altLang="en-US" dirty="0"/>
              <a:t>Jin Seek Choi, HYU</a:t>
            </a:r>
          </a:p>
        </p:txBody>
      </p:sp>
      <p:sp>
        <p:nvSpPr>
          <p:cNvPr id="6" name="Slide Number Placeholder 5"/>
          <p:cNvSpPr>
            <a:spLocks noGrp="1"/>
          </p:cNvSpPr>
          <p:nvPr>
            <p:ph type="sldNum" sz="quarter" idx="12"/>
          </p:nvPr>
        </p:nvSpPr>
        <p:spPr>
          <a:xfrm>
            <a:off x="11430000" y="6477000"/>
            <a:ext cx="859211" cy="276999"/>
          </a:xfrm>
        </p:spPr>
        <p:txBody>
          <a:bodyPr/>
          <a:lstStyle/>
          <a:p>
            <a:r>
              <a:rPr lang="en-US" altLang="en-US" dirty="0"/>
              <a:t>Slide </a:t>
            </a:r>
            <a:fld id="{FB77950E-B72B-4A4A-976E-ED1B46E90826}" type="slidenum">
              <a:rPr lang="en-US" altLang="en-US"/>
              <a:pPr/>
              <a:t>1</a:t>
            </a:fld>
            <a:endParaRPr lang="en-US" altLang="en-US" dirty="0"/>
          </a:p>
        </p:txBody>
      </p:sp>
      <p:sp>
        <p:nvSpPr>
          <p:cNvPr id="3" name="직사각형 2"/>
          <p:cNvSpPr/>
          <p:nvPr/>
        </p:nvSpPr>
        <p:spPr>
          <a:xfrm>
            <a:off x="4267200" y="5384771"/>
            <a:ext cx="4788168" cy="701731"/>
          </a:xfrm>
          <a:prstGeom prst="rect">
            <a:avLst/>
          </a:prstGeom>
        </p:spPr>
        <p:txBody>
          <a:bodyPr wrap="square">
            <a:spAutoFit/>
          </a:bodyPr>
          <a:lstStyle/>
          <a:p>
            <a:pPr lvl="0" algn="ctr" eaLnBrk="1" hangingPunct="1">
              <a:spcBef>
                <a:spcPct val="20000"/>
              </a:spcBef>
            </a:pPr>
            <a:r>
              <a:rPr lang="en-US" sz="1800" dirty="0">
                <a:solidFill>
                  <a:srgbClr val="000000"/>
                </a:solidFill>
                <a:latin typeface="+mj-lt"/>
              </a:rPr>
              <a:t>March 2023 </a:t>
            </a:r>
            <a:r>
              <a:rPr lang="en-US" sz="1800" dirty="0">
                <a:latin typeface="+mj-lt"/>
              </a:rPr>
              <a:t>IEEE 802 Plenary Session </a:t>
            </a:r>
          </a:p>
          <a:p>
            <a:pPr lvl="0" algn="ctr" eaLnBrk="1" hangingPunct="1">
              <a:spcBef>
                <a:spcPct val="20000"/>
              </a:spcBef>
            </a:pPr>
            <a:r>
              <a:rPr lang="en-US" sz="1800" dirty="0">
                <a:solidFill>
                  <a:srgbClr val="000000"/>
                </a:solidFill>
                <a:latin typeface="+mj-lt"/>
              </a:rPr>
              <a:t>Georgia, USA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228600" y="685800"/>
            <a:ext cx="11658600" cy="1066800"/>
          </a:xfrm>
        </p:spPr>
        <p:txBody>
          <a:bodyPr/>
          <a:lstStyle/>
          <a:p>
            <a:r>
              <a:rPr lang="en-US" sz="2800" i="1" dirty="0">
                <a:solidFill>
                  <a:srgbClr val="0000FF"/>
                </a:solidFill>
                <a:latin typeface="Calibri" panose="020F0502020204030204" pitchFamily="34" charset="0"/>
                <a:cs typeface="Calibri" panose="020F0502020204030204" pitchFamily="34" charset="0"/>
              </a:rPr>
              <a:t>Propose: </a:t>
            </a:r>
            <a:r>
              <a:rPr lang="en-US" sz="2800" dirty="0"/>
              <a:t>Development of an IEEE 802 vertical application integrating smart home, DERs and EV charging system for </a:t>
            </a:r>
            <a:r>
              <a:rPr lang="en-US" altLang="en-US" sz="2800" dirty="0"/>
              <a:t>cooperative energy management</a:t>
            </a:r>
            <a:endParaRPr lang="en-US" sz="2800" dirty="0"/>
          </a:p>
        </p:txBody>
      </p:sp>
      <p:sp>
        <p:nvSpPr>
          <p:cNvPr id="3" name="내용 개체 틀 2"/>
          <p:cNvSpPr>
            <a:spLocks noGrp="1"/>
          </p:cNvSpPr>
          <p:nvPr>
            <p:ph idx="1"/>
          </p:nvPr>
        </p:nvSpPr>
        <p:spPr>
          <a:xfrm>
            <a:off x="685799" y="1919249"/>
            <a:ext cx="10896600" cy="3738971"/>
          </a:xfrm>
        </p:spPr>
        <p:txBody>
          <a:bodyPr/>
          <a:lstStyle/>
          <a:p>
            <a:r>
              <a:rPr lang="en-US" sz="1600" dirty="0"/>
              <a:t>The smart home energy management framework will allow the management of energy flow generated from DERs or EVs for consumption or for storage in the collective EVs or energy storage systems [Ref1]. </a:t>
            </a:r>
          </a:p>
          <a:p>
            <a:r>
              <a:rPr lang="en-US" sz="1600" dirty="0"/>
              <a:t>IEEE 802 standards allow the transmission of critical data in real time with a conventional Ethernet infrastructure </a:t>
            </a:r>
            <a:r>
              <a:rPr lang="en-US" altLang="en-US" sz="1600" dirty="0"/>
              <a:t>in integrating smart home, DERs and EV charging system for cooperative energy management [Ref2]</a:t>
            </a:r>
            <a:r>
              <a:rPr lang="en-US" sz="1600" dirty="0"/>
              <a:t>.</a:t>
            </a:r>
          </a:p>
          <a:p>
            <a:pPr lvl="1"/>
            <a:r>
              <a:rPr lang="en-US" sz="1400" dirty="0"/>
              <a:t>To respond to </a:t>
            </a:r>
            <a:r>
              <a:rPr lang="en-US" sz="1400" dirty="0">
                <a:solidFill>
                  <a:srgbClr val="FF0000"/>
                </a:solidFill>
              </a:rPr>
              <a:t>voltage and frequency events </a:t>
            </a:r>
            <a:r>
              <a:rPr lang="en-US" sz="1400" dirty="0"/>
              <a:t>in the </a:t>
            </a:r>
            <a:r>
              <a:rPr lang="en-US" sz="1400" dirty="0">
                <a:solidFill>
                  <a:srgbClr val="0000FF"/>
                </a:solidFill>
              </a:rPr>
              <a:t>home</a:t>
            </a:r>
            <a:r>
              <a:rPr lang="en-US" sz="1400" dirty="0"/>
              <a:t>/</a:t>
            </a:r>
            <a:r>
              <a:rPr lang="en-US" sz="1400" dirty="0" err="1"/>
              <a:t>microgrid</a:t>
            </a:r>
            <a:r>
              <a:rPr lang="en-US" sz="1400" dirty="0"/>
              <a:t>/power grid in a timely fashion</a:t>
            </a:r>
          </a:p>
          <a:p>
            <a:pPr lvl="1"/>
            <a:r>
              <a:rPr lang="en-US" sz="1400" dirty="0"/>
              <a:t>To </a:t>
            </a:r>
            <a:r>
              <a:rPr lang="en-US" sz="1400" dirty="0">
                <a:solidFill>
                  <a:srgbClr val="0000FF"/>
                </a:solidFill>
              </a:rPr>
              <a:t>Increase energy efficiency </a:t>
            </a:r>
            <a:r>
              <a:rPr lang="en-US" sz="1400" dirty="0"/>
              <a:t>and </a:t>
            </a:r>
            <a:r>
              <a:rPr lang="en-US" sz="1400" u="sng" dirty="0"/>
              <a:t>DER</a:t>
            </a:r>
            <a:r>
              <a:rPr lang="en-US" sz="1400" dirty="0"/>
              <a:t> resiliency via management of the EV charging infrastructure</a:t>
            </a:r>
          </a:p>
          <a:p>
            <a:pPr lvl="1">
              <a:buFont typeface="Wingdings" panose="05000000000000000000" pitchFamily="2" charset="2"/>
              <a:buChar char="v"/>
            </a:pPr>
            <a:r>
              <a:rPr lang="en-US" sz="1400" dirty="0"/>
              <a:t>Through smart charging, the charging stations may monitor, manage (the timing to charge based on the price and needs, charging and discharging decision), and restrict the use of charging devices to optimize energy consumption. </a:t>
            </a:r>
          </a:p>
          <a:p>
            <a:r>
              <a:rPr lang="en-US" sz="1600" dirty="0"/>
              <a:t>Evolution of Electric Vehicle </a:t>
            </a:r>
            <a:r>
              <a:rPr lang="en-US" sz="1600" u="sng" dirty="0"/>
              <a:t>Smart home</a:t>
            </a:r>
            <a:r>
              <a:rPr lang="en-US" sz="1600" dirty="0"/>
              <a:t> Integration: need </a:t>
            </a:r>
            <a:r>
              <a:rPr lang="en-US" sz="1600" i="1" u="sng" dirty="0"/>
              <a:t>Collaboration and Coordination [Ref2]</a:t>
            </a:r>
            <a:endParaRPr lang="en-US" sz="1600" dirty="0"/>
          </a:p>
          <a:p>
            <a:pPr lvl="1"/>
            <a:r>
              <a:rPr lang="en-US" sz="1400" dirty="0"/>
              <a:t>To take advantage of the charging system and allow for a scalable approach while improving </a:t>
            </a:r>
            <a:r>
              <a:rPr lang="en-US" sz="1400" dirty="0">
                <a:solidFill>
                  <a:srgbClr val="0000FF"/>
                </a:solidFill>
              </a:rPr>
              <a:t>reliability and resilience in </a:t>
            </a:r>
            <a:r>
              <a:rPr lang="en-US" sz="1400" u="sng" dirty="0"/>
              <a:t>smart home with renewable energy sources</a:t>
            </a:r>
            <a:r>
              <a:rPr lang="en-US" sz="1400" dirty="0"/>
              <a:t>.  </a:t>
            </a:r>
          </a:p>
          <a:p>
            <a:pPr lvl="1"/>
            <a:r>
              <a:rPr lang="en-US" sz="1400" dirty="0"/>
              <a:t>To take advantage </a:t>
            </a:r>
            <a:r>
              <a:rPr lang="en-US" sz="1400" i="1" u="sng" dirty="0"/>
              <a:t>of Collaboration and Coordination </a:t>
            </a:r>
          </a:p>
          <a:p>
            <a:pPr lvl="1"/>
            <a:r>
              <a:rPr lang="en-US" sz="1400" dirty="0"/>
              <a:t>Collaborative Autonomy </a:t>
            </a:r>
            <a:r>
              <a:rPr lang="en-US" sz="1400" i="1" u="sng" dirty="0"/>
              <a:t>to compute charging schedules and </a:t>
            </a:r>
            <a:r>
              <a:rPr lang="en-US" sz="1400" dirty="0"/>
              <a:t>to implement demand response and ancillary services</a:t>
            </a:r>
          </a:p>
          <a:p>
            <a:pPr lvl="1">
              <a:buFont typeface="Wingdings" panose="05000000000000000000" pitchFamily="2" charset="2"/>
              <a:buChar char="v"/>
            </a:pPr>
            <a:endParaRPr lang="en-US" sz="1400" dirty="0"/>
          </a:p>
        </p:txBody>
      </p:sp>
      <p:sp>
        <p:nvSpPr>
          <p:cNvPr id="4" name="바닥글 개체 틀 3"/>
          <p:cNvSpPr>
            <a:spLocks noGrp="1"/>
          </p:cNvSpPr>
          <p:nvPr>
            <p:ph type="ftr" sz="quarter" idx="11"/>
          </p:nvPr>
        </p:nvSpPr>
        <p:spPr/>
        <p:txBody>
          <a:bodyPr/>
          <a:lstStyle/>
          <a:p>
            <a:r>
              <a:rPr lang="en-US" altLang="en-US" dirty="0"/>
              <a:t>Jin Seek Choi, HYU</a:t>
            </a:r>
          </a:p>
        </p:txBody>
      </p:sp>
      <p:sp>
        <p:nvSpPr>
          <p:cNvPr id="5" name="슬라이드 번호 개체 틀 4"/>
          <p:cNvSpPr>
            <a:spLocks noGrp="1"/>
          </p:cNvSpPr>
          <p:nvPr>
            <p:ph type="sldNum" sz="quarter" idx="12"/>
          </p:nvPr>
        </p:nvSpPr>
        <p:spPr/>
        <p:txBody>
          <a:bodyPr/>
          <a:lstStyle/>
          <a:p>
            <a:r>
              <a:rPr lang="en-US" altLang="en-US" dirty="0"/>
              <a:t>Slide </a:t>
            </a:r>
            <a:fld id="{D2793805-6678-4F90-9549-7863581D2258}" type="slidenum">
              <a:rPr lang="en-US" altLang="en-US" smtClean="0"/>
              <a:pPr/>
              <a:t>10</a:t>
            </a:fld>
            <a:endParaRPr lang="en-US" altLang="en-US" dirty="0"/>
          </a:p>
        </p:txBody>
      </p:sp>
      <p:sp>
        <p:nvSpPr>
          <p:cNvPr id="6" name="직사각형 5"/>
          <p:cNvSpPr/>
          <p:nvPr/>
        </p:nvSpPr>
        <p:spPr>
          <a:xfrm>
            <a:off x="457200" y="6019800"/>
            <a:ext cx="10886661" cy="517065"/>
          </a:xfrm>
          <a:prstGeom prst="rect">
            <a:avLst/>
          </a:prstGeom>
        </p:spPr>
        <p:txBody>
          <a:bodyPr wrap="square">
            <a:spAutoFit/>
          </a:bodyPr>
          <a:lstStyle/>
          <a:p>
            <a:r>
              <a:rPr lang="en-US" dirty="0">
                <a:hlinkClick r:id="rId3">
                  <a:extLst>
                    <a:ext uri="{A12FA001-AC4F-418D-AE19-62706E023703}">
                      <ahyp:hlinkClr xmlns:ahyp="http://schemas.microsoft.com/office/drawing/2018/hyperlinkcolor" val="tx"/>
                    </a:ext>
                  </a:extLst>
                </a:hlinkClick>
              </a:rPr>
              <a:t>Ref1: </a:t>
            </a:r>
            <a:r>
              <a:rPr lang="en-US" dirty="0">
                <a:latin typeface="Karla"/>
                <a:hlinkClick r:id="rId4">
                  <a:extLst>
                    <a:ext uri="{A12FA001-AC4F-418D-AE19-62706E023703}">
                      <ahyp:hlinkClr xmlns:ahyp="http://schemas.microsoft.com/office/drawing/2018/hyperlinkcolor" val="tx"/>
                    </a:ext>
                  </a:extLst>
                </a:hlinkClick>
              </a:rPr>
              <a:t>https://www.energy.gov/eere/vehicles/electric-vehicles-scale-consortium-smart-charge-management-and-vehicle-grid</a:t>
            </a:r>
            <a:endParaRPr lang="en-US" dirty="0"/>
          </a:p>
          <a:p>
            <a:pPr algn="just">
              <a:lnSpc>
                <a:spcPct val="130000"/>
              </a:lnSpc>
              <a:defRPr/>
            </a:pPr>
            <a:r>
              <a:rPr lang="en-US" dirty="0">
                <a:latin typeface="Karla"/>
                <a:hlinkClick r:id="rId4">
                  <a:extLst>
                    <a:ext uri="{A12FA001-AC4F-418D-AE19-62706E023703}">
                      <ahyp:hlinkClr xmlns:ahyp="http://schemas.microsoft.com/office/drawing/2018/hyperlinkcolor" val="tx"/>
                    </a:ext>
                  </a:extLst>
                </a:hlinkClick>
              </a:rPr>
              <a:t>Ref2:</a:t>
            </a:r>
            <a:r>
              <a:rPr lang="en-US" dirty="0">
                <a:latin typeface="Karla"/>
              </a:rPr>
              <a:t> </a:t>
            </a:r>
            <a:r>
              <a:rPr lang="en-US" kern="0" spc="-50" dirty="0">
                <a:solidFill>
                  <a:srgbClr val="000000"/>
                </a:solidFill>
                <a:latin typeface="Century Gothic" panose="020B0502020202020204" pitchFamily="34" charset="0"/>
                <a:ea typeface="휴먼명조"/>
              </a:rPr>
              <a:t>A Hierarchical Distributed Energy Management Agent Framework for Smart Homes, Grids, and Cities</a:t>
            </a:r>
            <a:r>
              <a:rPr lang="en-US" sz="1100" kern="0" spc="-50" dirty="0">
                <a:solidFill>
                  <a:srgbClr val="000000"/>
                </a:solidFill>
                <a:latin typeface="Century Gothic" panose="020B0502020202020204" pitchFamily="34" charset="0"/>
                <a:ea typeface="휴먼명조"/>
              </a:rPr>
              <a:t>," IEEE Communications Magazine, vol. 57, no. 7, 2019</a:t>
            </a:r>
            <a:endParaRPr lang="en-US" sz="1100" kern="0" dirty="0">
              <a:solidFill>
                <a:srgbClr val="000000"/>
              </a:solidFill>
              <a:latin typeface="한양신명조"/>
            </a:endParaRPr>
          </a:p>
        </p:txBody>
      </p:sp>
    </p:spTree>
    <p:extLst>
      <p:ext uri="{BB962C8B-B14F-4D97-AF65-F5344CB8AC3E}">
        <p14:creationId xmlns:p14="http://schemas.microsoft.com/office/powerpoint/2010/main" val="2305265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제목 2"/>
          <p:cNvSpPr>
            <a:spLocks noGrp="1"/>
          </p:cNvSpPr>
          <p:nvPr>
            <p:ph type="title"/>
          </p:nvPr>
        </p:nvSpPr>
        <p:spPr>
          <a:xfrm>
            <a:off x="914400" y="685800"/>
            <a:ext cx="10363200" cy="685355"/>
          </a:xfrm>
        </p:spPr>
        <p:txBody>
          <a:bodyPr/>
          <a:lstStyle/>
          <a:p>
            <a:r>
              <a:rPr lang="en-US" dirty="0"/>
              <a:t>Use case: </a:t>
            </a:r>
            <a:r>
              <a:rPr lang="en-US" dirty="0">
                <a:solidFill>
                  <a:srgbClr val="000000"/>
                </a:solidFill>
              </a:rPr>
              <a:t>Concrete, near-term example </a:t>
            </a:r>
            <a:r>
              <a:rPr lang="en-US" dirty="0"/>
              <a:t>(new)</a:t>
            </a:r>
            <a:endParaRPr lang="en-US" u="sng" dirty="0"/>
          </a:p>
        </p:txBody>
      </p:sp>
      <p:sp>
        <p:nvSpPr>
          <p:cNvPr id="2" name="내용 개체 틀 1"/>
          <p:cNvSpPr>
            <a:spLocks noGrp="1"/>
          </p:cNvSpPr>
          <p:nvPr>
            <p:ph idx="1"/>
          </p:nvPr>
        </p:nvSpPr>
        <p:spPr>
          <a:xfrm>
            <a:off x="188825" y="1472948"/>
            <a:ext cx="11125200" cy="4114800"/>
          </a:xfrm>
        </p:spPr>
        <p:txBody>
          <a:bodyPr/>
          <a:lstStyle/>
          <a:p>
            <a:r>
              <a:rPr lang="en-US" sz="2000" u="sng" dirty="0">
                <a:solidFill>
                  <a:srgbClr val="000000"/>
                </a:solidFill>
                <a:latin typeface="Cambria"/>
              </a:rPr>
              <a:t>IEEE 802 could provide a superior (secure LAN) foundation!</a:t>
            </a:r>
            <a:endParaRPr lang="en-US" sz="2000" i="1" dirty="0">
              <a:latin typeface="Calibri" panose="020F0502020204030204" pitchFamily="34" charset="0"/>
              <a:cs typeface="Calibri" panose="020F0502020204030204" pitchFamily="34" charset="0"/>
            </a:endParaRPr>
          </a:p>
          <a:p>
            <a:pPr lvl="1"/>
            <a:r>
              <a:rPr lang="en-US" sz="1800" u="sng" dirty="0"/>
              <a:t>Electric Vehicle Smart home Integration</a:t>
            </a:r>
            <a:r>
              <a:rPr lang="en-US" sz="1800" u="sng" dirty="0">
                <a:solidFill>
                  <a:srgbClr val="000000"/>
                </a:solidFill>
              </a:rPr>
              <a:t> for </a:t>
            </a:r>
            <a:r>
              <a:rPr lang="en-US" sz="1800" i="1" u="sng" dirty="0">
                <a:cs typeface="Calibri" panose="020F0502020204030204" pitchFamily="34" charset="0"/>
              </a:rPr>
              <a:t>cooperative energy management</a:t>
            </a:r>
          </a:p>
          <a:p>
            <a:pPr lvl="2"/>
            <a:r>
              <a:rPr lang="en-US" sz="1400" u="sng" dirty="0">
                <a:solidFill>
                  <a:srgbClr val="000000"/>
                </a:solidFill>
              </a:rPr>
              <a:t>Demand Response (Save Excessive Energy by using EVs)</a:t>
            </a:r>
          </a:p>
          <a:p>
            <a:pPr lvl="2"/>
            <a:r>
              <a:rPr lang="en-US" sz="1400" u="sng" dirty="0">
                <a:solidFill>
                  <a:srgbClr val="000000"/>
                </a:solidFill>
              </a:rPr>
              <a:t>Demand Response (</a:t>
            </a:r>
            <a:r>
              <a:rPr lang="en-US" sz="1400" dirty="0"/>
              <a:t>Vehicle-to-home)</a:t>
            </a:r>
            <a:endParaRPr lang="en-US" sz="1400" u="sng" dirty="0">
              <a:solidFill>
                <a:srgbClr val="000000"/>
              </a:solidFill>
            </a:endParaRPr>
          </a:p>
          <a:p>
            <a:pPr lvl="1"/>
            <a:r>
              <a:rPr lang="en-US" sz="1800" u="sng" dirty="0">
                <a:solidFill>
                  <a:srgbClr val="000000"/>
                </a:solidFill>
              </a:rPr>
              <a:t>802.11/TSN for integrating Smart Home, DERs and EV (AFV) charging [Ref1]</a:t>
            </a:r>
          </a:p>
          <a:p>
            <a:pPr lvl="2"/>
            <a:r>
              <a:rPr lang="en-US" sz="1400" u="sng" dirty="0">
                <a:solidFill>
                  <a:srgbClr val="000000"/>
                </a:solidFill>
              </a:rPr>
              <a:t>EV joins </a:t>
            </a:r>
            <a:r>
              <a:rPr lang="en-US" sz="1400" u="sng" dirty="0">
                <a:solidFill>
                  <a:srgbClr val="0000FF"/>
                </a:solidFill>
              </a:rPr>
              <a:t>smart home Wi-Fi network</a:t>
            </a:r>
            <a:r>
              <a:rPr lang="en-US" sz="1400" u="sng" dirty="0">
                <a:solidFill>
                  <a:srgbClr val="000000"/>
                </a:solidFill>
              </a:rPr>
              <a:t>, negotiates fueling service parameters</a:t>
            </a:r>
          </a:p>
          <a:p>
            <a:pPr lvl="2"/>
            <a:r>
              <a:rPr lang="en-US" sz="1400" u="sng" dirty="0">
                <a:solidFill>
                  <a:srgbClr val="000000"/>
                </a:solidFill>
              </a:rPr>
              <a:t>On-site edge/cloud services platform directs EV(AFV) to fueling bay (EVSE)</a:t>
            </a:r>
          </a:p>
          <a:p>
            <a:pPr lvl="2"/>
            <a:r>
              <a:rPr lang="en-US" sz="1400" u="sng" dirty="0">
                <a:solidFill>
                  <a:srgbClr val="000000"/>
                </a:solidFill>
              </a:rPr>
              <a:t>Coupling to fueling device could be robotic, controlled via Wi-Fi</a:t>
            </a:r>
          </a:p>
          <a:p>
            <a:pPr lvl="2"/>
            <a:r>
              <a:rPr lang="en-US" sz="1400" u="sng" dirty="0">
                <a:solidFill>
                  <a:srgbClr val="000000"/>
                </a:solidFill>
              </a:rPr>
              <a:t>Charging control (conductive or inductive) could be Wi-Fi as well</a:t>
            </a:r>
          </a:p>
          <a:p>
            <a:pPr lvl="1"/>
            <a:r>
              <a:rPr lang="en-US" sz="1800" u="sng" dirty="0">
                <a:solidFill>
                  <a:srgbClr val="000000"/>
                </a:solidFill>
              </a:rPr>
              <a:t>802.11/TSN for Energy, Assets and security management</a:t>
            </a:r>
          </a:p>
          <a:p>
            <a:pPr lvl="2"/>
            <a:r>
              <a:rPr lang="en-US" sz="1400" u="sng" dirty="0">
                <a:solidFill>
                  <a:srgbClr val="000000"/>
                </a:solidFill>
              </a:rPr>
              <a:t>negotiates fueling service parameters with EV</a:t>
            </a:r>
          </a:p>
          <a:p>
            <a:pPr lvl="1"/>
            <a:r>
              <a:rPr lang="en-US" sz="1800" u="sng" dirty="0">
                <a:solidFill>
                  <a:srgbClr val="000000"/>
                </a:solidFill>
                <a:latin typeface="Cambria"/>
              </a:rPr>
              <a:t>Secure LAN/</a:t>
            </a:r>
            <a:r>
              <a:rPr lang="en-US" sz="1800" u="sng" dirty="0">
                <a:solidFill>
                  <a:srgbClr val="000000"/>
                </a:solidFill>
              </a:rPr>
              <a:t>HES gateway for protect privacy and security</a:t>
            </a:r>
          </a:p>
          <a:p>
            <a:pPr lvl="2"/>
            <a:endParaRPr lang="en-US" sz="1400" dirty="0"/>
          </a:p>
        </p:txBody>
      </p:sp>
      <p:sp>
        <p:nvSpPr>
          <p:cNvPr id="5" name="바닥글 개체 틀 3">
            <a:extLst>
              <a:ext uri="{FF2B5EF4-FFF2-40B4-BE49-F238E27FC236}">
                <a16:creationId xmlns:a16="http://schemas.microsoft.com/office/drawing/2014/main" id="{1F7EA844-29BF-7230-E0E4-A3498A46002D}"/>
              </a:ext>
            </a:extLst>
          </p:cNvPr>
          <p:cNvSpPr>
            <a:spLocks noGrp="1"/>
          </p:cNvSpPr>
          <p:nvPr>
            <p:ph type="ftr" sz="quarter" idx="11"/>
          </p:nvPr>
        </p:nvSpPr>
        <p:spPr>
          <a:xfrm>
            <a:off x="7315200" y="6475413"/>
            <a:ext cx="4165600" cy="184666"/>
          </a:xfrm>
        </p:spPr>
        <p:txBody>
          <a:bodyPr/>
          <a:lstStyle/>
          <a:p>
            <a:r>
              <a:rPr lang="en-US" altLang="en-US" dirty="0"/>
              <a:t>Jin Seek Choi, HYU</a:t>
            </a:r>
          </a:p>
        </p:txBody>
      </p:sp>
      <p:sp>
        <p:nvSpPr>
          <p:cNvPr id="6" name="슬라이드 번호 개체 틀 4">
            <a:extLst>
              <a:ext uri="{FF2B5EF4-FFF2-40B4-BE49-F238E27FC236}">
                <a16:creationId xmlns:a16="http://schemas.microsoft.com/office/drawing/2014/main" id="{C6B1FB11-F097-0853-4D89-75C9A51A0E11}"/>
              </a:ext>
            </a:extLst>
          </p:cNvPr>
          <p:cNvSpPr>
            <a:spLocks noGrp="1"/>
          </p:cNvSpPr>
          <p:nvPr>
            <p:ph type="sldNum" sz="quarter" idx="12"/>
          </p:nvPr>
        </p:nvSpPr>
        <p:spPr>
          <a:xfrm>
            <a:off x="11430000" y="6477000"/>
            <a:ext cx="859211" cy="276999"/>
          </a:xfrm>
        </p:spPr>
        <p:txBody>
          <a:bodyPr/>
          <a:lstStyle/>
          <a:p>
            <a:r>
              <a:rPr lang="en-US" altLang="en-US" dirty="0"/>
              <a:t>Slide </a:t>
            </a:r>
            <a:fld id="{D2793805-6678-4F90-9549-7863581D2258}" type="slidenum">
              <a:rPr lang="en-US" altLang="en-US" smtClean="0"/>
              <a:pPr/>
              <a:t>11</a:t>
            </a:fld>
            <a:endParaRPr lang="en-US" altLang="en-US" dirty="0"/>
          </a:p>
        </p:txBody>
      </p:sp>
      <p:grpSp>
        <p:nvGrpSpPr>
          <p:cNvPr id="11" name="그룹 10"/>
          <p:cNvGrpSpPr/>
          <p:nvPr/>
        </p:nvGrpSpPr>
        <p:grpSpPr>
          <a:xfrm>
            <a:off x="7392437" y="3200400"/>
            <a:ext cx="4777641" cy="2577147"/>
            <a:chOff x="6705600" y="3119020"/>
            <a:chExt cx="4777641" cy="2577147"/>
          </a:xfrm>
        </p:grpSpPr>
        <p:cxnSp>
          <p:nvCxnSpPr>
            <p:cNvPr id="33" name="직선 연결선 32"/>
            <p:cNvCxnSpPr>
              <a:endCxn id="52" idx="0"/>
            </p:cNvCxnSpPr>
            <p:nvPr/>
          </p:nvCxnSpPr>
          <p:spPr bwMode="auto">
            <a:xfrm>
              <a:off x="9772384" y="4622586"/>
              <a:ext cx="780316" cy="282596"/>
            </a:xfrm>
            <a:prstGeom prst="line">
              <a:avLst/>
            </a:prstGeom>
            <a:solidFill>
              <a:schemeClr val="bg1"/>
            </a:solidFill>
            <a:ln w="6350" cap="flat" cmpd="sng" algn="ctr">
              <a:solidFill>
                <a:srgbClr val="0000FF"/>
              </a:solidFill>
              <a:prstDash val="solid"/>
              <a:round/>
              <a:headEnd type="none" w="med" len="med"/>
              <a:tailEnd type="none" w="med" len="med"/>
            </a:ln>
            <a:effectLst/>
          </p:spPr>
        </p:cxnSp>
        <p:grpSp>
          <p:nvGrpSpPr>
            <p:cNvPr id="48" name="그룹 47"/>
            <p:cNvGrpSpPr/>
            <p:nvPr/>
          </p:nvGrpSpPr>
          <p:grpSpPr>
            <a:xfrm>
              <a:off x="10351118" y="4795419"/>
              <a:ext cx="594338" cy="488757"/>
              <a:chOff x="6236612" y="1984990"/>
              <a:chExt cx="319858" cy="455346"/>
            </a:xfrm>
          </p:grpSpPr>
          <p:pic>
            <p:nvPicPr>
              <p:cNvPr id="49" name="그림 4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06589" y="1984990"/>
                <a:ext cx="149881" cy="177267"/>
              </a:xfrm>
              <a:prstGeom prst="rect">
                <a:avLst/>
              </a:prstGeom>
            </p:spPr>
          </p:pic>
          <p:sp>
            <p:nvSpPr>
              <p:cNvPr id="50" name="직사각형 49"/>
              <p:cNvSpPr/>
              <p:nvPr/>
            </p:nvSpPr>
            <p:spPr bwMode="auto">
              <a:xfrm>
                <a:off x="6263134" y="2210221"/>
                <a:ext cx="151558" cy="176818"/>
              </a:xfrm>
              <a:prstGeom prst="rect">
                <a:avLst/>
              </a:prstGeom>
              <a:solidFill>
                <a:schemeClr val="accent1">
                  <a:lumMod val="20000"/>
                  <a:lumOff val="80000"/>
                </a:schemeClr>
              </a:solid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2000">
                  <a:ea typeface="굴림" pitchFamily="50" charset="-127"/>
                </a:endParaRPr>
              </a:p>
            </p:txBody>
          </p:sp>
          <p:sp>
            <p:nvSpPr>
              <p:cNvPr id="51" name="사다리꼴 50"/>
              <p:cNvSpPr/>
              <p:nvPr/>
            </p:nvSpPr>
            <p:spPr bwMode="auto">
              <a:xfrm>
                <a:off x="6236612" y="2394617"/>
                <a:ext cx="204603" cy="45719"/>
              </a:xfrm>
              <a:prstGeom prst="trapezoid">
                <a:avLst/>
              </a:prstGeom>
              <a:solidFill>
                <a:schemeClr val="accent1"/>
              </a:solid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2000">
                  <a:ea typeface="굴림" pitchFamily="50" charset="-127"/>
                </a:endParaRPr>
              </a:p>
            </p:txBody>
          </p:sp>
          <p:sp>
            <p:nvSpPr>
              <p:cNvPr id="52" name="직사각형 51"/>
              <p:cNvSpPr/>
              <p:nvPr/>
            </p:nvSpPr>
            <p:spPr bwMode="auto">
              <a:xfrm>
                <a:off x="6263134" y="2104129"/>
                <a:ext cx="151558" cy="104407"/>
              </a:xfrm>
              <a:prstGeom prst="rect">
                <a:avLst/>
              </a:prstGeom>
              <a:no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2000">
                  <a:ea typeface="굴림" pitchFamily="50" charset="-127"/>
                </a:endParaRPr>
              </a:p>
            </p:txBody>
          </p:sp>
          <p:grpSp>
            <p:nvGrpSpPr>
              <p:cNvPr id="53" name="그룹 52"/>
              <p:cNvGrpSpPr/>
              <p:nvPr/>
            </p:nvGrpSpPr>
            <p:grpSpPr>
              <a:xfrm>
                <a:off x="6314665" y="2225377"/>
                <a:ext cx="48245" cy="142297"/>
                <a:chOff x="6398022" y="1712606"/>
                <a:chExt cx="59188" cy="230705"/>
              </a:xfrm>
            </p:grpSpPr>
            <p:sp>
              <p:nvSpPr>
                <p:cNvPr id="55" name="이등변 삼각형 54"/>
                <p:cNvSpPr/>
                <p:nvPr/>
              </p:nvSpPr>
              <p:spPr bwMode="auto">
                <a:xfrm rot="1200000">
                  <a:off x="6398022" y="1712606"/>
                  <a:ext cx="45719" cy="133876"/>
                </a:xfrm>
                <a:prstGeom prst="triangle">
                  <a:avLst/>
                </a:prstGeom>
                <a:solidFill>
                  <a:schemeClr val="tx1"/>
                </a:solid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2000">
                    <a:ea typeface="굴림" pitchFamily="50" charset="-127"/>
                  </a:endParaRPr>
                </a:p>
              </p:txBody>
            </p:sp>
            <p:sp>
              <p:nvSpPr>
                <p:cNvPr id="56" name="이등변 삼각형 55"/>
                <p:cNvSpPr/>
                <p:nvPr/>
              </p:nvSpPr>
              <p:spPr bwMode="auto">
                <a:xfrm rot="1200000" flipH="1" flipV="1">
                  <a:off x="6411491" y="1809435"/>
                  <a:ext cx="45719" cy="133876"/>
                </a:xfrm>
                <a:prstGeom prst="triangle">
                  <a:avLst/>
                </a:prstGeom>
                <a:solidFill>
                  <a:schemeClr val="tx1"/>
                </a:solid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2000">
                    <a:ea typeface="굴림" pitchFamily="50" charset="-127"/>
                  </a:endParaRPr>
                </a:p>
              </p:txBody>
            </p:sp>
          </p:grpSp>
          <p:graphicFrame>
            <p:nvGraphicFramePr>
              <p:cNvPr id="54" name="Object 168"/>
              <p:cNvGraphicFramePr>
                <a:graphicFrameLocks noChangeAspect="1"/>
              </p:cNvGraphicFramePr>
              <p:nvPr/>
            </p:nvGraphicFramePr>
            <p:xfrm>
              <a:off x="6269614" y="2131995"/>
              <a:ext cx="65672" cy="60059"/>
            </p:xfrm>
            <a:graphic>
              <a:graphicData uri="http://schemas.openxmlformats.org/presentationml/2006/ole">
                <mc:AlternateContent xmlns:mc="http://schemas.openxmlformats.org/markup-compatibility/2006">
                  <mc:Choice xmlns:v="urn:schemas-microsoft-com:vml" Requires="v">
                    <p:oleObj name="Image" r:id="rId4" imgW="8634921" imgH="8634921" progId="">
                      <p:embed/>
                    </p:oleObj>
                  </mc:Choice>
                  <mc:Fallback>
                    <p:oleObj name="Image" r:id="rId4" imgW="8634921" imgH="8634921" progId="">
                      <p:embed/>
                      <p:pic>
                        <p:nvPicPr>
                          <p:cNvPr id="54" name="Object 16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69614" y="2131995"/>
                            <a:ext cx="65672" cy="60059"/>
                          </a:xfrm>
                          <a:prstGeom prst="rect">
                            <a:avLst/>
                          </a:prstGeom>
                          <a:noFill/>
                          <a:ln>
                            <a:noFill/>
                          </a:ln>
                        </p:spPr>
                      </p:pic>
                    </p:oleObj>
                  </mc:Fallback>
                </mc:AlternateContent>
              </a:graphicData>
            </a:graphic>
          </p:graphicFrame>
        </p:grpSp>
        <p:sp>
          <p:nvSpPr>
            <p:cNvPr id="120" name="TextBox 69"/>
            <p:cNvSpPr txBox="1">
              <a:spLocks noChangeArrowheads="1"/>
            </p:cNvSpPr>
            <p:nvPr/>
          </p:nvSpPr>
          <p:spPr bwMode="auto">
            <a:xfrm>
              <a:off x="7008815" y="5117208"/>
              <a:ext cx="986162" cy="371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050" dirty="0"/>
                <a:t>HES</a:t>
              </a:r>
              <a:br>
                <a:rPr lang="en-US" altLang="ko-KR" sz="1050" dirty="0">
                  <a:cs typeface="Times New Roman" panose="02020603050405020304" pitchFamily="18" charset="0"/>
                </a:rPr>
              </a:br>
              <a:r>
                <a:rPr lang="en-US" altLang="ko-KR" sz="1050" dirty="0">
                  <a:cs typeface="Times New Roman" panose="02020603050405020304" pitchFamily="18" charset="0"/>
                </a:rPr>
                <a:t>gateway</a:t>
              </a:r>
              <a:endParaRPr lang="ko-KR" altLang="en-US" sz="1050" dirty="0">
                <a:solidFill>
                  <a:srgbClr val="0000FF"/>
                </a:solidFill>
                <a:cs typeface="Times New Roman" panose="02020603050405020304" pitchFamily="18" charset="0"/>
              </a:endParaRPr>
            </a:p>
          </p:txBody>
        </p:sp>
        <p:sp>
          <p:nvSpPr>
            <p:cNvPr id="121" name="직사각형 120"/>
            <p:cNvSpPr/>
            <p:nvPr/>
          </p:nvSpPr>
          <p:spPr bwMode="auto">
            <a:xfrm>
              <a:off x="7752349" y="3519826"/>
              <a:ext cx="3005447" cy="1787059"/>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latinLnBrk="1">
                <a:spcBef>
                  <a:spcPct val="20000"/>
                </a:spcBef>
                <a:buFont typeface="Arial" panose="020B0604020202020204" pitchFamily="34" charset="0"/>
                <a:buChar char="•"/>
                <a:defRPr sz="3200">
                  <a:solidFill>
                    <a:schemeClr val="tx1"/>
                  </a:solidFill>
                  <a:latin typeface="맑은 고딕" panose="020B0503020000020004" pitchFamily="50" charset="-127"/>
                </a:defRPr>
              </a:lvl1pPr>
              <a:lvl2pPr marL="742950" indent="-285750" latinLnBrk="1">
                <a:spcBef>
                  <a:spcPct val="20000"/>
                </a:spcBef>
                <a:buFont typeface="Arial" panose="020B0604020202020204" pitchFamily="34" charset="0"/>
                <a:buChar char="–"/>
                <a:defRPr sz="2800">
                  <a:solidFill>
                    <a:schemeClr val="tx1"/>
                  </a:solidFill>
                  <a:latin typeface="맑은 고딕" panose="020B0503020000020004" pitchFamily="50" charset="-127"/>
                </a:defRPr>
              </a:lvl2pPr>
              <a:lvl3pPr marL="1143000" indent="-228600" latinLnBrk="1">
                <a:spcBef>
                  <a:spcPct val="20000"/>
                </a:spcBef>
                <a:buFont typeface="Arial" panose="020B0604020202020204" pitchFamily="34" charset="0"/>
                <a:buChar char="•"/>
                <a:defRPr sz="2400">
                  <a:solidFill>
                    <a:schemeClr val="tx1"/>
                  </a:solidFill>
                  <a:latin typeface="맑은 고딕" panose="020B0503020000020004" pitchFamily="50" charset="-127"/>
                </a:defRPr>
              </a:lvl3pPr>
              <a:lvl4pPr marL="16002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4pPr>
              <a:lvl5pPr marL="20574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9pPr>
            </a:lstStyle>
            <a:p>
              <a:pPr algn="ctr" latinLnBrk="0">
                <a:spcBef>
                  <a:spcPct val="0"/>
                </a:spcBef>
                <a:buFontTx/>
                <a:buNone/>
                <a:defRPr/>
              </a:pPr>
              <a:endParaRPr lang="ko-KR" altLang="en-US" sz="1050">
                <a:latin typeface="Times New Roman" panose="02020603050405020304" pitchFamily="18" charset="0"/>
                <a:cs typeface="Times New Roman" panose="02020603050405020304" pitchFamily="18" charset="0"/>
              </a:endParaRPr>
            </a:p>
          </p:txBody>
        </p:sp>
        <p:sp>
          <p:nvSpPr>
            <p:cNvPr id="122" name="TextBox 218"/>
            <p:cNvSpPr txBox="1">
              <a:spLocks noChangeArrowheads="1"/>
            </p:cNvSpPr>
            <p:nvPr/>
          </p:nvSpPr>
          <p:spPr bwMode="auto">
            <a:xfrm>
              <a:off x="8474362" y="3631402"/>
              <a:ext cx="802235" cy="371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050" dirty="0">
                  <a:cs typeface="Times New Roman" panose="02020603050405020304" pitchFamily="18" charset="0"/>
                </a:rPr>
                <a:t>Thermostat</a:t>
              </a:r>
              <a:endParaRPr lang="ko-KR" altLang="en-US" sz="1050" dirty="0">
                <a:cs typeface="Times New Roman" panose="02020603050405020304" pitchFamily="18" charset="0"/>
              </a:endParaRPr>
            </a:p>
          </p:txBody>
        </p:sp>
        <p:sp>
          <p:nvSpPr>
            <p:cNvPr id="123" name="TextBox 219"/>
            <p:cNvSpPr txBox="1">
              <a:spLocks noChangeArrowheads="1"/>
            </p:cNvSpPr>
            <p:nvPr/>
          </p:nvSpPr>
          <p:spPr bwMode="auto">
            <a:xfrm>
              <a:off x="8869124" y="3457950"/>
              <a:ext cx="855064" cy="371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050" dirty="0">
                  <a:cs typeface="Times New Roman" panose="02020603050405020304" pitchFamily="18" charset="0"/>
                </a:rPr>
                <a:t>Dishwasher</a:t>
              </a:r>
              <a:endParaRPr lang="ko-KR" altLang="en-US" sz="1050" dirty="0">
                <a:cs typeface="Times New Roman" panose="02020603050405020304" pitchFamily="18" charset="0"/>
              </a:endParaRPr>
            </a:p>
          </p:txBody>
        </p:sp>
        <p:sp>
          <p:nvSpPr>
            <p:cNvPr id="124" name="TextBox 20"/>
            <p:cNvSpPr txBox="1">
              <a:spLocks noChangeArrowheads="1"/>
            </p:cNvSpPr>
            <p:nvPr/>
          </p:nvSpPr>
          <p:spPr bwMode="auto">
            <a:xfrm>
              <a:off x="9765764" y="3482635"/>
              <a:ext cx="841368" cy="371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050">
                  <a:cs typeface="Times New Roman" panose="02020603050405020304" pitchFamily="18" charset="0"/>
                </a:rPr>
                <a:t>Refrigerator</a:t>
              </a:r>
              <a:endParaRPr lang="ko-KR" altLang="en-US" sz="1050">
                <a:cs typeface="Times New Roman" panose="02020603050405020304" pitchFamily="18" charset="0"/>
              </a:endParaRPr>
            </a:p>
          </p:txBody>
        </p:sp>
        <p:sp>
          <p:nvSpPr>
            <p:cNvPr id="125" name="TextBox 221"/>
            <p:cNvSpPr txBox="1">
              <a:spLocks noChangeArrowheads="1"/>
            </p:cNvSpPr>
            <p:nvPr/>
          </p:nvSpPr>
          <p:spPr bwMode="auto">
            <a:xfrm>
              <a:off x="8034111" y="4798323"/>
              <a:ext cx="1064428" cy="397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050" dirty="0">
                  <a:cs typeface="Times New Roman" panose="02020603050405020304" pitchFamily="18" charset="0"/>
                </a:rPr>
                <a:t>Stationary</a:t>
              </a:r>
              <a:br>
                <a:rPr lang="en-US" altLang="ko-KR" sz="1050" dirty="0">
                  <a:cs typeface="Times New Roman" panose="02020603050405020304" pitchFamily="18" charset="0"/>
                </a:rPr>
              </a:br>
              <a:r>
                <a:rPr lang="en-US" altLang="ko-KR" sz="1050" dirty="0">
                  <a:cs typeface="Times New Roman" panose="02020603050405020304" pitchFamily="18" charset="0"/>
                </a:rPr>
                <a:t>battery</a:t>
              </a:r>
              <a:endParaRPr lang="ko-KR" altLang="en-US" sz="1050" dirty="0">
                <a:cs typeface="Times New Roman" panose="02020603050405020304" pitchFamily="18" charset="0"/>
              </a:endParaRPr>
            </a:p>
          </p:txBody>
        </p:sp>
        <p:sp>
          <p:nvSpPr>
            <p:cNvPr id="126" name="TextBox 23"/>
            <p:cNvSpPr txBox="1">
              <a:spLocks noChangeArrowheads="1"/>
            </p:cNvSpPr>
            <p:nvPr/>
          </p:nvSpPr>
          <p:spPr bwMode="auto">
            <a:xfrm>
              <a:off x="10158205" y="5324250"/>
              <a:ext cx="667224" cy="371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sz="1050" dirty="0">
                  <a:solidFill>
                    <a:srgbClr val="0000FF"/>
                  </a:solidFill>
                </a:rPr>
                <a:t>EVSE</a:t>
              </a:r>
            </a:p>
          </p:txBody>
        </p:sp>
        <p:cxnSp>
          <p:nvCxnSpPr>
            <p:cNvPr id="127" name="직선 연결선 126"/>
            <p:cNvCxnSpPr/>
            <p:nvPr/>
          </p:nvCxnSpPr>
          <p:spPr bwMode="auto">
            <a:xfrm>
              <a:off x="7315200" y="4444039"/>
              <a:ext cx="3334979" cy="0"/>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8" name="직선 연결선 127"/>
            <p:cNvCxnSpPr/>
            <p:nvPr/>
          </p:nvCxnSpPr>
          <p:spPr bwMode="auto">
            <a:xfrm flipV="1">
              <a:off x="8088897" y="4334325"/>
              <a:ext cx="2608242" cy="5578"/>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29" name="직선 연결선 128"/>
            <p:cNvCxnSpPr/>
            <p:nvPr/>
          </p:nvCxnSpPr>
          <p:spPr bwMode="auto">
            <a:xfrm flipH="1" flipV="1">
              <a:off x="8202384" y="4042369"/>
              <a:ext cx="1957" cy="291956"/>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0" name="직선 연결선 129"/>
            <p:cNvCxnSpPr/>
            <p:nvPr/>
          </p:nvCxnSpPr>
          <p:spPr bwMode="auto">
            <a:xfrm flipV="1">
              <a:off x="8959616" y="4196715"/>
              <a:ext cx="0" cy="13203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1" name="직선 연결선 130"/>
            <p:cNvCxnSpPr/>
            <p:nvPr/>
          </p:nvCxnSpPr>
          <p:spPr bwMode="auto">
            <a:xfrm flipV="1">
              <a:off x="9478133" y="4196715"/>
              <a:ext cx="0" cy="130171"/>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2" name="직선 연결선 131"/>
            <p:cNvCxnSpPr/>
            <p:nvPr/>
          </p:nvCxnSpPr>
          <p:spPr bwMode="auto">
            <a:xfrm flipV="1">
              <a:off x="9996651" y="4202293"/>
              <a:ext cx="0" cy="13203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3" name="직선 연결선 132"/>
            <p:cNvCxnSpPr/>
            <p:nvPr/>
          </p:nvCxnSpPr>
          <p:spPr bwMode="auto">
            <a:xfrm flipV="1">
              <a:off x="9364646" y="4315728"/>
              <a:ext cx="0" cy="25290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4" name="직선 연결선 133"/>
            <p:cNvCxnSpPr/>
            <p:nvPr/>
          </p:nvCxnSpPr>
          <p:spPr bwMode="auto">
            <a:xfrm>
              <a:off x="8740470" y="4444039"/>
              <a:ext cx="0" cy="109716"/>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5" name="직선 연결선 134"/>
            <p:cNvCxnSpPr/>
            <p:nvPr/>
          </p:nvCxnSpPr>
          <p:spPr bwMode="auto">
            <a:xfrm rot="16200000" flipH="1">
              <a:off x="10409507" y="4537961"/>
              <a:ext cx="198979" cy="11137"/>
            </a:xfrm>
            <a:prstGeom prst="bentConnector3">
              <a:avLst>
                <a:gd name="adj1" fmla="val 50000"/>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6" name="직선 연결선 135"/>
            <p:cNvCxnSpPr/>
            <p:nvPr/>
          </p:nvCxnSpPr>
          <p:spPr bwMode="auto">
            <a:xfrm>
              <a:off x="9834248" y="4453338"/>
              <a:ext cx="0" cy="100417"/>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7" name="직선 연결선 136"/>
            <p:cNvCxnSpPr/>
            <p:nvPr/>
          </p:nvCxnSpPr>
          <p:spPr bwMode="auto">
            <a:xfrm>
              <a:off x="9620971" y="4202293"/>
              <a:ext cx="0" cy="251044"/>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8" name="직선 연결선 137"/>
            <p:cNvCxnSpPr/>
            <p:nvPr/>
          </p:nvCxnSpPr>
          <p:spPr bwMode="auto">
            <a:xfrm>
              <a:off x="9110280" y="4191136"/>
              <a:ext cx="0" cy="252904"/>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9" name="직선 연결선 138"/>
            <p:cNvCxnSpPr/>
            <p:nvPr/>
          </p:nvCxnSpPr>
          <p:spPr bwMode="auto">
            <a:xfrm>
              <a:off x="10114052" y="4196715"/>
              <a:ext cx="0" cy="256623"/>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0" name="직선 연결선 139"/>
            <p:cNvCxnSpPr/>
            <p:nvPr/>
          </p:nvCxnSpPr>
          <p:spPr bwMode="auto">
            <a:xfrm flipV="1">
              <a:off x="10162968" y="3391515"/>
              <a:ext cx="0" cy="109716"/>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1" name="직선 연결선 140"/>
            <p:cNvCxnSpPr/>
            <p:nvPr/>
          </p:nvCxnSpPr>
          <p:spPr bwMode="auto">
            <a:xfrm>
              <a:off x="10280368" y="3391515"/>
              <a:ext cx="0" cy="1283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꺾인 연결선 141"/>
            <p:cNvCxnSpPr/>
            <p:nvPr/>
          </p:nvCxnSpPr>
          <p:spPr bwMode="auto">
            <a:xfrm rot="10800000">
              <a:off x="8435228" y="4460776"/>
              <a:ext cx="172187" cy="225009"/>
            </a:xfrm>
            <a:prstGeom prst="bentConnector2">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3" name="꺾인 연결선 142"/>
            <p:cNvCxnSpPr>
              <a:stCxn id="52" idx="0"/>
            </p:cNvCxnSpPr>
            <p:nvPr/>
          </p:nvCxnSpPr>
          <p:spPr bwMode="auto">
            <a:xfrm rot="16200000" flipV="1">
              <a:off x="10147581" y="4529675"/>
              <a:ext cx="475540" cy="311709"/>
            </a:xfrm>
            <a:prstGeom prst="bentConnector3">
              <a:avLst>
                <a:gd name="adj1" fmla="val 50000"/>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4" name="직선 연결선 143"/>
            <p:cNvCxnSpPr/>
            <p:nvPr/>
          </p:nvCxnSpPr>
          <p:spPr bwMode="auto">
            <a:xfrm flipV="1">
              <a:off x="9695325" y="4323167"/>
              <a:ext cx="0" cy="230588"/>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45" name="직사각형 144"/>
            <p:cNvSpPr/>
            <p:nvPr/>
          </p:nvSpPr>
          <p:spPr bwMode="auto">
            <a:xfrm>
              <a:off x="8094768" y="3296676"/>
              <a:ext cx="350244" cy="195255"/>
            </a:xfrm>
            <a:prstGeom prst="rect">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latinLnBrk="1">
                <a:spcBef>
                  <a:spcPct val="20000"/>
                </a:spcBef>
                <a:buFont typeface="Arial" panose="020B0604020202020204" pitchFamily="34" charset="0"/>
                <a:buChar char="•"/>
                <a:defRPr sz="3200">
                  <a:solidFill>
                    <a:schemeClr val="tx1"/>
                  </a:solidFill>
                  <a:latin typeface="맑은 고딕" panose="020B0503020000020004" pitchFamily="50" charset="-127"/>
                </a:defRPr>
              </a:lvl1pPr>
              <a:lvl2pPr marL="742950" indent="-285750" latinLnBrk="1">
                <a:spcBef>
                  <a:spcPct val="20000"/>
                </a:spcBef>
                <a:buFont typeface="Arial" panose="020B0604020202020204" pitchFamily="34" charset="0"/>
                <a:buChar char="–"/>
                <a:defRPr sz="2800">
                  <a:solidFill>
                    <a:schemeClr val="tx1"/>
                  </a:solidFill>
                  <a:latin typeface="맑은 고딕" panose="020B0503020000020004" pitchFamily="50" charset="-127"/>
                </a:defRPr>
              </a:lvl2pPr>
              <a:lvl3pPr marL="1143000" indent="-228600" latinLnBrk="1">
                <a:spcBef>
                  <a:spcPct val="20000"/>
                </a:spcBef>
                <a:buFont typeface="Arial" panose="020B0604020202020204" pitchFamily="34" charset="0"/>
                <a:buChar char="•"/>
                <a:defRPr sz="2400">
                  <a:solidFill>
                    <a:schemeClr val="tx1"/>
                  </a:solidFill>
                  <a:latin typeface="맑은 고딕" panose="020B0503020000020004" pitchFamily="50" charset="-127"/>
                </a:defRPr>
              </a:lvl3pPr>
              <a:lvl4pPr marL="16002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4pPr>
              <a:lvl5pPr marL="20574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9pPr>
            </a:lstStyle>
            <a:p>
              <a:pPr algn="ctr" latinLnBrk="0">
                <a:spcBef>
                  <a:spcPct val="0"/>
                </a:spcBef>
                <a:buFontTx/>
                <a:buNone/>
                <a:defRPr/>
              </a:pPr>
              <a:endParaRPr lang="ko-KR" altLang="en-US" sz="1050">
                <a:solidFill>
                  <a:srgbClr val="FFFFFF"/>
                </a:solidFill>
                <a:latin typeface="Times New Roman" panose="02020603050405020304" pitchFamily="18" charset="0"/>
                <a:cs typeface="Times New Roman" panose="02020603050405020304" pitchFamily="18" charset="0"/>
              </a:endParaRPr>
            </a:p>
          </p:txBody>
        </p:sp>
        <p:sp>
          <p:nvSpPr>
            <p:cNvPr id="146" name="이등변 삼각형 145"/>
            <p:cNvSpPr/>
            <p:nvPr/>
          </p:nvSpPr>
          <p:spPr bwMode="auto">
            <a:xfrm>
              <a:off x="7662342" y="3356183"/>
              <a:ext cx="3179591" cy="169221"/>
            </a:xfrm>
            <a:prstGeom prst="triangle">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latinLnBrk="1">
                <a:spcBef>
                  <a:spcPct val="20000"/>
                </a:spcBef>
                <a:buFont typeface="Arial" panose="020B0604020202020204" pitchFamily="34" charset="0"/>
                <a:buChar char="•"/>
                <a:defRPr sz="3200">
                  <a:solidFill>
                    <a:schemeClr val="tx1"/>
                  </a:solidFill>
                  <a:latin typeface="맑은 고딕" panose="020B0503020000020004" pitchFamily="50" charset="-127"/>
                </a:defRPr>
              </a:lvl1pPr>
              <a:lvl2pPr marL="742950" indent="-285750" latinLnBrk="1">
                <a:spcBef>
                  <a:spcPct val="20000"/>
                </a:spcBef>
                <a:buFont typeface="Arial" panose="020B0604020202020204" pitchFamily="34" charset="0"/>
                <a:buChar char="–"/>
                <a:defRPr sz="2800">
                  <a:solidFill>
                    <a:schemeClr val="tx1"/>
                  </a:solidFill>
                  <a:latin typeface="맑은 고딕" panose="020B0503020000020004" pitchFamily="50" charset="-127"/>
                </a:defRPr>
              </a:lvl2pPr>
              <a:lvl3pPr marL="1143000" indent="-228600" latinLnBrk="1">
                <a:spcBef>
                  <a:spcPct val="20000"/>
                </a:spcBef>
                <a:buFont typeface="Arial" panose="020B0604020202020204" pitchFamily="34" charset="0"/>
                <a:buChar char="•"/>
                <a:defRPr sz="2400">
                  <a:solidFill>
                    <a:schemeClr val="tx1"/>
                  </a:solidFill>
                  <a:latin typeface="맑은 고딕" panose="020B0503020000020004" pitchFamily="50" charset="-127"/>
                </a:defRPr>
              </a:lvl3pPr>
              <a:lvl4pPr marL="16002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4pPr>
              <a:lvl5pPr marL="20574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9pPr>
            </a:lstStyle>
            <a:p>
              <a:pPr algn="ctr" latinLnBrk="0">
                <a:spcBef>
                  <a:spcPct val="0"/>
                </a:spcBef>
                <a:buFontTx/>
                <a:buNone/>
                <a:defRPr/>
              </a:pPr>
              <a:endParaRPr lang="ko-KR" altLang="en-US" sz="1050">
                <a:solidFill>
                  <a:srgbClr val="FFFFFF"/>
                </a:solidFill>
                <a:latin typeface="Times New Roman" panose="02020603050405020304" pitchFamily="18" charset="0"/>
                <a:cs typeface="Times New Roman" panose="02020603050405020304" pitchFamily="18" charset="0"/>
              </a:endParaRPr>
            </a:p>
          </p:txBody>
        </p:sp>
        <p:cxnSp>
          <p:nvCxnSpPr>
            <p:cNvPr id="147" name="꺾인 연결선 146"/>
            <p:cNvCxnSpPr/>
            <p:nvPr/>
          </p:nvCxnSpPr>
          <p:spPr bwMode="auto">
            <a:xfrm rot="5400000">
              <a:off x="7714472" y="4570520"/>
              <a:ext cx="572752" cy="148707"/>
            </a:xfrm>
            <a:prstGeom prst="bentConnector2">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48" name="TextBox 24"/>
            <p:cNvSpPr txBox="1">
              <a:spLocks noChangeArrowheads="1"/>
            </p:cNvSpPr>
            <p:nvPr/>
          </p:nvSpPr>
          <p:spPr bwMode="auto">
            <a:xfrm>
              <a:off x="8904286" y="4798323"/>
              <a:ext cx="1111389" cy="399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050" dirty="0">
                  <a:cs typeface="Times New Roman" panose="02020603050405020304" pitchFamily="18" charset="0"/>
                </a:rPr>
                <a:t>Air conditioner </a:t>
              </a:r>
              <a:br>
                <a:rPr lang="en-US" altLang="ko-KR" sz="1050" dirty="0">
                  <a:cs typeface="Times New Roman" panose="02020603050405020304" pitchFamily="18" charset="0"/>
                </a:rPr>
              </a:br>
              <a:r>
                <a:rPr lang="en-US" altLang="ko-KR" sz="1050" dirty="0">
                  <a:cs typeface="Times New Roman" panose="02020603050405020304" pitchFamily="18" charset="0"/>
                </a:rPr>
                <a:t>or Heat pump</a:t>
              </a:r>
              <a:endParaRPr lang="ko-KR" altLang="en-US" sz="1050" dirty="0">
                <a:cs typeface="Times New Roman" panose="02020603050405020304" pitchFamily="18" charset="0"/>
              </a:endParaRPr>
            </a:p>
          </p:txBody>
        </p:sp>
        <p:sp>
          <p:nvSpPr>
            <p:cNvPr id="149" name="TextBox 69"/>
            <p:cNvSpPr txBox="1">
              <a:spLocks noChangeArrowheads="1"/>
            </p:cNvSpPr>
            <p:nvPr/>
          </p:nvSpPr>
          <p:spPr bwMode="auto">
            <a:xfrm>
              <a:off x="7237963" y="4109620"/>
              <a:ext cx="967294" cy="5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050" dirty="0">
                  <a:cs typeface="Times New Roman" panose="02020603050405020304" pitchFamily="18" charset="0"/>
                </a:rPr>
                <a:t>Smart meter</a:t>
              </a:r>
              <a:endParaRPr lang="ko-KR" altLang="en-US" sz="1050" dirty="0">
                <a:cs typeface="Times New Roman" panose="02020603050405020304" pitchFamily="18" charset="0"/>
              </a:endParaRPr>
            </a:p>
          </p:txBody>
        </p:sp>
        <p:sp>
          <p:nvSpPr>
            <p:cNvPr id="150" name="TextBox 86"/>
            <p:cNvSpPr txBox="1">
              <a:spLocks noChangeArrowheads="1"/>
            </p:cNvSpPr>
            <p:nvPr/>
          </p:nvSpPr>
          <p:spPr bwMode="auto">
            <a:xfrm>
              <a:off x="8744382" y="5286431"/>
              <a:ext cx="1365756" cy="251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spAutoFit/>
            </a:bodyP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100" i="1" dirty="0">
                  <a:solidFill>
                    <a:srgbClr val="FF0000"/>
                  </a:solidFill>
                  <a:cs typeface="Times New Roman" panose="02020603050405020304" pitchFamily="18" charset="0"/>
                </a:rPr>
                <a:t>Home/Building</a:t>
              </a:r>
              <a:endParaRPr lang="ko-KR" altLang="en-US" sz="1100" i="1" dirty="0">
                <a:solidFill>
                  <a:srgbClr val="FF0000"/>
                </a:solidFill>
                <a:cs typeface="Times New Roman" panose="02020603050405020304" pitchFamily="18" charset="0"/>
              </a:endParaRPr>
            </a:p>
          </p:txBody>
        </p:sp>
        <p:grpSp>
          <p:nvGrpSpPr>
            <p:cNvPr id="151" name="그룹 263"/>
            <p:cNvGrpSpPr>
              <a:grpSpLocks/>
            </p:cNvGrpSpPr>
            <p:nvPr/>
          </p:nvGrpSpPr>
          <p:grpSpPr bwMode="auto">
            <a:xfrm>
              <a:off x="10604843" y="3899106"/>
              <a:ext cx="378589" cy="1080229"/>
              <a:chOff x="7814862" y="2521724"/>
              <a:chExt cx="307996" cy="695983"/>
            </a:xfrm>
          </p:grpSpPr>
          <p:cxnSp>
            <p:nvCxnSpPr>
              <p:cNvPr id="242" name="직선 연결선 234"/>
              <p:cNvCxnSpPr>
                <a:stCxn id="239" idx="1"/>
              </p:cNvCxnSpPr>
              <p:nvPr/>
            </p:nvCxnSpPr>
            <p:spPr bwMode="auto">
              <a:xfrm rot="10800000" flipV="1">
                <a:off x="7814862" y="2786560"/>
                <a:ext cx="297669" cy="89080"/>
              </a:xfrm>
              <a:prstGeom prst="bentConnector3">
                <a:avLst>
                  <a:gd name="adj1" fmla="val 50000"/>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3" name="직선 연결선 234"/>
              <p:cNvCxnSpPr>
                <a:stCxn id="238" idx="1"/>
                <a:endCxn id="239" idx="1"/>
              </p:cNvCxnSpPr>
              <p:nvPr/>
            </p:nvCxnSpPr>
            <p:spPr bwMode="auto">
              <a:xfrm rot="10800000" flipV="1">
                <a:off x="8112526" y="2521724"/>
                <a:ext cx="10332" cy="264836"/>
              </a:xfrm>
              <a:prstGeom prst="bentConnector3">
                <a:avLst>
                  <a:gd name="adj1" fmla="val 1800000"/>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6" name="직선 연결선 234"/>
              <p:cNvCxnSpPr>
                <a:stCxn id="52" idx="3"/>
                <a:endCxn id="250" idx="1"/>
              </p:cNvCxnSpPr>
              <p:nvPr/>
            </p:nvCxnSpPr>
            <p:spPr bwMode="auto">
              <a:xfrm flipV="1">
                <a:off x="7877643" y="3190168"/>
                <a:ext cx="235721" cy="27539"/>
              </a:xfrm>
              <a:prstGeom prst="bentConnector3">
                <a:avLst>
                  <a:gd name="adj1" fmla="val 50000"/>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152" name="직선 연결선 151"/>
            <p:cNvCxnSpPr/>
            <p:nvPr/>
          </p:nvCxnSpPr>
          <p:spPr bwMode="auto">
            <a:xfrm>
              <a:off x="9452697" y="4453338"/>
              <a:ext cx="0" cy="100417"/>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7" name="꺾인 연결선 156"/>
            <p:cNvCxnSpPr/>
            <p:nvPr/>
          </p:nvCxnSpPr>
          <p:spPr bwMode="auto">
            <a:xfrm rot="16200000" flipH="1">
              <a:off x="7637033" y="4641789"/>
              <a:ext cx="342164" cy="236758"/>
            </a:xfrm>
            <a:prstGeom prst="bentConnector4">
              <a:avLst>
                <a:gd name="adj1" fmla="val -18083"/>
                <a:gd name="adj2" fmla="val 164426"/>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65" name="그룹 181"/>
            <p:cNvGrpSpPr>
              <a:grpSpLocks/>
            </p:cNvGrpSpPr>
            <p:nvPr/>
          </p:nvGrpSpPr>
          <p:grpSpPr bwMode="auto">
            <a:xfrm>
              <a:off x="10970726" y="3723440"/>
              <a:ext cx="352201" cy="752788"/>
              <a:chOff x="8107116" y="2419963"/>
              <a:chExt cx="285752" cy="642942"/>
            </a:xfrm>
          </p:grpSpPr>
          <p:pic>
            <p:nvPicPr>
              <p:cNvPr id="238" name="그림 183"/>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107116" y="2419963"/>
                <a:ext cx="285752" cy="300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9"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07116" y="2779227"/>
                <a:ext cx="214313" cy="283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7" name="Picture 1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908601" y="3754134"/>
              <a:ext cx="315024" cy="418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9" name="Picture 13"/>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397910" y="3837815"/>
              <a:ext cx="297414" cy="33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1" name="Picture 14"/>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494069" y="4758309"/>
              <a:ext cx="463731" cy="33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73" name="Object 169"/>
            <p:cNvGraphicFramePr>
              <a:graphicFrameLocks noChangeAspect="1"/>
            </p:cNvGraphicFramePr>
            <p:nvPr>
              <p:extLst>
                <p:ext uri="{D42A27DB-BD31-4B8C-83A1-F6EECF244321}">
                  <p14:modId xmlns:p14="http://schemas.microsoft.com/office/powerpoint/2010/main" val="1290857285"/>
                </p:ext>
              </p:extLst>
            </p:nvPr>
          </p:nvGraphicFramePr>
          <p:xfrm>
            <a:off x="7494069" y="4339902"/>
            <a:ext cx="352201" cy="334725"/>
          </p:xfrm>
          <a:graphic>
            <a:graphicData uri="http://schemas.openxmlformats.org/presentationml/2006/ole">
              <mc:AlternateContent xmlns:mc="http://schemas.openxmlformats.org/markup-compatibility/2006">
                <mc:Choice xmlns:v="urn:schemas-microsoft-com:vml" Requires="v">
                  <p:oleObj name="Image" r:id="rId11" imgW="8634921" imgH="8634921" progId="">
                    <p:embed/>
                  </p:oleObj>
                </mc:Choice>
                <mc:Fallback>
                  <p:oleObj name="Image" r:id="rId11" imgW="8634921" imgH="8634921" progId="">
                    <p:embed/>
                    <p:pic>
                      <p:nvPicPr>
                        <p:cNvPr id="173" name="Object 16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94069" y="4339902"/>
                          <a:ext cx="352201" cy="33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75" name="Picture 15"/>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9078973" y="4546316"/>
              <a:ext cx="440252" cy="379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7" name="그림 198"/>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462622" y="4507265"/>
              <a:ext cx="483297" cy="342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1" name="Picture 17"/>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902872" y="3921497"/>
              <a:ext cx="352201" cy="33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3" name="Picture 19"/>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9607273" y="4507265"/>
              <a:ext cx="375681" cy="33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7" name="팔각형 212"/>
            <p:cNvSpPr>
              <a:spLocks noChangeArrowheads="1"/>
            </p:cNvSpPr>
            <p:nvPr/>
          </p:nvSpPr>
          <p:spPr bwMode="auto">
            <a:xfrm>
              <a:off x="7918668" y="3690909"/>
              <a:ext cx="577217" cy="371917"/>
            </a:xfrm>
            <a:prstGeom prst="octagon">
              <a:avLst>
                <a:gd name="adj" fmla="val 34338"/>
              </a:avLst>
            </a:prstGeom>
            <a:solidFill>
              <a:srgbClr val="FFFF00"/>
            </a:solidFill>
            <a:ln w="12699" algn="ctr">
              <a:solidFill>
                <a:schemeClr val="tx1"/>
              </a:solidFill>
              <a:round/>
              <a:headEnd/>
              <a:tailEnd/>
            </a:ln>
          </p:spPr>
          <p:txBody>
            <a:bodyPr wrap="none" anchor="ct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050" dirty="0"/>
                <a:t>EMA</a:t>
              </a:r>
              <a:endParaRPr lang="ko-KR" altLang="en-US" sz="1050" dirty="0"/>
            </a:p>
          </p:txBody>
        </p:sp>
        <p:sp>
          <p:nvSpPr>
            <p:cNvPr id="202" name="TextBox 23"/>
            <p:cNvSpPr txBox="1">
              <a:spLocks noChangeArrowheads="1"/>
            </p:cNvSpPr>
            <p:nvPr/>
          </p:nvSpPr>
          <p:spPr bwMode="auto">
            <a:xfrm>
              <a:off x="10971763" y="5328820"/>
              <a:ext cx="444165" cy="252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050" dirty="0">
                  <a:solidFill>
                    <a:srgbClr val="0000FF"/>
                  </a:solidFill>
                  <a:cs typeface="Times New Roman" panose="02020603050405020304" pitchFamily="18" charset="0"/>
                </a:rPr>
                <a:t>EVs</a:t>
              </a:r>
              <a:endParaRPr lang="ko-KR" altLang="en-US" sz="1050" dirty="0">
                <a:solidFill>
                  <a:srgbClr val="0000FF"/>
                </a:solidFill>
                <a:cs typeface="Times New Roman" panose="02020603050405020304" pitchFamily="18" charset="0"/>
              </a:endParaRPr>
            </a:p>
          </p:txBody>
        </p:sp>
        <p:cxnSp>
          <p:nvCxnSpPr>
            <p:cNvPr id="69" name="직선 연결선 68"/>
            <p:cNvCxnSpPr>
              <a:stCxn id="197" idx="2"/>
            </p:cNvCxnSpPr>
            <p:nvPr/>
          </p:nvCxnSpPr>
          <p:spPr bwMode="auto">
            <a:xfrm>
              <a:off x="8361508" y="4062825"/>
              <a:ext cx="948123" cy="519732"/>
            </a:xfrm>
            <a:prstGeom prst="line">
              <a:avLst/>
            </a:prstGeom>
            <a:solidFill>
              <a:schemeClr val="accent1"/>
            </a:solidFill>
            <a:ln w="6350" cap="flat" cmpd="sng" algn="ctr">
              <a:solidFill>
                <a:srgbClr val="0000FF"/>
              </a:solidFill>
              <a:prstDash val="solid"/>
              <a:round/>
              <a:headEnd type="none" w="med" len="med"/>
              <a:tailEnd type="none" w="med" len="med"/>
            </a:ln>
            <a:effectLst/>
          </p:spPr>
        </p:cxnSp>
        <p:cxnSp>
          <p:nvCxnSpPr>
            <p:cNvPr id="70" name="직선 연결선 69"/>
            <p:cNvCxnSpPr>
              <a:stCxn id="197" idx="2"/>
            </p:cNvCxnSpPr>
            <p:nvPr/>
          </p:nvCxnSpPr>
          <p:spPr bwMode="auto">
            <a:xfrm>
              <a:off x="8361508" y="4062825"/>
              <a:ext cx="1444139" cy="480680"/>
            </a:xfrm>
            <a:prstGeom prst="line">
              <a:avLst/>
            </a:prstGeom>
            <a:solidFill>
              <a:schemeClr val="accent1"/>
            </a:solidFill>
            <a:ln w="6350" cap="flat" cmpd="sng" algn="ctr">
              <a:solidFill>
                <a:srgbClr val="0000FF"/>
              </a:solidFill>
              <a:prstDash val="solid"/>
              <a:round/>
              <a:headEnd type="none" w="med" len="med"/>
              <a:tailEnd type="none" w="med" len="med"/>
            </a:ln>
            <a:effectLst/>
          </p:spPr>
        </p:cxnSp>
        <p:cxnSp>
          <p:nvCxnSpPr>
            <p:cNvPr id="71" name="직선 연결선 70"/>
            <p:cNvCxnSpPr>
              <a:stCxn id="197" idx="2"/>
            </p:cNvCxnSpPr>
            <p:nvPr/>
          </p:nvCxnSpPr>
          <p:spPr bwMode="auto">
            <a:xfrm>
              <a:off x="8361508" y="4062825"/>
              <a:ext cx="353294" cy="480680"/>
            </a:xfrm>
            <a:prstGeom prst="line">
              <a:avLst/>
            </a:prstGeom>
            <a:solidFill>
              <a:schemeClr val="accent1"/>
            </a:solidFill>
            <a:ln w="6350" cap="flat" cmpd="sng" algn="ctr">
              <a:solidFill>
                <a:srgbClr val="0000FF"/>
              </a:solidFill>
              <a:prstDash val="solid"/>
              <a:round/>
              <a:headEnd type="none" w="med" len="med"/>
              <a:tailEnd type="none" w="med" len="med"/>
            </a:ln>
            <a:effectLst/>
          </p:spPr>
        </p:cxnSp>
        <p:pic>
          <p:nvPicPr>
            <p:cNvPr id="250" name="그림 249"/>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10971763" y="4643020"/>
              <a:ext cx="511478" cy="5871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 name="TextBox 23"/>
            <p:cNvSpPr txBox="1">
              <a:spLocks noChangeArrowheads="1"/>
            </p:cNvSpPr>
            <p:nvPr/>
          </p:nvSpPr>
          <p:spPr bwMode="auto">
            <a:xfrm>
              <a:off x="10895563" y="3500020"/>
              <a:ext cx="444165" cy="252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050" dirty="0">
                  <a:solidFill>
                    <a:srgbClr val="0000FF"/>
                  </a:solidFill>
                  <a:cs typeface="Times New Roman" panose="02020603050405020304" pitchFamily="18" charset="0"/>
                </a:rPr>
                <a:t>DERs</a:t>
              </a:r>
              <a:endParaRPr lang="ko-KR" altLang="en-US" sz="1050" dirty="0">
                <a:solidFill>
                  <a:srgbClr val="0000FF"/>
                </a:solidFill>
                <a:cs typeface="Times New Roman" panose="02020603050405020304" pitchFamily="18" charset="0"/>
              </a:endParaRPr>
            </a:p>
          </p:txBody>
        </p:sp>
        <p:cxnSp>
          <p:nvCxnSpPr>
            <p:cNvPr id="267" name="직선 연결선 266"/>
            <p:cNvCxnSpPr>
              <a:stCxn id="197" idx="2"/>
              <a:endCxn id="181" idx="0"/>
            </p:cNvCxnSpPr>
            <p:nvPr/>
          </p:nvCxnSpPr>
          <p:spPr bwMode="auto">
            <a:xfrm flipV="1">
              <a:off x="8372994" y="3921497"/>
              <a:ext cx="705978" cy="141329"/>
            </a:xfrm>
            <a:prstGeom prst="line">
              <a:avLst/>
            </a:prstGeom>
            <a:solidFill>
              <a:schemeClr val="accent1"/>
            </a:solidFill>
            <a:ln w="6350" cap="flat" cmpd="sng" algn="ctr">
              <a:solidFill>
                <a:srgbClr val="0000FF"/>
              </a:solidFill>
              <a:prstDash val="solid"/>
              <a:round/>
              <a:headEnd type="none" w="med" len="med"/>
              <a:tailEnd type="none" w="med" len="med"/>
            </a:ln>
            <a:effectLst/>
          </p:spPr>
        </p:cxnSp>
        <p:cxnSp>
          <p:nvCxnSpPr>
            <p:cNvPr id="73" name="직선 연결선 72"/>
            <p:cNvCxnSpPr>
              <a:stCxn id="197" idx="2"/>
              <a:endCxn id="74" idx="5"/>
            </p:cNvCxnSpPr>
            <p:nvPr/>
          </p:nvCxnSpPr>
          <p:spPr bwMode="auto">
            <a:xfrm>
              <a:off x="8365106" y="4062826"/>
              <a:ext cx="1946864" cy="690667"/>
            </a:xfrm>
            <a:prstGeom prst="line">
              <a:avLst/>
            </a:prstGeom>
            <a:solidFill>
              <a:schemeClr val="accent1"/>
            </a:solidFill>
            <a:ln w="6350" cap="flat" cmpd="sng" algn="ctr">
              <a:solidFill>
                <a:srgbClr val="FF0000"/>
              </a:solidFill>
              <a:prstDash val="solid"/>
              <a:round/>
              <a:headEnd type="none" w="med" len="med"/>
              <a:tailEnd type="none" w="med" len="med"/>
            </a:ln>
            <a:effectLst/>
          </p:spPr>
        </p:cxnSp>
        <p:sp>
          <p:nvSpPr>
            <p:cNvPr id="74" name="팔각형 212"/>
            <p:cNvSpPr>
              <a:spLocks noChangeArrowheads="1"/>
            </p:cNvSpPr>
            <p:nvPr/>
          </p:nvSpPr>
          <p:spPr bwMode="auto">
            <a:xfrm>
              <a:off x="10311970" y="4674196"/>
              <a:ext cx="433671" cy="230932"/>
            </a:xfrm>
            <a:prstGeom prst="octagon">
              <a:avLst>
                <a:gd name="adj" fmla="val 34338"/>
              </a:avLst>
            </a:prstGeom>
            <a:solidFill>
              <a:srgbClr val="FFFF00"/>
            </a:solidFill>
            <a:ln w="12699" algn="ctr">
              <a:solidFill>
                <a:schemeClr val="tx1"/>
              </a:solidFill>
              <a:round/>
              <a:headEnd/>
              <a:tailEnd/>
            </a:ln>
          </p:spPr>
          <p:txBody>
            <a:bodyPr wrap="none" anchor="ct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050" dirty="0"/>
                <a:t>EMA</a:t>
              </a:r>
              <a:endParaRPr lang="ko-KR" altLang="en-US" sz="1050" dirty="0"/>
            </a:p>
          </p:txBody>
        </p:sp>
        <p:sp>
          <p:nvSpPr>
            <p:cNvPr id="79" name="팔각형 212"/>
            <p:cNvSpPr>
              <a:spLocks noChangeArrowheads="1"/>
            </p:cNvSpPr>
            <p:nvPr/>
          </p:nvSpPr>
          <p:spPr bwMode="auto">
            <a:xfrm>
              <a:off x="8482330" y="4363161"/>
              <a:ext cx="433671" cy="230932"/>
            </a:xfrm>
            <a:prstGeom prst="octagon">
              <a:avLst>
                <a:gd name="adj" fmla="val 34338"/>
              </a:avLst>
            </a:prstGeom>
            <a:solidFill>
              <a:srgbClr val="FFFF00"/>
            </a:solidFill>
            <a:ln w="12699" algn="ctr">
              <a:solidFill>
                <a:schemeClr val="tx1"/>
              </a:solidFill>
              <a:round/>
              <a:headEnd/>
              <a:tailEnd/>
            </a:ln>
          </p:spPr>
          <p:txBody>
            <a:bodyPr wrap="none" anchor="ct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050" dirty="0"/>
                <a:t>EMA</a:t>
              </a:r>
              <a:endParaRPr lang="ko-KR" altLang="en-US" sz="1050" dirty="0"/>
            </a:p>
          </p:txBody>
        </p:sp>
        <p:sp>
          <p:nvSpPr>
            <p:cNvPr id="80" name="팔각형 212"/>
            <p:cNvSpPr>
              <a:spLocks noChangeArrowheads="1"/>
            </p:cNvSpPr>
            <p:nvPr/>
          </p:nvSpPr>
          <p:spPr bwMode="auto">
            <a:xfrm>
              <a:off x="10385692" y="3728620"/>
              <a:ext cx="433671" cy="230932"/>
            </a:xfrm>
            <a:prstGeom prst="octagon">
              <a:avLst>
                <a:gd name="adj" fmla="val 34338"/>
              </a:avLst>
            </a:prstGeom>
            <a:solidFill>
              <a:srgbClr val="FFFF00"/>
            </a:solidFill>
            <a:ln w="12699" algn="ctr">
              <a:solidFill>
                <a:schemeClr val="tx1"/>
              </a:solidFill>
              <a:round/>
              <a:headEnd/>
              <a:tailEnd/>
            </a:ln>
          </p:spPr>
          <p:txBody>
            <a:bodyPr wrap="none" anchor="ct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050" dirty="0"/>
                <a:t>EMA</a:t>
              </a:r>
              <a:endParaRPr lang="ko-KR" altLang="en-US" sz="1050" dirty="0"/>
            </a:p>
          </p:txBody>
        </p:sp>
        <p:cxnSp>
          <p:nvCxnSpPr>
            <p:cNvPr id="81" name="직선 연결선 80"/>
            <p:cNvCxnSpPr>
              <a:stCxn id="74" idx="7"/>
            </p:cNvCxnSpPr>
            <p:nvPr/>
          </p:nvCxnSpPr>
          <p:spPr bwMode="auto">
            <a:xfrm flipH="1" flipV="1">
              <a:off x="10651723" y="3900416"/>
              <a:ext cx="14621" cy="773780"/>
            </a:xfrm>
            <a:prstGeom prst="line">
              <a:avLst/>
            </a:prstGeom>
            <a:solidFill>
              <a:schemeClr val="accent1"/>
            </a:solidFill>
            <a:ln w="6350" cap="flat" cmpd="sng" algn="ctr">
              <a:solidFill>
                <a:srgbClr val="FF0000"/>
              </a:solidFill>
              <a:prstDash val="solid"/>
              <a:round/>
              <a:headEnd type="none" w="med" len="med"/>
              <a:tailEnd type="none" w="med" len="med"/>
            </a:ln>
            <a:effectLst/>
          </p:spPr>
        </p:cxnSp>
        <p:pic>
          <p:nvPicPr>
            <p:cNvPr id="264" name="Picture 15">
              <a:extLst>
                <a:ext uri="{FF2B5EF4-FFF2-40B4-BE49-F238E27FC236}">
                  <a16:creationId xmlns:a16="http://schemas.microsoft.com/office/drawing/2014/main" id="{45BB3454-C05C-7AB2-AE5E-4AF2AB4AA7F1}"/>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rot="5400000">
              <a:off x="9089141" y="3127076"/>
              <a:ext cx="426982" cy="410870"/>
            </a:xfrm>
            <a:prstGeom prst="rect">
              <a:avLst/>
            </a:prstGeom>
          </p:spPr>
        </p:pic>
        <p:cxnSp>
          <p:nvCxnSpPr>
            <p:cNvPr id="83" name="직선 연결선 82"/>
            <p:cNvCxnSpPr>
              <a:stCxn id="197" idx="0"/>
              <a:endCxn id="80" idx="5"/>
            </p:cNvCxnSpPr>
            <p:nvPr/>
          </p:nvCxnSpPr>
          <p:spPr bwMode="auto">
            <a:xfrm flipV="1">
              <a:off x="8495885" y="3807917"/>
              <a:ext cx="1889807" cy="10701"/>
            </a:xfrm>
            <a:prstGeom prst="line">
              <a:avLst/>
            </a:prstGeom>
            <a:solidFill>
              <a:schemeClr val="accent1"/>
            </a:solidFill>
            <a:ln w="6350" cap="flat" cmpd="sng" algn="ctr">
              <a:solidFill>
                <a:srgbClr val="FF0000"/>
              </a:solidFill>
              <a:prstDash val="solid"/>
              <a:round/>
              <a:headEnd type="none" w="med" len="med"/>
              <a:tailEnd type="none" w="med" len="med"/>
            </a:ln>
            <a:effectLst/>
          </p:spPr>
        </p:cxnSp>
        <p:sp>
          <p:nvSpPr>
            <p:cNvPr id="86" name="정오각형 85"/>
            <p:cNvSpPr/>
            <p:nvPr/>
          </p:nvSpPr>
          <p:spPr>
            <a:xfrm flipH="1">
              <a:off x="6705600" y="4191000"/>
              <a:ext cx="662582" cy="545349"/>
            </a:xfrm>
            <a:prstGeom prst="pentagon">
              <a:avLst/>
            </a:prstGeom>
            <a:solidFill>
              <a:schemeClr val="bg1"/>
            </a:solidFill>
            <a:ln w="19050">
              <a:solidFill>
                <a:schemeClr val="tx1"/>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anchor="ctr"/>
            <a:lstStyle>
              <a:lvl1pPr>
                <a:defRPr kumimoji="1" sz="2000">
                  <a:solidFill>
                    <a:schemeClr val="tx1"/>
                  </a:solidFill>
                  <a:latin typeface="Times New Roman" panose="02020603050405020304" pitchFamily="18" charset="0"/>
                  <a:ea typeface="굴림" panose="020B0600000101010101" pitchFamily="50" charset="-127"/>
                </a:defRPr>
              </a:lvl1pPr>
              <a:lvl2pPr marL="742950" indent="-285750">
                <a:defRPr kumimoji="1" sz="2000">
                  <a:solidFill>
                    <a:schemeClr val="tx1"/>
                  </a:solidFill>
                  <a:latin typeface="Times New Roman" panose="02020603050405020304" pitchFamily="18" charset="0"/>
                  <a:ea typeface="굴림" panose="020B0600000101010101" pitchFamily="50" charset="-127"/>
                </a:defRPr>
              </a:lvl2pPr>
              <a:lvl3pPr marL="1143000" indent="-228600">
                <a:defRPr kumimoji="1" sz="2000">
                  <a:solidFill>
                    <a:schemeClr val="tx1"/>
                  </a:solidFill>
                  <a:latin typeface="Times New Roman" panose="02020603050405020304" pitchFamily="18" charset="0"/>
                  <a:ea typeface="굴림" panose="020B0600000101010101" pitchFamily="50" charset="-127"/>
                </a:defRPr>
              </a:lvl3pPr>
              <a:lvl4pPr marL="1600200" indent="-228600">
                <a:defRPr kumimoji="1" sz="2000">
                  <a:solidFill>
                    <a:schemeClr val="tx1"/>
                  </a:solidFill>
                  <a:latin typeface="Times New Roman" panose="02020603050405020304" pitchFamily="18" charset="0"/>
                  <a:ea typeface="굴림" panose="020B0600000101010101" pitchFamily="50" charset="-127"/>
                </a:defRPr>
              </a:lvl4pPr>
              <a:lvl5pPr marL="2057400" indent="-228600">
                <a:defRPr kumimoji="1"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굴림" panose="020B0600000101010101" pitchFamily="50" charset="-127"/>
                </a:defRPr>
              </a:lvl9pPr>
            </a:lstStyle>
            <a:p>
              <a:pPr algn="ctr">
                <a:defRPr/>
              </a:pPr>
              <a:r>
                <a:rPr lang="en-US" altLang="ko-KR" sz="1200" dirty="0">
                  <a:cs typeface="Times New Roman" panose="02020603050405020304" pitchFamily="18" charset="0"/>
                </a:rPr>
                <a:t>GRID</a:t>
              </a:r>
              <a:endParaRPr lang="ko-KR" altLang="en-US" sz="1200" dirty="0">
                <a:cs typeface="Times New Roman" panose="02020603050405020304" pitchFamily="18" charset="0"/>
              </a:endParaRPr>
            </a:p>
          </p:txBody>
        </p:sp>
        <p:cxnSp>
          <p:nvCxnSpPr>
            <p:cNvPr id="89" name="직선 연결선 88"/>
            <p:cNvCxnSpPr>
              <a:stCxn id="197" idx="4"/>
              <a:endCxn id="86" idx="0"/>
            </p:cNvCxnSpPr>
            <p:nvPr/>
          </p:nvCxnSpPr>
          <p:spPr bwMode="auto">
            <a:xfrm rot="10800000" flipV="1">
              <a:off x="7036892" y="3935116"/>
              <a:ext cx="881777" cy="255883"/>
            </a:xfrm>
            <a:prstGeom prst="bentConnector2">
              <a:avLst/>
            </a:prstGeom>
            <a:solidFill>
              <a:schemeClr val="accent1"/>
            </a:solidFill>
            <a:ln w="6350" cap="flat" cmpd="sng" algn="ctr">
              <a:solidFill>
                <a:srgbClr val="FF0000"/>
              </a:solidFill>
              <a:prstDash val="solid"/>
              <a:round/>
              <a:headEnd type="none" w="med" len="med"/>
              <a:tailEnd type="none" w="med" len="med"/>
            </a:ln>
            <a:effectLst/>
          </p:spPr>
        </p:cxnSp>
      </p:grpSp>
      <p:sp>
        <p:nvSpPr>
          <p:cNvPr id="84" name="직사각형 83"/>
          <p:cNvSpPr/>
          <p:nvPr/>
        </p:nvSpPr>
        <p:spPr>
          <a:xfrm>
            <a:off x="533400" y="6172200"/>
            <a:ext cx="10886661" cy="308418"/>
          </a:xfrm>
          <a:prstGeom prst="rect">
            <a:avLst/>
          </a:prstGeom>
        </p:spPr>
        <p:txBody>
          <a:bodyPr wrap="square">
            <a:spAutoFit/>
          </a:bodyPr>
          <a:lstStyle/>
          <a:p>
            <a:pPr>
              <a:lnSpc>
                <a:spcPct val="130000"/>
              </a:lnSpc>
              <a:defRPr/>
            </a:pPr>
            <a:r>
              <a:rPr lang="en-US" dirty="0">
                <a:hlinkClick r:id="rId18">
                  <a:extLst>
                    <a:ext uri="{A12FA001-AC4F-418D-AE19-62706E023703}">
                      <ahyp:hlinkClr xmlns:ahyp="http://schemas.microsoft.com/office/drawing/2018/hyperlinkcolor" val="tx"/>
                    </a:ext>
                  </a:extLst>
                </a:hlinkClick>
              </a:rPr>
              <a:t>Ref1: </a:t>
            </a:r>
            <a:r>
              <a:rPr lang="en-US" kern="0" spc="-50" dirty="0">
                <a:solidFill>
                  <a:srgbClr val="FF0000"/>
                </a:solidFill>
                <a:ea typeface="휴먼명조"/>
              </a:rPr>
              <a:t>Energy Management Agent Frameworks</a:t>
            </a:r>
            <a:r>
              <a:rPr lang="en-US" kern="0" spc="-50" dirty="0">
                <a:solidFill>
                  <a:srgbClr val="000000"/>
                </a:solidFill>
                <a:ea typeface="휴먼명조"/>
              </a:rPr>
              <a:t>: Scalable Flexible and Efficient Architectures for 5G Vertical Industries", IEEE Industrial Electronics Magazine vol. 15, no. 1, pp. 62-73, 2021.</a:t>
            </a:r>
          </a:p>
        </p:txBody>
      </p:sp>
    </p:spTree>
    <p:extLst>
      <p:ext uri="{BB962C8B-B14F-4D97-AF65-F5344CB8AC3E}">
        <p14:creationId xmlns:p14="http://schemas.microsoft.com/office/powerpoint/2010/main" val="1425067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818223B-7E33-FE29-6782-CD52699E3FC3}"/>
              </a:ext>
            </a:extLst>
          </p:cNvPr>
          <p:cNvSpPr>
            <a:spLocks noGrp="1"/>
          </p:cNvSpPr>
          <p:nvPr>
            <p:ph idx="1"/>
          </p:nvPr>
        </p:nvSpPr>
        <p:spPr>
          <a:xfrm>
            <a:off x="864960" y="1492440"/>
            <a:ext cx="10641239" cy="4343400"/>
          </a:xfrm>
        </p:spPr>
        <p:txBody>
          <a:bodyPr>
            <a:normAutofit fontScale="92500"/>
          </a:bodyPr>
          <a:lstStyle/>
          <a:p>
            <a:r>
              <a:rPr lang="en-US" sz="2400" dirty="0"/>
              <a:t>How could 802.11/TSN standards support secure and reliable communications for energy management integrating EV charging system and DERs?</a:t>
            </a:r>
          </a:p>
          <a:p>
            <a:pPr lvl="1"/>
            <a:r>
              <a:rPr lang="en-US" sz="2000" dirty="0"/>
              <a:t>Critical functions must be operational and resilient</a:t>
            </a:r>
          </a:p>
          <a:p>
            <a:pPr lvl="1"/>
            <a:r>
              <a:rPr lang="en-US" sz="2000" dirty="0"/>
              <a:t>Data privacy for fueling, power/energy distribution, logistics, operations</a:t>
            </a:r>
          </a:p>
          <a:p>
            <a:pPr lvl="1"/>
            <a:r>
              <a:rPr lang="en-US" sz="2000" dirty="0"/>
              <a:t>Coordinated security contexts</a:t>
            </a:r>
          </a:p>
          <a:p>
            <a:pPr lvl="2"/>
            <a:r>
              <a:rPr lang="en-US" sz="1800" dirty="0"/>
              <a:t>Fueling: vehicle, dispenser, energy sources and sinks; safety-critical?</a:t>
            </a:r>
          </a:p>
          <a:p>
            <a:pPr lvl="2"/>
            <a:r>
              <a:rPr lang="en-US" sz="1800" dirty="0"/>
              <a:t>Load balancing: </a:t>
            </a:r>
            <a:r>
              <a:rPr lang="en-US" sz="1800" u="sng" dirty="0">
                <a:solidFill>
                  <a:srgbClr val="000000"/>
                </a:solidFill>
              </a:rPr>
              <a:t>Demand Response</a:t>
            </a:r>
            <a:endParaRPr lang="en-US" sz="1800" dirty="0"/>
          </a:p>
          <a:p>
            <a:pPr lvl="2"/>
            <a:r>
              <a:rPr lang="en-US" sz="1800" dirty="0"/>
              <a:t>Data: public/private, site/region, cooperating entities; trust domains</a:t>
            </a:r>
          </a:p>
          <a:p>
            <a:r>
              <a:rPr lang="en-US" sz="2400" dirty="0"/>
              <a:t>Architecture</a:t>
            </a:r>
          </a:p>
          <a:p>
            <a:pPr lvl="1"/>
            <a:r>
              <a:rPr lang="en-US" sz="2000" dirty="0"/>
              <a:t>Distributed energy, computing, control</a:t>
            </a:r>
          </a:p>
          <a:p>
            <a:pPr lvl="1"/>
            <a:r>
              <a:rPr lang="en-US" sz="2000" dirty="0"/>
              <a:t>Orchestration of workloads between edge/cloud</a:t>
            </a:r>
          </a:p>
          <a:p>
            <a:pPr lvl="1"/>
            <a:r>
              <a:rPr lang="en-US" sz="2000" dirty="0"/>
              <a:t>Vehicle-to-Home &amp; Home-to-Vehicle</a:t>
            </a:r>
          </a:p>
          <a:p>
            <a:endParaRPr lang="en-US" sz="2400" dirty="0"/>
          </a:p>
        </p:txBody>
      </p:sp>
      <p:sp>
        <p:nvSpPr>
          <p:cNvPr id="3" name="Footer Placeholder 2">
            <a:extLst>
              <a:ext uri="{FF2B5EF4-FFF2-40B4-BE49-F238E27FC236}">
                <a16:creationId xmlns:a16="http://schemas.microsoft.com/office/drawing/2014/main" id="{BA866001-BC5F-E7D9-52DE-C04C23D53A0F}"/>
              </a:ext>
            </a:extLst>
          </p:cNvPr>
          <p:cNvSpPr>
            <a:spLocks noGrp="1"/>
          </p:cNvSpPr>
          <p:nvPr>
            <p:ph type="ftr" sz="quarter" idx="11"/>
          </p:nvPr>
        </p:nvSpPr>
        <p:spPr/>
        <p:txBody>
          <a:bodyPr/>
          <a:lstStyle/>
          <a:p>
            <a:r>
              <a:rPr lang="en-US" altLang="en-US" dirty="0"/>
              <a:t>Jin Seek Choi, HYU</a:t>
            </a:r>
          </a:p>
        </p:txBody>
      </p:sp>
      <p:sp>
        <p:nvSpPr>
          <p:cNvPr id="4" name="Slide Number Placeholder 3">
            <a:extLst>
              <a:ext uri="{FF2B5EF4-FFF2-40B4-BE49-F238E27FC236}">
                <a16:creationId xmlns:a16="http://schemas.microsoft.com/office/drawing/2014/main" id="{4EC23EDB-43E8-17BE-9A79-F5B19D6B8CC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
        <p:nvSpPr>
          <p:cNvPr id="5" name="Title 4">
            <a:extLst>
              <a:ext uri="{FF2B5EF4-FFF2-40B4-BE49-F238E27FC236}">
                <a16:creationId xmlns:a16="http://schemas.microsoft.com/office/drawing/2014/main" id="{1BEE5962-F8DF-9327-5306-A18D5F5B5616}"/>
              </a:ext>
            </a:extLst>
          </p:cNvPr>
          <p:cNvSpPr>
            <a:spLocks noGrp="1"/>
          </p:cNvSpPr>
          <p:nvPr>
            <p:ph type="title"/>
          </p:nvPr>
        </p:nvSpPr>
        <p:spPr>
          <a:xfrm>
            <a:off x="914400" y="685800"/>
            <a:ext cx="10515600" cy="756089"/>
          </a:xfrm>
        </p:spPr>
        <p:txBody>
          <a:bodyPr/>
          <a:lstStyle/>
          <a:p>
            <a:r>
              <a:rPr lang="en-US" dirty="0"/>
              <a:t>Requirement: discussion with IEEE </a:t>
            </a:r>
            <a:r>
              <a:rPr lang="en-US" dirty="0" err="1"/>
              <a:t>Std</a:t>
            </a:r>
            <a:r>
              <a:rPr lang="en-US" dirty="0"/>
              <a:t> P802.11/TSN ? </a:t>
            </a:r>
          </a:p>
        </p:txBody>
      </p:sp>
      <p:grpSp>
        <p:nvGrpSpPr>
          <p:cNvPr id="6" name="그룹 5"/>
          <p:cNvGrpSpPr/>
          <p:nvPr/>
        </p:nvGrpSpPr>
        <p:grpSpPr>
          <a:xfrm>
            <a:off x="8991600" y="3664140"/>
            <a:ext cx="2808287" cy="2667378"/>
            <a:chOff x="9955213" y="3657600"/>
            <a:chExt cx="2808287" cy="2667378"/>
          </a:xfrm>
        </p:grpSpPr>
        <p:sp>
          <p:nvSpPr>
            <p:cNvPr id="7" name="직사각형 9"/>
            <p:cNvSpPr>
              <a:spLocks noChangeArrowheads="1"/>
            </p:cNvSpPr>
            <p:nvPr/>
          </p:nvSpPr>
          <p:spPr bwMode="auto">
            <a:xfrm>
              <a:off x="10315575" y="5778749"/>
              <a:ext cx="2098675" cy="546229"/>
            </a:xfrm>
            <a:prstGeom prst="rect">
              <a:avLst/>
            </a:prstGeom>
            <a:noFill/>
            <a:ln w="12699"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600" dirty="0">
                  <a:solidFill>
                    <a:srgbClr val="0000FF"/>
                  </a:solidFill>
                </a:rPr>
                <a:t>802.11/TSN</a:t>
              </a:r>
              <a:br>
                <a:rPr lang="en-US" altLang="ko-KR" sz="1600" dirty="0">
                  <a:solidFill>
                    <a:srgbClr val="0000FF"/>
                  </a:solidFill>
                </a:rPr>
              </a:br>
              <a:r>
                <a:rPr lang="en-US" altLang="ko-KR" sz="1600" dirty="0">
                  <a:solidFill>
                    <a:srgbClr val="0000FF"/>
                  </a:solidFill>
                </a:rPr>
                <a:t>(</a:t>
              </a:r>
              <a:r>
                <a:rPr lang="en-US" sz="1600" dirty="0"/>
                <a:t>synchronization</a:t>
              </a:r>
              <a:r>
                <a:rPr lang="en-US" sz="1600" dirty="0">
                  <a:solidFill>
                    <a:srgbClr val="0000FF"/>
                  </a:solidFill>
                </a:rPr>
                <a:t>)</a:t>
              </a:r>
              <a:endParaRPr lang="ko-KR" altLang="en-US" sz="1600" dirty="0">
                <a:solidFill>
                  <a:srgbClr val="0000FF"/>
                </a:solidFill>
              </a:endParaRPr>
            </a:p>
          </p:txBody>
        </p:sp>
        <p:sp>
          <p:nvSpPr>
            <p:cNvPr id="8" name="직사각형 10"/>
            <p:cNvSpPr>
              <a:spLocks noChangeArrowheads="1"/>
            </p:cNvSpPr>
            <p:nvPr/>
          </p:nvSpPr>
          <p:spPr bwMode="auto">
            <a:xfrm>
              <a:off x="10315575" y="5232520"/>
              <a:ext cx="2098675" cy="546229"/>
            </a:xfrm>
            <a:prstGeom prst="rect">
              <a:avLst/>
            </a:prstGeom>
            <a:noFill/>
            <a:ln w="12699"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600" dirty="0"/>
                <a:t>UDP/IPv6</a:t>
              </a:r>
              <a:endParaRPr lang="ko-KR" altLang="en-US" sz="1600" dirty="0"/>
            </a:p>
          </p:txBody>
        </p:sp>
        <p:sp>
          <p:nvSpPr>
            <p:cNvPr id="9" name="직사각형 11"/>
            <p:cNvSpPr>
              <a:spLocks noChangeArrowheads="1"/>
            </p:cNvSpPr>
            <p:nvPr/>
          </p:nvSpPr>
          <p:spPr bwMode="auto">
            <a:xfrm>
              <a:off x="10315575" y="4687495"/>
              <a:ext cx="2098675" cy="545026"/>
            </a:xfrm>
            <a:prstGeom prst="rect">
              <a:avLst/>
            </a:prstGeom>
            <a:noFill/>
            <a:ln w="12699"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600" dirty="0" err="1"/>
                <a:t>CoAP</a:t>
              </a:r>
              <a:r>
                <a:rPr lang="en-US" altLang="ko-KR" sz="1600" dirty="0"/>
                <a:t>/</a:t>
              </a:r>
            </a:p>
            <a:p>
              <a:pPr algn="ctr">
                <a:spcBef>
                  <a:spcPct val="0"/>
                </a:spcBef>
                <a:buFontTx/>
                <a:buNone/>
              </a:pPr>
              <a:r>
                <a:rPr lang="en-US" altLang="ko-KR" sz="1600" dirty="0"/>
                <a:t>HTTP</a:t>
              </a:r>
              <a:endParaRPr lang="ko-KR" altLang="en-US" sz="1600" dirty="0"/>
            </a:p>
          </p:txBody>
        </p:sp>
        <p:sp>
          <p:nvSpPr>
            <p:cNvPr id="10" name="타원 18"/>
            <p:cNvSpPr>
              <a:spLocks noChangeArrowheads="1"/>
            </p:cNvSpPr>
            <p:nvPr/>
          </p:nvSpPr>
          <p:spPr bwMode="auto">
            <a:xfrm>
              <a:off x="9955213" y="4202626"/>
              <a:ext cx="936625" cy="436743"/>
            </a:xfrm>
            <a:prstGeom prst="ellipse">
              <a:avLst/>
            </a:prstGeom>
            <a:noFill/>
            <a:ln w="12699"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400"/>
                <a:t>Energy</a:t>
              </a:r>
            </a:p>
            <a:p>
              <a:pPr algn="ctr">
                <a:spcBef>
                  <a:spcPct val="0"/>
                </a:spcBef>
                <a:buFontTx/>
                <a:buNone/>
              </a:pPr>
              <a:r>
                <a:rPr lang="en-US" altLang="ko-KR" sz="1400"/>
                <a:t>(DR)</a:t>
              </a:r>
              <a:endParaRPr lang="ko-KR" altLang="en-US" sz="1400"/>
            </a:p>
          </p:txBody>
        </p:sp>
        <p:sp>
          <p:nvSpPr>
            <p:cNvPr id="11" name="타원 19"/>
            <p:cNvSpPr>
              <a:spLocks noChangeArrowheads="1"/>
            </p:cNvSpPr>
            <p:nvPr/>
          </p:nvSpPr>
          <p:spPr bwMode="auto">
            <a:xfrm>
              <a:off x="10891838" y="4202626"/>
              <a:ext cx="935037" cy="436743"/>
            </a:xfrm>
            <a:prstGeom prst="ellipse">
              <a:avLst/>
            </a:prstGeom>
            <a:noFill/>
            <a:ln w="12699" algn="ctr">
              <a:solidFill>
                <a:srgbClr val="1966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400" dirty="0"/>
                <a:t>Management</a:t>
              </a:r>
              <a:endParaRPr lang="ko-KR" altLang="en-US" sz="1400" dirty="0"/>
            </a:p>
          </p:txBody>
        </p:sp>
        <p:sp>
          <p:nvSpPr>
            <p:cNvPr id="12" name="타원 20"/>
            <p:cNvSpPr>
              <a:spLocks noChangeArrowheads="1"/>
            </p:cNvSpPr>
            <p:nvPr/>
          </p:nvSpPr>
          <p:spPr bwMode="auto">
            <a:xfrm>
              <a:off x="11826875" y="4202626"/>
              <a:ext cx="936625" cy="436743"/>
            </a:xfrm>
            <a:prstGeom prst="ellipse">
              <a:avLst/>
            </a:prstGeom>
            <a:noFill/>
            <a:ln w="12699"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400" dirty="0"/>
                <a:t>Control</a:t>
              </a:r>
              <a:endParaRPr lang="ko-KR" altLang="en-US" sz="1400" dirty="0"/>
            </a:p>
          </p:txBody>
        </p:sp>
        <p:grpSp>
          <p:nvGrpSpPr>
            <p:cNvPr id="14" name="그룹 49"/>
            <p:cNvGrpSpPr>
              <a:grpSpLocks/>
            </p:cNvGrpSpPr>
            <p:nvPr/>
          </p:nvGrpSpPr>
          <p:grpSpPr bwMode="auto">
            <a:xfrm flipH="1">
              <a:off x="10325100" y="4617712"/>
              <a:ext cx="2098675" cy="129940"/>
              <a:chOff x="1037153" y="3613755"/>
              <a:chExt cx="2098282" cy="171772"/>
            </a:xfrm>
          </p:grpSpPr>
          <p:cxnSp>
            <p:nvCxnSpPr>
              <p:cNvPr id="16" name="직선 연결선 50"/>
              <p:cNvCxnSpPr>
                <a:cxnSpLocks noChangeShapeType="1"/>
              </p:cNvCxnSpPr>
              <p:nvPr/>
            </p:nvCxnSpPr>
            <p:spPr bwMode="auto">
              <a:xfrm>
                <a:off x="1037153" y="3704252"/>
                <a:ext cx="2098282" cy="3762"/>
              </a:xfrm>
              <a:prstGeom prst="line">
                <a:avLst/>
              </a:prstGeom>
              <a:noFill/>
              <a:ln w="28575" algn="ctr">
                <a:solidFill>
                  <a:schemeClr val="accent1"/>
                </a:solidFill>
                <a:round/>
                <a:headEnd/>
                <a:tailEnd/>
              </a:ln>
              <a:extLst>
                <a:ext uri="{909E8E84-426E-40DD-AFC4-6F175D3DCCD1}">
                  <a14:hiddenFill xmlns:a14="http://schemas.microsoft.com/office/drawing/2010/main">
                    <a:noFill/>
                  </a14:hiddenFill>
                </a:ext>
              </a:extLst>
            </p:spPr>
          </p:cxnSp>
          <p:cxnSp>
            <p:nvCxnSpPr>
              <p:cNvPr id="17" name="직선 연결선 51"/>
              <p:cNvCxnSpPr>
                <a:cxnSpLocks noChangeShapeType="1"/>
              </p:cNvCxnSpPr>
              <p:nvPr/>
            </p:nvCxnSpPr>
            <p:spPr bwMode="auto">
              <a:xfrm flipH="1" flipV="1">
                <a:off x="1279997" y="3633241"/>
                <a:ext cx="2104" cy="152286"/>
              </a:xfrm>
              <a:prstGeom prst="line">
                <a:avLst/>
              </a:prstGeom>
              <a:noFill/>
              <a:ln w="28575" algn="ctr">
                <a:solidFill>
                  <a:srgbClr val="7030A0"/>
                </a:solidFill>
                <a:round/>
                <a:headEnd/>
                <a:tailEnd/>
              </a:ln>
              <a:extLst>
                <a:ext uri="{909E8E84-426E-40DD-AFC4-6F175D3DCCD1}">
                  <a14:hiddenFill xmlns:a14="http://schemas.microsoft.com/office/drawing/2010/main">
                    <a:noFill/>
                  </a14:hiddenFill>
                </a:ext>
              </a:extLst>
            </p:spPr>
          </p:cxnSp>
          <p:cxnSp>
            <p:nvCxnSpPr>
              <p:cNvPr id="18" name="직선 연결선 52"/>
              <p:cNvCxnSpPr>
                <a:cxnSpLocks noChangeShapeType="1"/>
              </p:cNvCxnSpPr>
              <p:nvPr/>
            </p:nvCxnSpPr>
            <p:spPr bwMode="auto">
              <a:xfrm flipH="1" flipV="1">
                <a:off x="2090649" y="3613755"/>
                <a:ext cx="2104" cy="152286"/>
              </a:xfrm>
              <a:prstGeom prst="line">
                <a:avLst/>
              </a:prstGeom>
              <a:noFill/>
              <a:ln w="28575" algn="ctr">
                <a:solidFill>
                  <a:srgbClr val="1966FF"/>
                </a:solidFill>
                <a:round/>
                <a:headEnd/>
                <a:tailEnd/>
              </a:ln>
              <a:extLst>
                <a:ext uri="{909E8E84-426E-40DD-AFC4-6F175D3DCCD1}">
                  <a14:hiddenFill xmlns:a14="http://schemas.microsoft.com/office/drawing/2010/main">
                    <a:noFill/>
                  </a14:hiddenFill>
                </a:ext>
              </a:extLst>
            </p:spPr>
          </p:cxnSp>
          <p:cxnSp>
            <p:nvCxnSpPr>
              <p:cNvPr id="19" name="직선 연결선 53"/>
              <p:cNvCxnSpPr>
                <a:cxnSpLocks noChangeShapeType="1"/>
              </p:cNvCxnSpPr>
              <p:nvPr/>
            </p:nvCxnSpPr>
            <p:spPr bwMode="auto">
              <a:xfrm flipH="1" flipV="1">
                <a:off x="2902219" y="3613755"/>
                <a:ext cx="2104" cy="152286"/>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grpSp>
        <p:sp>
          <p:nvSpPr>
            <p:cNvPr id="15" name="모서리가 둥근 직사각형 57"/>
            <p:cNvSpPr>
              <a:spLocks noChangeArrowheads="1"/>
            </p:cNvSpPr>
            <p:nvPr/>
          </p:nvSpPr>
          <p:spPr bwMode="auto">
            <a:xfrm>
              <a:off x="10379075" y="3657600"/>
              <a:ext cx="1951038" cy="435540"/>
            </a:xfrm>
            <a:prstGeom prst="roundRect">
              <a:avLst>
                <a:gd name="adj" fmla="val 16667"/>
              </a:avLst>
            </a:prstGeom>
            <a:noFill/>
            <a:ln w="12699"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600" dirty="0"/>
                <a:t>UML </a:t>
              </a:r>
            </a:p>
            <a:p>
              <a:pPr algn="ctr">
                <a:spcBef>
                  <a:spcPct val="0"/>
                </a:spcBef>
                <a:buFontTx/>
                <a:buNone/>
              </a:pPr>
              <a:r>
                <a:rPr lang="en-US" altLang="ko-KR" sz="1600" dirty="0"/>
                <a:t>Data Modeling</a:t>
              </a:r>
              <a:endParaRPr lang="ko-KR" altLang="en-US" sz="1600" dirty="0"/>
            </a:p>
          </p:txBody>
        </p:sp>
      </p:grpSp>
    </p:spTree>
    <p:extLst>
      <p:ext uri="{BB962C8B-B14F-4D97-AF65-F5344CB8AC3E}">
        <p14:creationId xmlns:p14="http://schemas.microsoft.com/office/powerpoint/2010/main" val="865856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97142A0-C13C-A902-354A-FAA82B0AA10C}"/>
              </a:ext>
            </a:extLst>
          </p:cNvPr>
          <p:cNvSpPr>
            <a:spLocks noGrp="1"/>
          </p:cNvSpPr>
          <p:nvPr>
            <p:ph type="title"/>
          </p:nvPr>
        </p:nvSpPr>
        <p:spPr>
          <a:xfrm>
            <a:off x="914400" y="685800"/>
            <a:ext cx="10363200" cy="1066800"/>
          </a:xfrm>
        </p:spPr>
        <p:txBody>
          <a:bodyPr/>
          <a:lstStyle/>
          <a:p>
            <a:r>
              <a:rPr lang="en-US" dirty="0"/>
              <a:t>Discussion, next steps</a:t>
            </a:r>
          </a:p>
        </p:txBody>
      </p:sp>
      <p:sp>
        <p:nvSpPr>
          <p:cNvPr id="7" name="Content Placeholder 6">
            <a:extLst>
              <a:ext uri="{FF2B5EF4-FFF2-40B4-BE49-F238E27FC236}">
                <a16:creationId xmlns:a16="http://schemas.microsoft.com/office/drawing/2014/main" id="{C2D59463-26DF-764D-D1BD-E80690CF323E}"/>
              </a:ext>
            </a:extLst>
          </p:cNvPr>
          <p:cNvSpPr>
            <a:spLocks noGrp="1"/>
          </p:cNvSpPr>
          <p:nvPr>
            <p:ph idx="1"/>
          </p:nvPr>
        </p:nvSpPr>
        <p:spPr>
          <a:xfrm>
            <a:off x="914400" y="3371243"/>
            <a:ext cx="10363200" cy="3010250"/>
          </a:xfrm>
        </p:spPr>
        <p:txBody>
          <a:bodyPr/>
          <a:lstStyle/>
          <a:p>
            <a:pPr marL="0" indent="0" algn="ctr">
              <a:buNone/>
            </a:pPr>
            <a:r>
              <a:rPr lang="en-US" dirty="0"/>
              <a:t>Thank you very much!</a:t>
            </a:r>
          </a:p>
          <a:p>
            <a:pPr marL="0" indent="0" algn="ctr">
              <a:buNone/>
            </a:pPr>
            <a:endParaRPr lang="en-US" dirty="0"/>
          </a:p>
          <a:p>
            <a:pPr marL="0" indent="0" algn="ctr">
              <a:buNone/>
            </a:pPr>
            <a:r>
              <a:rPr lang="en-US" dirty="0"/>
              <a:t>jinseek@hanayng.ac.kr</a:t>
            </a:r>
          </a:p>
        </p:txBody>
      </p:sp>
      <p:sp>
        <p:nvSpPr>
          <p:cNvPr id="4" name="Footer Placeholder 3">
            <a:extLst>
              <a:ext uri="{FF2B5EF4-FFF2-40B4-BE49-F238E27FC236}">
                <a16:creationId xmlns:a16="http://schemas.microsoft.com/office/drawing/2014/main" id="{369037AF-FDA1-97CC-6165-125A67A17293}"/>
              </a:ext>
            </a:extLst>
          </p:cNvPr>
          <p:cNvSpPr>
            <a:spLocks noGrp="1"/>
          </p:cNvSpPr>
          <p:nvPr>
            <p:ph type="ftr" sz="quarter" idx="11"/>
          </p:nvPr>
        </p:nvSpPr>
        <p:spPr/>
        <p:txBody>
          <a:bodyPr/>
          <a:lstStyle/>
          <a:p>
            <a:r>
              <a:rPr lang="en-US" altLang="en-US" dirty="0"/>
              <a:t>Jin Seek Choi, HYU</a:t>
            </a:r>
          </a:p>
        </p:txBody>
      </p:sp>
      <p:sp>
        <p:nvSpPr>
          <p:cNvPr id="5" name="Slide Number Placeholder 4">
            <a:extLst>
              <a:ext uri="{FF2B5EF4-FFF2-40B4-BE49-F238E27FC236}">
                <a16:creationId xmlns:a16="http://schemas.microsoft.com/office/drawing/2014/main" id="{684628A8-DC19-954E-F371-38B5075F2AE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968082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22F50-547F-7ED2-D48B-A57AFF093C74}"/>
              </a:ext>
            </a:extLst>
          </p:cNvPr>
          <p:cNvSpPr>
            <a:spLocks noGrp="1"/>
          </p:cNvSpPr>
          <p:nvPr>
            <p:ph type="title"/>
          </p:nvPr>
        </p:nvSpPr>
        <p:spPr>
          <a:xfrm>
            <a:off x="914400" y="685800"/>
            <a:ext cx="10363200" cy="1066800"/>
          </a:xfrm>
        </p:spPr>
        <p:txBody>
          <a:bodyPr/>
          <a:lstStyle/>
          <a:p>
            <a:r>
              <a:rPr lang="en-US" dirty="0"/>
              <a:t>Contents</a:t>
            </a:r>
          </a:p>
        </p:txBody>
      </p:sp>
      <p:sp>
        <p:nvSpPr>
          <p:cNvPr id="3" name="Content Placeholder 2">
            <a:extLst>
              <a:ext uri="{FF2B5EF4-FFF2-40B4-BE49-F238E27FC236}">
                <a16:creationId xmlns:a16="http://schemas.microsoft.com/office/drawing/2014/main" id="{10907155-4AC5-6C98-608E-54347AF50D9B}"/>
              </a:ext>
            </a:extLst>
          </p:cNvPr>
          <p:cNvSpPr>
            <a:spLocks noGrp="1"/>
          </p:cNvSpPr>
          <p:nvPr>
            <p:ph idx="1"/>
          </p:nvPr>
        </p:nvSpPr>
        <p:spPr>
          <a:xfrm>
            <a:off x="914400" y="1828800"/>
            <a:ext cx="10972800" cy="4114800"/>
          </a:xfrm>
        </p:spPr>
        <p:txBody>
          <a:bodyPr>
            <a:normAutofit fontScale="77500" lnSpcReduction="20000"/>
          </a:bodyPr>
          <a:lstStyle/>
          <a:p>
            <a:r>
              <a:rPr lang="en-US" dirty="0"/>
              <a:t>BG: Opportunity for IEEE 802 vertical application</a:t>
            </a:r>
          </a:p>
          <a:p>
            <a:pPr lvl="1"/>
            <a:r>
              <a:rPr lang="en-US" dirty="0"/>
              <a:t>Vertical Applications: 24-22-0012-032-0000-ieee-802-networks…</a:t>
            </a:r>
          </a:p>
          <a:p>
            <a:pPr lvl="1"/>
            <a:r>
              <a:rPr lang="en-US" dirty="0"/>
              <a:t>Wi-Fi use case for large-scale EV (AC) charging: 24-22-0016-01-0000 (Sept 2022)</a:t>
            </a:r>
          </a:p>
          <a:p>
            <a:pPr lvl="1"/>
            <a:r>
              <a:rPr lang="en-US" dirty="0"/>
              <a:t>Wi-Fi/TSN use case for “over-the-top” transaction services: 24-22-0020-01-0000 (Nov 2022)</a:t>
            </a:r>
          </a:p>
          <a:p>
            <a:r>
              <a:rPr lang="en-US" dirty="0"/>
              <a:t>A brief look at Smart Home with Renewable Energy Sources and EVs</a:t>
            </a:r>
          </a:p>
          <a:p>
            <a:r>
              <a:rPr lang="en-US" dirty="0">
                <a:solidFill>
                  <a:srgbClr val="FF0000"/>
                </a:solidFill>
              </a:rPr>
              <a:t>Propose:</a:t>
            </a:r>
            <a:r>
              <a:rPr lang="en-US" dirty="0"/>
              <a:t> Development of an IEEE 802 vertical application integrating smart home and EV charging system for cooperative energy management</a:t>
            </a:r>
          </a:p>
          <a:p>
            <a:pPr lvl="1"/>
            <a:r>
              <a:rPr lang="en-US" dirty="0"/>
              <a:t>Discussion and next steps</a:t>
            </a:r>
          </a:p>
        </p:txBody>
      </p:sp>
      <p:sp>
        <p:nvSpPr>
          <p:cNvPr id="4" name="Footer Placeholder 3">
            <a:extLst>
              <a:ext uri="{FF2B5EF4-FFF2-40B4-BE49-F238E27FC236}">
                <a16:creationId xmlns:a16="http://schemas.microsoft.com/office/drawing/2014/main" id="{DC0A762D-EA13-2D8D-DF2C-5CAA267E1329}"/>
              </a:ext>
            </a:extLst>
          </p:cNvPr>
          <p:cNvSpPr>
            <a:spLocks noGrp="1"/>
          </p:cNvSpPr>
          <p:nvPr>
            <p:ph type="ftr" sz="quarter" idx="11"/>
          </p:nvPr>
        </p:nvSpPr>
        <p:spPr/>
        <p:txBody>
          <a:bodyPr/>
          <a:lstStyle/>
          <a:p>
            <a:r>
              <a:rPr lang="en-US" altLang="en-US" dirty="0"/>
              <a:t>Jin Seek Choi, HYU</a:t>
            </a:r>
          </a:p>
        </p:txBody>
      </p:sp>
      <p:sp>
        <p:nvSpPr>
          <p:cNvPr id="5" name="Slide Number Placeholder 4">
            <a:extLst>
              <a:ext uri="{FF2B5EF4-FFF2-40B4-BE49-F238E27FC236}">
                <a16:creationId xmlns:a16="http://schemas.microsoft.com/office/drawing/2014/main" id="{8C8B2920-4A0B-330A-A8F5-7CA634E4733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4016664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652FA-F11D-812B-D44E-0849976C625E}"/>
              </a:ext>
            </a:extLst>
          </p:cNvPr>
          <p:cNvSpPr>
            <a:spLocks noGrp="1"/>
          </p:cNvSpPr>
          <p:nvPr>
            <p:ph type="title"/>
          </p:nvPr>
        </p:nvSpPr>
        <p:spPr>
          <a:xfrm>
            <a:off x="914400" y="685800"/>
            <a:ext cx="10363200" cy="1066800"/>
          </a:xfrm>
        </p:spPr>
        <p:txBody>
          <a:bodyPr/>
          <a:lstStyle/>
          <a:p>
            <a:r>
              <a:rPr lang="en-US" sz="3200" dirty="0"/>
              <a:t>BG: Vertical application</a:t>
            </a:r>
          </a:p>
        </p:txBody>
      </p:sp>
      <p:sp>
        <p:nvSpPr>
          <p:cNvPr id="3" name="Content Placeholder 2">
            <a:extLst>
              <a:ext uri="{FF2B5EF4-FFF2-40B4-BE49-F238E27FC236}">
                <a16:creationId xmlns:a16="http://schemas.microsoft.com/office/drawing/2014/main" id="{C3688911-B707-4BCA-613D-92DC38C82F01}"/>
              </a:ext>
            </a:extLst>
          </p:cNvPr>
          <p:cNvSpPr>
            <a:spLocks noGrp="1"/>
          </p:cNvSpPr>
          <p:nvPr>
            <p:ph idx="1"/>
          </p:nvPr>
        </p:nvSpPr>
        <p:spPr>
          <a:xfrm>
            <a:off x="914400" y="1567856"/>
            <a:ext cx="10439400" cy="4419600"/>
          </a:xfrm>
        </p:spPr>
        <p:txBody>
          <a:bodyPr>
            <a:noAutofit/>
          </a:bodyPr>
          <a:lstStyle/>
          <a:p>
            <a:r>
              <a:rPr lang="en-US" sz="1800" dirty="0"/>
              <a:t>Vertical Applications refer to networks that serve specific use cases in specific market segments. </a:t>
            </a:r>
          </a:p>
          <a:p>
            <a:r>
              <a:rPr lang="en-US" sz="1800" dirty="0"/>
              <a:t>Requirements: The network is used by the entities to enable its business processes, that usually integrate various systems including network connectivity in order to perform specific tasks or enable use cases for their industry.</a:t>
            </a:r>
          </a:p>
          <a:p>
            <a:pPr>
              <a:lnSpc>
                <a:spcPct val="120000"/>
              </a:lnSpc>
            </a:pPr>
            <a:r>
              <a:rPr lang="en-US" sz="1800" dirty="0"/>
              <a:t>IEEE 802 based networks are usually aimed to “enable creating/delivering a product” instead of “the network is the product” defined by a open standard:</a:t>
            </a:r>
          </a:p>
          <a:p>
            <a:pPr lvl="1"/>
            <a:r>
              <a:rPr lang="en-US" sz="1600" dirty="0"/>
              <a:t>IEEE 802 networks for e.g. time-sensitive networking (TSN), Wireless LAN, Media Independent Handover (MIH), Bridging and Management could enhance site operations and systems integration for vertical applications.</a:t>
            </a:r>
          </a:p>
          <a:p>
            <a:pPr lvl="1"/>
            <a:r>
              <a:rPr lang="en-US" sz="1600" dirty="0"/>
              <a:t>IEEE 802 Network is the Access Network that connects terminally either directly through bridging or forwards traffic to the access router when the communication peer is behind the same Layer 2 domain. Various control entities support the access network to provide secured and managed connectivity. </a:t>
            </a:r>
            <a:endParaRPr lang="en-US" sz="1400" dirty="0"/>
          </a:p>
        </p:txBody>
      </p:sp>
      <p:sp>
        <p:nvSpPr>
          <p:cNvPr id="4" name="Footer Placeholder 3">
            <a:extLst>
              <a:ext uri="{FF2B5EF4-FFF2-40B4-BE49-F238E27FC236}">
                <a16:creationId xmlns:a16="http://schemas.microsoft.com/office/drawing/2014/main" id="{6FD0EE5E-2F8E-1AA1-0979-B6629348AD29}"/>
              </a:ext>
            </a:extLst>
          </p:cNvPr>
          <p:cNvSpPr>
            <a:spLocks noGrp="1"/>
          </p:cNvSpPr>
          <p:nvPr>
            <p:ph type="ftr" sz="quarter" idx="11"/>
          </p:nvPr>
        </p:nvSpPr>
        <p:spPr/>
        <p:txBody>
          <a:bodyPr/>
          <a:lstStyle/>
          <a:p>
            <a:r>
              <a:rPr lang="en-US" altLang="en-US" dirty="0"/>
              <a:t>Jin Seek Choi, HYU</a:t>
            </a:r>
          </a:p>
        </p:txBody>
      </p:sp>
      <p:sp>
        <p:nvSpPr>
          <p:cNvPr id="5" name="Slide Number Placeholder 4">
            <a:extLst>
              <a:ext uri="{FF2B5EF4-FFF2-40B4-BE49-F238E27FC236}">
                <a16:creationId xmlns:a16="http://schemas.microsoft.com/office/drawing/2014/main" id="{261564BD-C268-479D-D523-A1CDB700AD8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6" name="직사각형 5"/>
          <p:cNvSpPr/>
          <p:nvPr/>
        </p:nvSpPr>
        <p:spPr>
          <a:xfrm>
            <a:off x="1088098" y="6146196"/>
            <a:ext cx="4851136" cy="276999"/>
          </a:xfrm>
          <a:prstGeom prst="rect">
            <a:avLst/>
          </a:prstGeom>
        </p:spPr>
        <p:txBody>
          <a:bodyPr wrap="none">
            <a:spAutoFit/>
          </a:bodyPr>
          <a:lstStyle/>
          <a:p>
            <a:pPr lvl="0" defTabSz="933450">
              <a:spcBef>
                <a:spcPct val="30000"/>
              </a:spcBef>
            </a:pPr>
            <a:r>
              <a:rPr lang="en-US" dirty="0">
                <a:solidFill>
                  <a:srgbClr val="000000"/>
                </a:solidFill>
              </a:rPr>
              <a:t>Ref:</a:t>
            </a:r>
            <a:r>
              <a:rPr lang="ko-KR" altLang="en-US" dirty="0">
                <a:solidFill>
                  <a:srgbClr val="000000"/>
                </a:solidFill>
              </a:rPr>
              <a:t> </a:t>
            </a:r>
            <a:r>
              <a:rPr lang="en-US" dirty="0">
                <a:solidFill>
                  <a:srgbClr val="000000"/>
                </a:solidFill>
              </a:rPr>
              <a:t>24-22-0012-03-0000-ieee-802-networks-for-vertical-applications.docx</a:t>
            </a:r>
          </a:p>
        </p:txBody>
      </p:sp>
      <p:grpSp>
        <p:nvGrpSpPr>
          <p:cNvPr id="9" name="그룹 8"/>
          <p:cNvGrpSpPr/>
          <p:nvPr/>
        </p:nvGrpSpPr>
        <p:grpSpPr>
          <a:xfrm>
            <a:off x="3810000" y="5029200"/>
            <a:ext cx="4343400" cy="1191399"/>
            <a:chOff x="3886200" y="4876800"/>
            <a:chExt cx="4343400" cy="1191399"/>
          </a:xfrm>
        </p:grpSpPr>
        <p:pic>
          <p:nvPicPr>
            <p:cNvPr id="7" name="Image1"/>
            <p:cNvPicPr/>
            <p:nvPr/>
          </p:nvPicPr>
          <p:blipFill rotWithShape="1">
            <a:blip r:embed="rId3"/>
            <a:srcRect t="5458" b="61649"/>
            <a:stretch/>
          </p:blipFill>
          <p:spPr bwMode="auto">
            <a:xfrm>
              <a:off x="3886200" y="4876800"/>
              <a:ext cx="4343400" cy="958256"/>
            </a:xfrm>
            <a:prstGeom prst="rect">
              <a:avLst/>
            </a:prstGeom>
          </p:spPr>
        </p:pic>
        <p:sp>
          <p:nvSpPr>
            <p:cNvPr id="8" name="직사각형 7"/>
            <p:cNvSpPr/>
            <p:nvPr/>
          </p:nvSpPr>
          <p:spPr>
            <a:xfrm>
              <a:off x="4267200" y="5791200"/>
              <a:ext cx="3041217" cy="276999"/>
            </a:xfrm>
            <a:prstGeom prst="rect">
              <a:avLst/>
            </a:prstGeom>
          </p:spPr>
          <p:txBody>
            <a:bodyPr wrap="none">
              <a:spAutoFit/>
            </a:bodyPr>
            <a:lstStyle/>
            <a:p>
              <a:pPr>
                <a:spcBef>
                  <a:spcPts val="600"/>
                </a:spcBef>
                <a:spcAft>
                  <a:spcPts val="600"/>
                </a:spcAft>
              </a:pPr>
              <a:r>
                <a:rPr lang="en-US" i="1" dirty="0">
                  <a:solidFill>
                    <a:srgbClr val="000000"/>
                  </a:solidFill>
                  <a:latin typeface="Arial" panose="020B0604020202020204" pitchFamily="34" charset="0"/>
                  <a:ea typeface="Times New Roman" panose="02020603050405020304" pitchFamily="18" charset="0"/>
                  <a:cs typeface="Lohit Devanagari"/>
                </a:rPr>
                <a:t>Figure </a:t>
              </a:r>
              <a:r>
                <a:rPr lang="en-US" i="1" dirty="0">
                  <a:latin typeface="Arial" panose="020B0604020202020204" pitchFamily="34" charset="0"/>
                  <a:ea typeface="Times New Roman" panose="02020603050405020304" pitchFamily="18" charset="0"/>
                  <a:cs typeface="Lohit Devanagari"/>
                </a:rPr>
                <a:t>1</a:t>
              </a:r>
              <a:r>
                <a:rPr lang="en-US" i="1" dirty="0">
                  <a:solidFill>
                    <a:srgbClr val="000000"/>
                  </a:solidFill>
                  <a:latin typeface="Arial" panose="020B0604020202020204" pitchFamily="34" charset="0"/>
                  <a:ea typeface="Times New Roman" panose="02020603050405020304" pitchFamily="18" charset="0"/>
                  <a:cs typeface="Lohit Devanagari"/>
                </a:rPr>
                <a:t>: Network reference model design</a:t>
              </a:r>
              <a:endParaRPr lang="en-US" i="1" dirty="0">
                <a:effectLst/>
                <a:latin typeface="Arial" panose="020B0604020202020204" pitchFamily="34" charset="0"/>
                <a:ea typeface="Times New Roman" panose="02020603050405020304" pitchFamily="18" charset="0"/>
                <a:cs typeface="Lohit Devanagari"/>
              </a:endParaRPr>
            </a:p>
          </p:txBody>
        </p:sp>
      </p:grpSp>
    </p:spTree>
    <p:extLst>
      <p:ext uri="{BB962C8B-B14F-4D97-AF65-F5344CB8AC3E}">
        <p14:creationId xmlns:p14="http://schemas.microsoft.com/office/powerpoint/2010/main" val="261078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3000"/>
              </a:lnSpc>
            </a:pPr>
            <a:r>
              <a:rPr lang="en-US" sz="3200" dirty="0"/>
              <a:t>BG: Higher layer functions and service design in vertical application networks </a:t>
            </a:r>
            <a:r>
              <a:rPr lang="en-US" sz="3200" u="sng" dirty="0"/>
              <a:t>for Smart home</a:t>
            </a:r>
          </a:p>
        </p:txBody>
      </p:sp>
      <p:sp>
        <p:nvSpPr>
          <p:cNvPr id="3" name="내용 개체 틀 2"/>
          <p:cNvSpPr>
            <a:spLocks noGrp="1"/>
          </p:cNvSpPr>
          <p:nvPr>
            <p:ph idx="1"/>
          </p:nvPr>
        </p:nvSpPr>
        <p:spPr>
          <a:xfrm>
            <a:off x="950843" y="1676400"/>
            <a:ext cx="10363200" cy="4114800"/>
          </a:xfrm>
        </p:spPr>
        <p:txBody>
          <a:bodyPr/>
          <a:lstStyle/>
          <a:p>
            <a:r>
              <a:rPr lang="en-US" sz="1800" dirty="0"/>
              <a:t>IEEE 802 provides a high number of wired and wireless solutions for the Physical and Link layer functions of communication links to serve a very wide range of requirements of applications. </a:t>
            </a:r>
          </a:p>
          <a:p>
            <a:pPr lvl="1"/>
            <a:r>
              <a:rPr lang="en-US" sz="1600" dirty="0"/>
              <a:t>Often the Generic IP protocol stack is used for realizing vertical applications, like HTTP, </a:t>
            </a:r>
            <a:r>
              <a:rPr lang="en-US" sz="1600" dirty="0" err="1"/>
              <a:t>CoAP</a:t>
            </a:r>
            <a:r>
              <a:rPr lang="en-US" sz="1600" dirty="0"/>
              <a:t>, or MQTT in the Application layer.</a:t>
            </a:r>
          </a:p>
          <a:p>
            <a:pPr lvl="1"/>
            <a:r>
              <a:rPr lang="en-US" sz="1600" dirty="0"/>
              <a:t>IEEE 802 technologies allow for more specific network solutions when particular requirements or conditions arise.</a:t>
            </a:r>
          </a:p>
          <a:p>
            <a:pPr lvl="1"/>
            <a:r>
              <a:rPr lang="en-US" sz="1600" dirty="0"/>
              <a:t>Smart Energy Profile 2 (SEP 2) is a standard </a:t>
            </a:r>
            <a:br>
              <a:rPr lang="en-US" sz="1600" dirty="0"/>
            </a:br>
            <a:r>
              <a:rPr lang="en-US" sz="1600" dirty="0"/>
              <a:t>for information and control for energy management.</a:t>
            </a:r>
          </a:p>
          <a:p>
            <a:pPr lvl="1"/>
            <a:r>
              <a:rPr lang="en-US" sz="1600" dirty="0"/>
              <a:t>Matter is a smart-home connectivity standard. </a:t>
            </a:r>
          </a:p>
          <a:p>
            <a:pPr lvl="1"/>
            <a:r>
              <a:rPr lang="en-US" sz="1600" dirty="0"/>
              <a:t>EMAP is </a:t>
            </a:r>
            <a:r>
              <a:rPr lang="en-US" altLang="ko-KR" sz="1600" u="sng" dirty="0">
                <a:solidFill>
                  <a:srgbClr val="0000FF"/>
                </a:solidFill>
                <a:latin typeface="Times New Roman" panose="02020603050405020304" pitchFamily="18" charset="0"/>
                <a:cs typeface="Times New Roman" panose="02020603050405020304" pitchFamily="18" charset="0"/>
              </a:rPr>
              <a:t>an IEC-ISO application layer protocol among </a:t>
            </a:r>
            <a:br>
              <a:rPr lang="en-US" altLang="ko-KR" sz="1600" u="sng" dirty="0">
                <a:solidFill>
                  <a:srgbClr val="0000FF"/>
                </a:solidFill>
                <a:latin typeface="Times New Roman" panose="02020603050405020304" pitchFamily="18" charset="0"/>
                <a:cs typeface="Times New Roman" panose="02020603050405020304" pitchFamily="18" charset="0"/>
              </a:rPr>
            </a:br>
            <a:r>
              <a:rPr lang="en-US" altLang="ko-KR" sz="1600" u="sng" dirty="0">
                <a:solidFill>
                  <a:srgbClr val="0000FF"/>
                </a:solidFill>
                <a:latin typeface="Times New Roman" panose="02020603050405020304" pitchFamily="18" charset="0"/>
                <a:cs typeface="Times New Roman" panose="02020603050405020304" pitchFamily="18" charset="0"/>
              </a:rPr>
              <a:t>energy management agents (EMAs) </a:t>
            </a:r>
            <a:r>
              <a:rPr lang="en-US" altLang="ko-KR" sz="1600" dirty="0"/>
              <a:t>for cooperative </a:t>
            </a:r>
            <a:br>
              <a:rPr lang="en-US" altLang="ko-KR" sz="1600" dirty="0"/>
            </a:br>
            <a:r>
              <a:rPr lang="en-US" altLang="ko-KR" sz="1600" dirty="0"/>
              <a:t>energy management in smart home environment.</a:t>
            </a:r>
            <a:endParaRPr lang="en-US" sz="1600" dirty="0"/>
          </a:p>
        </p:txBody>
      </p:sp>
      <p:sp>
        <p:nvSpPr>
          <p:cNvPr id="4" name="바닥글 개체 틀 3"/>
          <p:cNvSpPr>
            <a:spLocks noGrp="1"/>
          </p:cNvSpPr>
          <p:nvPr>
            <p:ph type="ftr" sz="quarter" idx="11"/>
          </p:nvPr>
        </p:nvSpPr>
        <p:spPr/>
        <p:txBody>
          <a:bodyPr/>
          <a:lstStyle/>
          <a:p>
            <a:r>
              <a:rPr lang="en-US" altLang="en-US"/>
              <a:t>Jin Seek Choi, HYU</a:t>
            </a:r>
            <a:endParaRPr lang="en-US" altLang="en-US" dirty="0"/>
          </a:p>
        </p:txBody>
      </p:sp>
      <p:sp>
        <p:nvSpPr>
          <p:cNvPr id="5" name="슬라이드 번호 개체 틀 4"/>
          <p:cNvSpPr>
            <a:spLocks noGrp="1"/>
          </p:cNvSpPr>
          <p:nvPr>
            <p:ph type="sldNum" sz="quarter" idx="12"/>
          </p:nvPr>
        </p:nvSpPr>
        <p:spPr/>
        <p:txBody>
          <a:bodyPr/>
          <a:lstStyle/>
          <a:p>
            <a:r>
              <a:rPr lang="en-US" altLang="en-US"/>
              <a:t>Slide </a:t>
            </a:r>
            <a:fld id="{D2793805-6678-4F90-9549-7863581D2258}" type="slidenum">
              <a:rPr lang="en-US" altLang="en-US" smtClean="0"/>
              <a:pPr/>
              <a:t>4</a:t>
            </a:fld>
            <a:endParaRPr lang="en-US" altLang="en-US"/>
          </a:p>
        </p:txBody>
      </p:sp>
      <p:sp>
        <p:nvSpPr>
          <p:cNvPr id="6" name="직사각형 5"/>
          <p:cNvSpPr/>
          <p:nvPr/>
        </p:nvSpPr>
        <p:spPr>
          <a:xfrm>
            <a:off x="1165561" y="6033700"/>
            <a:ext cx="4851136" cy="276999"/>
          </a:xfrm>
          <a:prstGeom prst="rect">
            <a:avLst/>
          </a:prstGeom>
        </p:spPr>
        <p:txBody>
          <a:bodyPr wrap="none">
            <a:spAutoFit/>
          </a:bodyPr>
          <a:lstStyle/>
          <a:p>
            <a:pPr lvl="0" defTabSz="933450">
              <a:spcBef>
                <a:spcPct val="30000"/>
              </a:spcBef>
            </a:pPr>
            <a:r>
              <a:rPr lang="en-US" altLang="ko-KR" dirty="0">
                <a:solidFill>
                  <a:srgbClr val="000000"/>
                </a:solidFill>
              </a:rPr>
              <a:t>Ref: </a:t>
            </a:r>
            <a:r>
              <a:rPr lang="en-US" dirty="0">
                <a:solidFill>
                  <a:srgbClr val="000000"/>
                </a:solidFill>
              </a:rPr>
              <a:t>24-22-0012-0</a:t>
            </a:r>
            <a:r>
              <a:rPr lang="en-US" altLang="ko-KR" dirty="0">
                <a:solidFill>
                  <a:srgbClr val="000000"/>
                </a:solidFill>
              </a:rPr>
              <a:t>3</a:t>
            </a:r>
            <a:r>
              <a:rPr lang="en-US" dirty="0">
                <a:solidFill>
                  <a:srgbClr val="000000"/>
                </a:solidFill>
              </a:rPr>
              <a:t>-0000-ieee-802-networks-for-vertical-applications.docx</a:t>
            </a:r>
          </a:p>
        </p:txBody>
      </p:sp>
      <p:grpSp>
        <p:nvGrpSpPr>
          <p:cNvPr id="16" name="그룹 15"/>
          <p:cNvGrpSpPr/>
          <p:nvPr/>
        </p:nvGrpSpPr>
        <p:grpSpPr>
          <a:xfrm>
            <a:off x="6477000" y="3200400"/>
            <a:ext cx="5486400" cy="2913221"/>
            <a:chOff x="6477000" y="3200400"/>
            <a:chExt cx="5486400" cy="2913221"/>
          </a:xfrm>
        </p:grpSpPr>
        <p:grpSp>
          <p:nvGrpSpPr>
            <p:cNvPr id="9" name="그룹 8"/>
            <p:cNvGrpSpPr/>
            <p:nvPr/>
          </p:nvGrpSpPr>
          <p:grpSpPr>
            <a:xfrm>
              <a:off x="6477000" y="3200400"/>
              <a:ext cx="5114925" cy="2913221"/>
              <a:chOff x="4572000" y="3581400"/>
              <a:chExt cx="5114925" cy="2913221"/>
            </a:xfrm>
          </p:grpSpPr>
          <p:pic>
            <p:nvPicPr>
              <p:cNvPr id="7" name="Image5"/>
              <p:cNvPicPr/>
              <p:nvPr/>
            </p:nvPicPr>
            <p:blipFill>
              <a:blip r:embed="rId3"/>
              <a:stretch>
                <a:fillRect/>
              </a:stretch>
            </p:blipFill>
            <p:spPr bwMode="auto">
              <a:xfrm>
                <a:off x="4572000" y="3581400"/>
                <a:ext cx="5114925" cy="2676525"/>
              </a:xfrm>
              <a:prstGeom prst="rect">
                <a:avLst/>
              </a:prstGeom>
            </p:spPr>
          </p:pic>
          <p:sp>
            <p:nvSpPr>
              <p:cNvPr id="8" name="직사각형 7"/>
              <p:cNvSpPr/>
              <p:nvPr/>
            </p:nvSpPr>
            <p:spPr>
              <a:xfrm>
                <a:off x="4800600" y="6248400"/>
                <a:ext cx="4357283" cy="246221"/>
              </a:xfrm>
              <a:prstGeom prst="rect">
                <a:avLst/>
              </a:prstGeom>
            </p:spPr>
            <p:txBody>
              <a:bodyPr wrap="none">
                <a:spAutoFit/>
              </a:bodyPr>
              <a:lstStyle/>
              <a:p>
                <a:pPr>
                  <a:spcBef>
                    <a:spcPts val="600"/>
                  </a:spcBef>
                  <a:spcAft>
                    <a:spcPts val="600"/>
                  </a:spcAft>
                </a:pPr>
                <a:r>
                  <a:rPr lang="en-US" sz="1000" i="1" dirty="0">
                    <a:latin typeface="Arial" panose="020B0604020202020204" pitchFamily="34" charset="0"/>
                    <a:ea typeface="Times New Roman" panose="02020603050405020304" pitchFamily="18" charset="0"/>
                    <a:cs typeface="Lohit Devanagari"/>
                  </a:rPr>
                  <a:t>Figure 5: Examples of vertical applications based on IEEE 802 networking</a:t>
                </a:r>
                <a:endParaRPr lang="en-US" sz="1000" i="1" dirty="0">
                  <a:effectLst/>
                  <a:latin typeface="Arial" panose="020B0604020202020204" pitchFamily="34" charset="0"/>
                  <a:ea typeface="Times New Roman" panose="02020603050405020304" pitchFamily="18" charset="0"/>
                  <a:cs typeface="Lohit Devanagari"/>
                </a:endParaRPr>
              </a:p>
            </p:txBody>
          </p:sp>
        </p:grpSp>
        <p:sp>
          <p:nvSpPr>
            <p:cNvPr id="10" name="직사각형 9"/>
            <p:cNvSpPr/>
            <p:nvPr/>
          </p:nvSpPr>
          <p:spPr bwMode="auto">
            <a:xfrm>
              <a:off x="11125200" y="3581400"/>
              <a:ext cx="838200" cy="1600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1" name="직사각형 10"/>
            <p:cNvSpPr/>
            <p:nvPr/>
          </p:nvSpPr>
          <p:spPr bwMode="auto">
            <a:xfrm>
              <a:off x="11125200" y="4839629"/>
              <a:ext cx="838200" cy="341971"/>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anose="02020603050405020304" pitchFamily="18" charset="0"/>
                </a:rPr>
                <a:t>IPv4/IPv6</a:t>
              </a:r>
            </a:p>
          </p:txBody>
        </p:sp>
        <p:sp>
          <p:nvSpPr>
            <p:cNvPr id="12" name="직사각형 11"/>
            <p:cNvSpPr/>
            <p:nvPr/>
          </p:nvSpPr>
          <p:spPr bwMode="auto">
            <a:xfrm>
              <a:off x="11125200" y="4503234"/>
              <a:ext cx="838200" cy="341971"/>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anose="02020603050405020304" pitchFamily="18" charset="0"/>
                </a:rPr>
                <a:t>UDP</a:t>
              </a:r>
            </a:p>
          </p:txBody>
        </p:sp>
        <p:sp>
          <p:nvSpPr>
            <p:cNvPr id="13" name="직사각형 12"/>
            <p:cNvSpPr/>
            <p:nvPr/>
          </p:nvSpPr>
          <p:spPr bwMode="auto">
            <a:xfrm>
              <a:off x="11125200" y="4166839"/>
              <a:ext cx="838200" cy="341971"/>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err="1">
                  <a:ln>
                    <a:noFill/>
                  </a:ln>
                  <a:solidFill>
                    <a:schemeClr val="tx1"/>
                  </a:solidFill>
                  <a:effectLst/>
                  <a:latin typeface="Times New Roman" panose="02020603050405020304" pitchFamily="18" charset="0"/>
                </a:rPr>
                <a:t>CoAP</a:t>
              </a: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4" name="직사각형 13"/>
            <p:cNvSpPr/>
            <p:nvPr/>
          </p:nvSpPr>
          <p:spPr>
            <a:xfrm>
              <a:off x="11201400" y="3200400"/>
              <a:ext cx="611065" cy="276999"/>
            </a:xfrm>
            <a:prstGeom prst="rect">
              <a:avLst/>
            </a:prstGeom>
          </p:spPr>
          <p:txBody>
            <a:bodyPr wrap="none">
              <a:spAutoFit/>
            </a:bodyPr>
            <a:lstStyle/>
            <a:p>
              <a:pPr lvl="0"/>
              <a:r>
                <a:rPr lang="en-US" dirty="0">
                  <a:solidFill>
                    <a:srgbClr val="000000"/>
                  </a:solidFill>
                </a:rPr>
                <a:t>EMAP</a:t>
              </a:r>
            </a:p>
          </p:txBody>
        </p:sp>
        <p:sp>
          <p:nvSpPr>
            <p:cNvPr id="15" name="직사각형 14"/>
            <p:cNvSpPr/>
            <p:nvPr/>
          </p:nvSpPr>
          <p:spPr bwMode="auto">
            <a:xfrm>
              <a:off x="11125200" y="3733800"/>
              <a:ext cx="838200" cy="341971"/>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Applications</a:t>
              </a: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2428573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652FA-F11D-812B-D44E-0849976C625E}"/>
              </a:ext>
            </a:extLst>
          </p:cNvPr>
          <p:cNvSpPr>
            <a:spLocks noGrp="1"/>
          </p:cNvSpPr>
          <p:nvPr>
            <p:ph type="title"/>
          </p:nvPr>
        </p:nvSpPr>
        <p:spPr>
          <a:xfrm>
            <a:off x="914400" y="685800"/>
            <a:ext cx="10363200" cy="1066800"/>
          </a:xfrm>
        </p:spPr>
        <p:txBody>
          <a:bodyPr/>
          <a:lstStyle/>
          <a:p>
            <a:r>
              <a:rPr lang="en-US" sz="3200" dirty="0"/>
              <a:t>BG: Opportunity for IEEE 802 vertical application</a:t>
            </a:r>
          </a:p>
        </p:txBody>
      </p:sp>
      <p:sp>
        <p:nvSpPr>
          <p:cNvPr id="3" name="Content Placeholder 2">
            <a:extLst>
              <a:ext uri="{FF2B5EF4-FFF2-40B4-BE49-F238E27FC236}">
                <a16:creationId xmlns:a16="http://schemas.microsoft.com/office/drawing/2014/main" id="{C3688911-B707-4BCA-613D-92DC38C82F01}"/>
              </a:ext>
            </a:extLst>
          </p:cNvPr>
          <p:cNvSpPr>
            <a:spLocks noGrp="1"/>
          </p:cNvSpPr>
          <p:nvPr>
            <p:ph idx="1"/>
          </p:nvPr>
        </p:nvSpPr>
        <p:spPr>
          <a:xfrm>
            <a:off x="838200" y="1600200"/>
            <a:ext cx="10363200" cy="3352800"/>
          </a:xfrm>
        </p:spPr>
        <p:txBody>
          <a:bodyPr>
            <a:normAutofit lnSpcReduction="10000"/>
          </a:bodyPr>
          <a:lstStyle/>
          <a:p>
            <a:r>
              <a:rPr lang="en-US" sz="2000" dirty="0"/>
              <a:t>Explore how 802 services for e.g. TSN, Wireless LAN, and MIH could enhance site operations and systems integration </a:t>
            </a:r>
            <a:r>
              <a:rPr lang="en-US" sz="2000" u="sng" dirty="0"/>
              <a:t>of renewable energy sources for smart home </a:t>
            </a:r>
          </a:p>
          <a:p>
            <a:r>
              <a:rPr lang="en-US" sz="2000" dirty="0"/>
              <a:t>Explore a ‘Secure L2 EV charging communications fabric’ for EV applications</a:t>
            </a:r>
          </a:p>
          <a:p>
            <a:pPr lvl="1"/>
            <a:r>
              <a:rPr lang="en-US" sz="1800" dirty="0"/>
              <a:t>Develop LAN architecture/s supporting site-level (depot, public fueling) operations </a:t>
            </a:r>
            <a:br>
              <a:rPr lang="en-US" sz="1800" dirty="0"/>
            </a:br>
            <a:r>
              <a:rPr lang="en-US" sz="1800" dirty="0"/>
              <a:t>Towards a secure, cohesive, extensible ‘</a:t>
            </a:r>
            <a:r>
              <a:rPr lang="en-US" sz="1800" i="1" dirty="0">
                <a:solidFill>
                  <a:srgbClr val="002060"/>
                </a:solidFill>
              </a:rPr>
              <a:t>EV charging</a:t>
            </a:r>
            <a:r>
              <a:rPr lang="en-US" sz="1800" dirty="0"/>
              <a:t>’</a:t>
            </a:r>
          </a:p>
          <a:p>
            <a:pPr lvl="1"/>
            <a:r>
              <a:rPr lang="en-US" sz="1800" dirty="0"/>
              <a:t>Draw on existing and coming 802.1/.3/.11 standards</a:t>
            </a:r>
          </a:p>
          <a:p>
            <a:pPr>
              <a:lnSpc>
                <a:spcPct val="120000"/>
              </a:lnSpc>
            </a:pPr>
            <a:r>
              <a:rPr lang="en-US" sz="2000" dirty="0"/>
              <a:t>Example next-generation (esp. fleet) EV charging uses cases</a:t>
            </a:r>
          </a:p>
          <a:p>
            <a:pPr lvl="1"/>
            <a:r>
              <a:rPr lang="en-US" sz="1800" dirty="0"/>
              <a:t>Use 802.1 TSN/Wi-Fi for transactions, high-power EV charging control </a:t>
            </a:r>
          </a:p>
          <a:p>
            <a:pPr lvl="1"/>
            <a:r>
              <a:rPr lang="en-US" sz="1800" dirty="0"/>
              <a:t>Use VLANs to provide security and QOS for high-data-volume EV/AV applications, </a:t>
            </a:r>
            <a:br>
              <a:rPr lang="en-US" sz="1800" dirty="0"/>
            </a:br>
            <a:r>
              <a:rPr lang="en-US" sz="1800" dirty="0"/>
              <a:t>e.g. GIS data, route and schedule optimization, media services, trusted electric vehicles</a:t>
            </a:r>
          </a:p>
          <a:p>
            <a:pPr lvl="1"/>
            <a:endParaRPr lang="en-US" sz="1800" dirty="0"/>
          </a:p>
          <a:p>
            <a:pPr lvl="1"/>
            <a:endParaRPr lang="en-US" sz="1600" dirty="0"/>
          </a:p>
          <a:p>
            <a:endParaRPr lang="en-US" sz="2000" dirty="0"/>
          </a:p>
        </p:txBody>
      </p:sp>
      <p:sp>
        <p:nvSpPr>
          <p:cNvPr id="4" name="Footer Placeholder 3">
            <a:extLst>
              <a:ext uri="{FF2B5EF4-FFF2-40B4-BE49-F238E27FC236}">
                <a16:creationId xmlns:a16="http://schemas.microsoft.com/office/drawing/2014/main" id="{6FD0EE5E-2F8E-1AA1-0979-B6629348AD29}"/>
              </a:ext>
            </a:extLst>
          </p:cNvPr>
          <p:cNvSpPr>
            <a:spLocks noGrp="1"/>
          </p:cNvSpPr>
          <p:nvPr>
            <p:ph type="ftr" sz="quarter" idx="11"/>
          </p:nvPr>
        </p:nvSpPr>
        <p:spPr/>
        <p:txBody>
          <a:bodyPr/>
          <a:lstStyle/>
          <a:p>
            <a:r>
              <a:rPr lang="en-US" altLang="en-US" dirty="0"/>
              <a:t>Jin Seek Choi, HYU</a:t>
            </a:r>
          </a:p>
        </p:txBody>
      </p:sp>
      <p:sp>
        <p:nvSpPr>
          <p:cNvPr id="5" name="Slide Number Placeholder 4">
            <a:extLst>
              <a:ext uri="{FF2B5EF4-FFF2-40B4-BE49-F238E27FC236}">
                <a16:creationId xmlns:a16="http://schemas.microsoft.com/office/drawing/2014/main" id="{261564BD-C268-479D-D523-A1CDB700AD8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5</a:t>
            </a:fld>
            <a:endParaRPr lang="en-US" altLang="en-US"/>
          </a:p>
        </p:txBody>
      </p:sp>
      <p:sp>
        <p:nvSpPr>
          <p:cNvPr id="7" name="직사각형 6"/>
          <p:cNvSpPr/>
          <p:nvPr/>
        </p:nvSpPr>
        <p:spPr>
          <a:xfrm>
            <a:off x="838200" y="6172200"/>
            <a:ext cx="5574411" cy="276999"/>
          </a:xfrm>
          <a:prstGeom prst="rect">
            <a:avLst/>
          </a:prstGeom>
        </p:spPr>
        <p:txBody>
          <a:bodyPr wrap="none">
            <a:spAutoFit/>
          </a:bodyPr>
          <a:lstStyle/>
          <a:p>
            <a:pPr lvl="0" defTabSz="933450">
              <a:spcBef>
                <a:spcPct val="30000"/>
              </a:spcBef>
            </a:pPr>
            <a:r>
              <a:rPr lang="en-US" altLang="ko-KR" dirty="0">
                <a:solidFill>
                  <a:srgbClr val="000000"/>
                </a:solidFill>
              </a:rPr>
              <a:t>Ref: </a:t>
            </a:r>
            <a:r>
              <a:rPr lang="en-US" dirty="0"/>
              <a:t>24-22-0016-01-0000 (Sept 2022) Wi-Fi use case for large-scale EV (AC) charging</a:t>
            </a:r>
            <a:endParaRPr lang="en-US" dirty="0">
              <a:solidFill>
                <a:srgbClr val="000000"/>
              </a:solidFill>
            </a:endParaRPr>
          </a:p>
        </p:txBody>
      </p:sp>
      <p:grpSp>
        <p:nvGrpSpPr>
          <p:cNvPr id="8" name="그룹 7"/>
          <p:cNvGrpSpPr/>
          <p:nvPr/>
        </p:nvGrpSpPr>
        <p:grpSpPr>
          <a:xfrm>
            <a:off x="3048000" y="4876800"/>
            <a:ext cx="5867400" cy="1258464"/>
            <a:chOff x="3429000" y="2362200"/>
            <a:chExt cx="7348212" cy="1944264"/>
          </a:xfrm>
        </p:grpSpPr>
        <p:grpSp>
          <p:nvGrpSpPr>
            <p:cNvPr id="9" name="그룹 8"/>
            <p:cNvGrpSpPr/>
            <p:nvPr/>
          </p:nvGrpSpPr>
          <p:grpSpPr>
            <a:xfrm flipH="1">
              <a:off x="3429000" y="2362200"/>
              <a:ext cx="7348212" cy="1944264"/>
              <a:chOff x="1672307" y="1751423"/>
              <a:chExt cx="7348212" cy="1944264"/>
            </a:xfrm>
          </p:grpSpPr>
          <p:pic>
            <p:nvPicPr>
              <p:cNvPr id="11" name="Picture 4">
                <a:extLst>
                  <a:ext uri="{FF2B5EF4-FFF2-40B4-BE49-F238E27FC236}">
                    <a16:creationId xmlns:a16="http://schemas.microsoft.com/office/drawing/2014/main" id="{66182FEC-4CEC-8265-97A8-649EFEFAB02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0637" y="1751423"/>
                <a:ext cx="1213270" cy="121327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electric vehicle Icon - Free PNG &amp; SVG 215003 - Noun Project">
                <a:extLst>
                  <a:ext uri="{FF2B5EF4-FFF2-40B4-BE49-F238E27FC236}">
                    <a16:creationId xmlns:a16="http://schemas.microsoft.com/office/drawing/2014/main" id="{0E1C53A4-6213-0C1C-3DF2-B6BC246395BA}"/>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20000" b="23000"/>
              <a:stretch/>
            </p:blipFill>
            <p:spPr bwMode="auto">
              <a:xfrm>
                <a:off x="1672307" y="2858175"/>
                <a:ext cx="1469318" cy="837512"/>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oup 20">
                <a:extLst>
                  <a:ext uri="{FF2B5EF4-FFF2-40B4-BE49-F238E27FC236}">
                    <a16:creationId xmlns:a16="http://schemas.microsoft.com/office/drawing/2014/main" id="{BEE07A8B-A5B5-C4F2-9BD9-E4506358B1A2}"/>
                  </a:ext>
                </a:extLst>
              </p:cNvPr>
              <p:cNvGrpSpPr/>
              <p:nvPr/>
            </p:nvGrpSpPr>
            <p:grpSpPr>
              <a:xfrm>
                <a:off x="7405974" y="1832162"/>
                <a:ext cx="1614545" cy="1580937"/>
                <a:chOff x="9033492" y="1779494"/>
                <a:chExt cx="2152726" cy="2107916"/>
              </a:xfrm>
            </p:grpSpPr>
            <p:pic>
              <p:nvPicPr>
                <p:cNvPr id="19" name="Picture 19">
                  <a:extLst>
                    <a:ext uri="{FF2B5EF4-FFF2-40B4-BE49-F238E27FC236}">
                      <a16:creationId xmlns:a16="http://schemas.microsoft.com/office/drawing/2014/main" id="{FB6DDEB4-D817-90CB-F982-6E341084C2E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33492" y="1779494"/>
                  <a:ext cx="781608" cy="770903"/>
                </a:xfrm>
                <a:prstGeom prst="rect">
                  <a:avLst/>
                </a:prstGeom>
              </p:spPr>
            </p:pic>
            <p:pic>
              <p:nvPicPr>
                <p:cNvPr id="20" name="Picture 9">
                  <a:extLst>
                    <a:ext uri="{FF2B5EF4-FFF2-40B4-BE49-F238E27FC236}">
                      <a16:creationId xmlns:a16="http://schemas.microsoft.com/office/drawing/2014/main" id="{63672DE2-09E3-B113-1C15-E234977A8A7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476397" y="2250006"/>
                  <a:ext cx="781608" cy="770901"/>
                </a:xfrm>
                <a:prstGeom prst="rect">
                  <a:avLst/>
                </a:prstGeom>
              </p:spPr>
            </p:pic>
            <p:pic>
              <p:nvPicPr>
                <p:cNvPr id="21" name="Picture 10">
                  <a:extLst>
                    <a:ext uri="{FF2B5EF4-FFF2-40B4-BE49-F238E27FC236}">
                      <a16:creationId xmlns:a16="http://schemas.microsoft.com/office/drawing/2014/main" id="{5D3CA439-BA02-FF32-B3FA-45EEAF918B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23004" y="2741111"/>
                  <a:ext cx="781608" cy="770903"/>
                </a:xfrm>
                <a:prstGeom prst="rect">
                  <a:avLst/>
                </a:prstGeom>
              </p:spPr>
            </p:pic>
            <p:pic>
              <p:nvPicPr>
                <p:cNvPr id="22" name="Picture 11">
                  <a:extLst>
                    <a:ext uri="{FF2B5EF4-FFF2-40B4-BE49-F238E27FC236}">
                      <a16:creationId xmlns:a16="http://schemas.microsoft.com/office/drawing/2014/main" id="{7477B497-299A-D56B-018C-16C0CE4BBE4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04610" y="3116509"/>
                  <a:ext cx="781608" cy="770901"/>
                </a:xfrm>
                <a:prstGeom prst="rect">
                  <a:avLst/>
                </a:prstGeom>
              </p:spPr>
            </p:pic>
          </p:grpSp>
          <p:pic>
            <p:nvPicPr>
              <p:cNvPr id="14" name="Picture 14">
                <a:extLst>
                  <a:ext uri="{FF2B5EF4-FFF2-40B4-BE49-F238E27FC236}">
                    <a16:creationId xmlns:a16="http://schemas.microsoft.com/office/drawing/2014/main" id="{A5F4B955-9E4B-A985-F903-93C9DF552F2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6200000">
                <a:off x="6002013" y="2626756"/>
                <a:ext cx="517169" cy="517169"/>
              </a:xfrm>
              <a:prstGeom prst="rect">
                <a:avLst/>
              </a:prstGeom>
            </p:spPr>
          </p:pic>
          <p:pic>
            <p:nvPicPr>
              <p:cNvPr id="15" name="Picture 15">
                <a:extLst>
                  <a:ext uri="{FF2B5EF4-FFF2-40B4-BE49-F238E27FC236}">
                    <a16:creationId xmlns:a16="http://schemas.microsoft.com/office/drawing/2014/main" id="{45BB3454-C05C-7AB2-AE5E-4AF2AB4AA7F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5400000">
                <a:off x="2967707" y="2705775"/>
                <a:ext cx="514350" cy="514350"/>
              </a:xfrm>
              <a:prstGeom prst="rect">
                <a:avLst/>
              </a:prstGeom>
            </p:spPr>
          </p:pic>
          <p:pic>
            <p:nvPicPr>
              <p:cNvPr id="16" name="Picture 2" descr="CA Hydrogen Stations">
                <a:extLst>
                  <a:ext uri="{FF2B5EF4-FFF2-40B4-BE49-F238E27FC236}">
                    <a16:creationId xmlns:a16="http://schemas.microsoft.com/office/drawing/2014/main" id="{4FEC0CAC-2D4C-3B66-4D1E-49E79192EDFE}"/>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8949" t="26825" r="17893"/>
              <a:stretch/>
            </p:blipFill>
            <p:spPr bwMode="auto">
              <a:xfrm>
                <a:off x="7311774" y="2724817"/>
                <a:ext cx="608250" cy="704726"/>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A Hydrogen Stations">
                <a:extLst>
                  <a:ext uri="{FF2B5EF4-FFF2-40B4-BE49-F238E27FC236}">
                    <a16:creationId xmlns:a16="http://schemas.microsoft.com/office/drawing/2014/main" id="{3143CD84-E18F-FC81-5F95-8DABB926F0A0}"/>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8949" t="26825" r="17893"/>
              <a:stretch/>
            </p:blipFill>
            <p:spPr bwMode="auto">
              <a:xfrm>
                <a:off x="6387577" y="1906545"/>
                <a:ext cx="608250" cy="704726"/>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CA Hydrogen Stations">
                <a:extLst>
                  <a:ext uri="{FF2B5EF4-FFF2-40B4-BE49-F238E27FC236}">
                    <a16:creationId xmlns:a16="http://schemas.microsoft.com/office/drawing/2014/main" id="{E701C128-CCCD-6521-DCAA-4941FA65BF26}"/>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8949" t="26825" r="17893"/>
              <a:stretch/>
            </p:blipFill>
            <p:spPr bwMode="auto">
              <a:xfrm>
                <a:off x="6877136" y="2310754"/>
                <a:ext cx="608250" cy="704726"/>
              </a:xfrm>
              <a:prstGeom prst="rect">
                <a:avLst/>
              </a:prstGeom>
              <a:noFill/>
              <a:extLst>
                <a:ext uri="{909E8E84-426E-40DD-AFC4-6F175D3DCCD1}">
                  <a14:hiddenFill xmlns:a14="http://schemas.microsoft.com/office/drawing/2010/main">
                    <a:solidFill>
                      <a:srgbClr val="FFFFFF"/>
                    </a:solidFill>
                  </a14:hiddenFill>
                </a:ext>
              </a:extLst>
            </p:spPr>
          </p:pic>
        </p:grpSp>
        <p:pic>
          <p:nvPicPr>
            <p:cNvPr id="10" name="Picture 6">
              <a:extLst>
                <a:ext uri="{FF2B5EF4-FFF2-40B4-BE49-F238E27FC236}">
                  <a16:creationId xmlns:a16="http://schemas.microsoft.com/office/drawing/2014/main" id="{12430C46-CF5D-A2B2-AAD2-2F14034D40E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400800" y="2743200"/>
              <a:ext cx="2528711" cy="1333500"/>
            </a:xfrm>
            <a:prstGeom prst="rect">
              <a:avLst/>
            </a:prstGeom>
          </p:spPr>
        </p:pic>
      </p:grpSp>
    </p:spTree>
    <p:extLst>
      <p:ext uri="{BB962C8B-B14F-4D97-AF65-F5344CB8AC3E}">
        <p14:creationId xmlns:p14="http://schemas.microsoft.com/office/powerpoint/2010/main" val="518977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제목 2">
            <a:extLst>
              <a:ext uri="{FF2B5EF4-FFF2-40B4-BE49-F238E27FC236}">
                <a16:creationId xmlns:a16="http://schemas.microsoft.com/office/drawing/2014/main" id="{767AF494-9E5F-4C64-9F85-8EC4ECD0E267}"/>
              </a:ext>
            </a:extLst>
          </p:cNvPr>
          <p:cNvSpPr>
            <a:spLocks noGrp="1"/>
          </p:cNvSpPr>
          <p:nvPr>
            <p:ph type="title"/>
          </p:nvPr>
        </p:nvSpPr>
        <p:spPr>
          <a:xfrm>
            <a:off x="914400" y="685800"/>
            <a:ext cx="10363200" cy="715633"/>
          </a:xfrm>
        </p:spPr>
        <p:txBody>
          <a:bodyPr/>
          <a:lstStyle/>
          <a:p>
            <a:r>
              <a:rPr lang="en-US" sz="2800" dirty="0"/>
              <a:t>Let’s take a brief look at </a:t>
            </a:r>
            <a:r>
              <a:rPr lang="en-US" altLang="ko-KR" sz="2800" dirty="0">
                <a:latin typeface="Times New Roman" panose="02020603050405020304" pitchFamily="18" charset="0"/>
                <a:cs typeface="Times New Roman" panose="02020603050405020304" pitchFamily="18" charset="0"/>
              </a:rPr>
              <a:t>Smart home with </a:t>
            </a:r>
            <a:r>
              <a:rPr lang="en-US" sz="2800" dirty="0">
                <a:latin typeface="Times New Roman" panose="02020603050405020304" pitchFamily="18" charset="0"/>
              </a:rPr>
              <a:t>DERs</a:t>
            </a:r>
            <a:r>
              <a:rPr lang="en-US" sz="2800" dirty="0"/>
              <a:t> and EVs</a:t>
            </a:r>
            <a:r>
              <a:rPr lang="en-US" altLang="ko-KR" sz="2800" dirty="0">
                <a:latin typeface="Times New Roman" panose="02020603050405020304" pitchFamily="18" charset="0"/>
                <a:cs typeface="Times New Roman" panose="02020603050405020304" pitchFamily="18" charset="0"/>
              </a:rPr>
              <a:t>!</a:t>
            </a:r>
            <a:endParaRPr lang="ko-KR" altLang="en-US" sz="2800" dirty="0">
              <a:latin typeface="Times New Roman" panose="02020603050405020304" pitchFamily="18" charset="0"/>
              <a:cs typeface="Times New Roman" panose="02020603050405020304" pitchFamily="18" charset="0"/>
            </a:endParaRPr>
          </a:p>
        </p:txBody>
      </p:sp>
      <p:sp>
        <p:nvSpPr>
          <p:cNvPr id="2" name="내용 개체 틀 1">
            <a:extLst>
              <a:ext uri="{FF2B5EF4-FFF2-40B4-BE49-F238E27FC236}">
                <a16:creationId xmlns:a16="http://schemas.microsoft.com/office/drawing/2014/main" id="{CE023E31-D297-42A5-A77F-B2CF7B695553}"/>
              </a:ext>
            </a:extLst>
          </p:cNvPr>
          <p:cNvSpPr>
            <a:spLocks noGrp="1"/>
          </p:cNvSpPr>
          <p:nvPr>
            <p:ph idx="1"/>
          </p:nvPr>
        </p:nvSpPr>
        <p:spPr>
          <a:xfrm>
            <a:off x="897171" y="1365556"/>
            <a:ext cx="10363200" cy="4114800"/>
          </a:xfrm>
        </p:spPr>
        <p:txBody>
          <a:bodyPr>
            <a:noAutofit/>
          </a:bodyPr>
          <a:lstStyle/>
          <a:p>
            <a:r>
              <a:rPr lang="en-US" altLang="ko-KR" sz="1600" dirty="0">
                <a:latin typeface="+mj-lt"/>
                <a:cs typeface="Times New Roman" panose="02020603050405020304" pitchFamily="18" charset="0"/>
              </a:rPr>
              <a:t>Smart Home can implement a system that attempts to coordinate and control when the house needs services such as heating, air conditioning, distributed energy resources (DERs) and Electric vehicles (EVs) to increase efficiency. </a:t>
            </a:r>
          </a:p>
          <a:p>
            <a:r>
              <a:rPr lang="en-US" altLang="ko-KR" sz="1600" dirty="0">
                <a:solidFill>
                  <a:srgbClr val="0000FF"/>
                </a:solidFill>
                <a:latin typeface="+mj-lt"/>
                <a:cs typeface="Times New Roman" panose="02020603050405020304" pitchFamily="18" charset="0"/>
              </a:rPr>
              <a:t>Energy management </a:t>
            </a:r>
            <a:r>
              <a:rPr lang="en-US" altLang="ko-KR" sz="1600" dirty="0">
                <a:latin typeface="+mj-lt"/>
                <a:cs typeface="Times New Roman" panose="02020603050405020304" pitchFamily="18" charset="0"/>
              </a:rPr>
              <a:t>is an early target for similar verticals such as healthcare, agriculture, manufacturing, automotive, public transportation, utilities and energy, environmental, smart cities, and more. </a:t>
            </a:r>
          </a:p>
          <a:p>
            <a:endParaRPr lang="en-US" altLang="ko-KR" sz="1200" dirty="0"/>
          </a:p>
        </p:txBody>
      </p:sp>
      <p:sp>
        <p:nvSpPr>
          <p:cNvPr id="107" name="직사각형 106"/>
          <p:cNvSpPr/>
          <p:nvPr/>
        </p:nvSpPr>
        <p:spPr>
          <a:xfrm>
            <a:off x="1826648" y="6029845"/>
            <a:ext cx="9094606" cy="276999"/>
          </a:xfrm>
          <a:prstGeom prst="rect">
            <a:avLst/>
          </a:prstGeom>
        </p:spPr>
        <p:txBody>
          <a:bodyPr wrap="none">
            <a:spAutoFit/>
          </a:bodyPr>
          <a:lstStyle/>
          <a:p>
            <a:pPr lvl="0" defTabSz="933450">
              <a:spcBef>
                <a:spcPct val="30000"/>
              </a:spcBef>
            </a:pPr>
            <a:r>
              <a:rPr lang="en-US" altLang="ko-KR" dirty="0">
                <a:solidFill>
                  <a:srgbClr val="000000"/>
                </a:solidFill>
              </a:rPr>
              <a:t>Ref: </a:t>
            </a:r>
            <a:r>
              <a:rPr lang="en-US" altLang="ko-KR" dirty="0">
                <a:cs typeface="Times New Roman" panose="02020603050405020304" pitchFamily="18" charset="0"/>
              </a:rPr>
              <a:t>ISO/IEC 15067-3-3 Model of a system of interacting Energy Management Agents (EMAs) for demand response energy management (2019)</a:t>
            </a:r>
            <a:endParaRPr lang="en-US" dirty="0">
              <a:solidFill>
                <a:srgbClr val="000000"/>
              </a:solidFill>
            </a:endParaRPr>
          </a:p>
        </p:txBody>
      </p:sp>
      <p:grpSp>
        <p:nvGrpSpPr>
          <p:cNvPr id="19" name="그룹 18"/>
          <p:cNvGrpSpPr/>
          <p:nvPr/>
        </p:nvGrpSpPr>
        <p:grpSpPr>
          <a:xfrm>
            <a:off x="2227029" y="2590800"/>
            <a:ext cx="7615336" cy="3279576"/>
            <a:chOff x="2286000" y="2971800"/>
            <a:chExt cx="7615336" cy="3279576"/>
          </a:xfrm>
        </p:grpSpPr>
        <p:grpSp>
          <p:nvGrpSpPr>
            <p:cNvPr id="6" name="그룹 5"/>
            <p:cNvGrpSpPr/>
            <p:nvPr/>
          </p:nvGrpSpPr>
          <p:grpSpPr>
            <a:xfrm>
              <a:off x="2286000" y="2971800"/>
              <a:ext cx="7615336" cy="3279576"/>
              <a:chOff x="1833464" y="3276600"/>
              <a:chExt cx="7615336" cy="3279576"/>
            </a:xfrm>
          </p:grpSpPr>
          <p:grpSp>
            <p:nvGrpSpPr>
              <p:cNvPr id="5" name="그룹 4"/>
              <p:cNvGrpSpPr/>
              <p:nvPr/>
            </p:nvGrpSpPr>
            <p:grpSpPr>
              <a:xfrm>
                <a:off x="2138264" y="3809999"/>
                <a:ext cx="6635652" cy="2746177"/>
                <a:chOff x="5310344" y="3214653"/>
                <a:chExt cx="3130871" cy="1354847"/>
              </a:xfrm>
            </p:grpSpPr>
            <p:sp>
              <p:nvSpPr>
                <p:cNvPr id="134" name="직사각형 133"/>
                <p:cNvSpPr/>
                <p:nvPr/>
              </p:nvSpPr>
              <p:spPr bwMode="auto">
                <a:xfrm>
                  <a:off x="5845331" y="3374802"/>
                  <a:ext cx="2225800" cy="1160778"/>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latinLnBrk="1">
                    <a:spcBef>
                      <a:spcPct val="20000"/>
                    </a:spcBef>
                    <a:buFont typeface="Arial" panose="020B0604020202020204" pitchFamily="34" charset="0"/>
                    <a:buChar char="•"/>
                    <a:defRPr sz="3200">
                      <a:solidFill>
                        <a:schemeClr val="tx1"/>
                      </a:solidFill>
                      <a:latin typeface="맑은 고딕" panose="020B0503020000020004" pitchFamily="50" charset="-127"/>
                    </a:defRPr>
                  </a:lvl1pPr>
                  <a:lvl2pPr marL="742950" indent="-285750" latinLnBrk="1">
                    <a:spcBef>
                      <a:spcPct val="20000"/>
                    </a:spcBef>
                    <a:buFont typeface="Arial" panose="020B0604020202020204" pitchFamily="34" charset="0"/>
                    <a:buChar char="–"/>
                    <a:defRPr sz="2800">
                      <a:solidFill>
                        <a:schemeClr val="tx1"/>
                      </a:solidFill>
                      <a:latin typeface="맑은 고딕" panose="020B0503020000020004" pitchFamily="50" charset="-127"/>
                    </a:defRPr>
                  </a:lvl2pPr>
                  <a:lvl3pPr marL="1143000" indent="-228600" latinLnBrk="1">
                    <a:spcBef>
                      <a:spcPct val="20000"/>
                    </a:spcBef>
                    <a:buFont typeface="Arial" panose="020B0604020202020204" pitchFamily="34" charset="0"/>
                    <a:buChar char="•"/>
                    <a:defRPr sz="2400">
                      <a:solidFill>
                        <a:schemeClr val="tx1"/>
                      </a:solidFill>
                      <a:latin typeface="맑은 고딕" panose="020B0503020000020004" pitchFamily="50" charset="-127"/>
                    </a:defRPr>
                  </a:lvl3pPr>
                  <a:lvl4pPr marL="16002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4pPr>
                  <a:lvl5pPr marL="20574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9pPr>
                </a:lstStyle>
                <a:p>
                  <a:pPr algn="ctr" latinLnBrk="0">
                    <a:spcBef>
                      <a:spcPct val="0"/>
                    </a:spcBef>
                    <a:buFontTx/>
                    <a:buNone/>
                    <a:defRPr/>
                  </a:pPr>
                  <a:endParaRPr lang="ko-KR" altLang="en-US" sz="1400">
                    <a:latin typeface="Times New Roman" panose="02020603050405020304" pitchFamily="18" charset="0"/>
                    <a:cs typeface="Times New Roman" panose="02020603050405020304" pitchFamily="18" charset="0"/>
                  </a:endParaRPr>
                </a:p>
              </p:txBody>
            </p:sp>
            <p:sp>
              <p:nvSpPr>
                <p:cNvPr id="135" name="TextBox 308"/>
                <p:cNvSpPr txBox="1">
                  <a:spLocks noChangeArrowheads="1"/>
                </p:cNvSpPr>
                <p:nvPr/>
              </p:nvSpPr>
              <p:spPr bwMode="auto">
                <a:xfrm>
                  <a:off x="6458643" y="3477810"/>
                  <a:ext cx="593740" cy="164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400" dirty="0">
                      <a:cs typeface="Times New Roman" panose="02020603050405020304" pitchFamily="18" charset="0"/>
                    </a:rPr>
                    <a:t>Thermostat</a:t>
                  </a:r>
                  <a:endParaRPr lang="ko-KR" altLang="en-US" sz="1400" dirty="0">
                    <a:cs typeface="Times New Roman" panose="02020603050405020304" pitchFamily="18" charset="0"/>
                  </a:endParaRPr>
                </a:p>
              </p:txBody>
            </p:sp>
            <p:sp>
              <p:nvSpPr>
                <p:cNvPr id="136" name="TextBox 309"/>
                <p:cNvSpPr txBox="1">
                  <a:spLocks noChangeArrowheads="1"/>
                </p:cNvSpPr>
                <p:nvPr/>
              </p:nvSpPr>
              <p:spPr bwMode="auto">
                <a:xfrm>
                  <a:off x="6950270" y="3478734"/>
                  <a:ext cx="631391" cy="1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400" dirty="0">
                      <a:cs typeface="Times New Roman" panose="02020603050405020304" pitchFamily="18" charset="0"/>
                    </a:rPr>
                    <a:t>Dishwasher</a:t>
                  </a:r>
                  <a:endParaRPr lang="ko-KR" altLang="en-US" sz="1400" dirty="0">
                    <a:cs typeface="Times New Roman" panose="02020603050405020304" pitchFamily="18" charset="0"/>
                  </a:endParaRPr>
                </a:p>
              </p:txBody>
            </p:sp>
            <p:sp>
              <p:nvSpPr>
                <p:cNvPr id="137" name="TextBox 20"/>
                <p:cNvSpPr txBox="1">
                  <a:spLocks noChangeArrowheads="1"/>
                </p:cNvSpPr>
                <p:nvPr/>
              </p:nvSpPr>
              <p:spPr bwMode="auto">
                <a:xfrm>
                  <a:off x="7357470" y="3740967"/>
                  <a:ext cx="503344" cy="15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400" dirty="0">
                      <a:cs typeface="Times New Roman" panose="02020603050405020304" pitchFamily="18" charset="0"/>
                    </a:rPr>
                    <a:t>Refrigerator</a:t>
                  </a:r>
                  <a:endParaRPr lang="ko-KR" altLang="en-US" sz="1400" dirty="0">
                    <a:cs typeface="Times New Roman" panose="02020603050405020304" pitchFamily="18" charset="0"/>
                  </a:endParaRPr>
                </a:p>
              </p:txBody>
            </p:sp>
            <p:sp>
              <p:nvSpPr>
                <p:cNvPr id="138" name="TextBox 311"/>
                <p:cNvSpPr txBox="1">
                  <a:spLocks noChangeArrowheads="1"/>
                </p:cNvSpPr>
                <p:nvPr/>
              </p:nvSpPr>
              <p:spPr bwMode="auto">
                <a:xfrm>
                  <a:off x="6163923" y="4183975"/>
                  <a:ext cx="541606" cy="376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400">
                      <a:cs typeface="Times New Roman" panose="02020603050405020304" pitchFamily="18" charset="0"/>
                    </a:rPr>
                    <a:t>Stationary</a:t>
                  </a:r>
                </a:p>
                <a:p>
                  <a:pPr algn="ctr">
                    <a:spcBef>
                      <a:spcPct val="0"/>
                    </a:spcBef>
                    <a:buFontTx/>
                    <a:buNone/>
                  </a:pPr>
                  <a:r>
                    <a:rPr lang="en-US" altLang="ko-KR" sz="1400">
                      <a:cs typeface="Times New Roman" panose="02020603050405020304" pitchFamily="18" charset="0"/>
                    </a:rPr>
                    <a:t>battery</a:t>
                  </a:r>
                  <a:endParaRPr lang="ko-KR" altLang="en-US" sz="1400">
                    <a:cs typeface="Times New Roman" panose="02020603050405020304" pitchFamily="18" charset="0"/>
                  </a:endParaRPr>
                </a:p>
              </p:txBody>
            </p:sp>
            <p:cxnSp>
              <p:nvCxnSpPr>
                <p:cNvPr id="140" name="직선 연결선 139"/>
                <p:cNvCxnSpPr/>
                <p:nvPr/>
              </p:nvCxnSpPr>
              <p:spPr bwMode="auto">
                <a:xfrm>
                  <a:off x="5845331" y="3960007"/>
                  <a:ext cx="2144704" cy="0"/>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1" name="직선 연결선 140"/>
                <p:cNvCxnSpPr/>
                <p:nvPr/>
              </p:nvCxnSpPr>
              <p:spPr bwMode="auto">
                <a:xfrm flipV="1">
                  <a:off x="6069794" y="3888964"/>
                  <a:ext cx="1934722" cy="3612"/>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2" name="직선 연결선 141"/>
                <p:cNvCxnSpPr/>
                <p:nvPr/>
              </p:nvCxnSpPr>
              <p:spPr bwMode="auto">
                <a:xfrm flipV="1">
                  <a:off x="6181301" y="3705937"/>
                  <a:ext cx="4345" cy="183027"/>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3" name="직선 연결선 142"/>
                <p:cNvCxnSpPr/>
                <p:nvPr/>
              </p:nvCxnSpPr>
              <p:spPr bwMode="auto">
                <a:xfrm flipV="1">
                  <a:off x="6740285" y="3799859"/>
                  <a:ext cx="0" cy="85493"/>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4" name="직선 연결선 143"/>
                <p:cNvCxnSpPr/>
                <p:nvPr/>
              </p:nvCxnSpPr>
              <p:spPr bwMode="auto">
                <a:xfrm flipV="1">
                  <a:off x="7122595" y="3799859"/>
                  <a:ext cx="0" cy="84289"/>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5" name="직선 연결선 144"/>
                <p:cNvCxnSpPr/>
                <p:nvPr/>
              </p:nvCxnSpPr>
              <p:spPr bwMode="auto">
                <a:xfrm flipV="1">
                  <a:off x="7507802" y="3803471"/>
                  <a:ext cx="0" cy="85493"/>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6" name="직선 연결선 145"/>
                <p:cNvCxnSpPr/>
                <p:nvPr/>
              </p:nvCxnSpPr>
              <p:spPr bwMode="auto">
                <a:xfrm>
                  <a:off x="6525960" y="3960007"/>
                  <a:ext cx="0" cy="71044"/>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7" name="직선 연결선 146"/>
                <p:cNvCxnSpPr>
                  <a:endCxn id="81" idx="0"/>
                </p:cNvCxnSpPr>
                <p:nvPr/>
              </p:nvCxnSpPr>
              <p:spPr bwMode="auto">
                <a:xfrm>
                  <a:off x="7962746" y="3966530"/>
                  <a:ext cx="945" cy="140532"/>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8" name="직선 연결선 147"/>
                <p:cNvCxnSpPr/>
                <p:nvPr/>
              </p:nvCxnSpPr>
              <p:spPr bwMode="auto">
                <a:xfrm>
                  <a:off x="7294925" y="3966028"/>
                  <a:ext cx="0" cy="65023"/>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9" name="직선 연결선 148"/>
                <p:cNvCxnSpPr/>
                <p:nvPr/>
              </p:nvCxnSpPr>
              <p:spPr bwMode="auto">
                <a:xfrm>
                  <a:off x="7228311" y="3803471"/>
                  <a:ext cx="0" cy="162558"/>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0" name="직선 연결선 149"/>
                <p:cNvCxnSpPr/>
                <p:nvPr/>
              </p:nvCxnSpPr>
              <p:spPr bwMode="auto">
                <a:xfrm>
                  <a:off x="6851793" y="3796246"/>
                  <a:ext cx="0" cy="163761"/>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1" name="직선 연결선 150"/>
                <p:cNvCxnSpPr/>
                <p:nvPr/>
              </p:nvCxnSpPr>
              <p:spPr bwMode="auto">
                <a:xfrm>
                  <a:off x="7593243" y="3799859"/>
                  <a:ext cx="0" cy="166170"/>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2" name="직선 연결선 151"/>
                <p:cNvCxnSpPr/>
                <p:nvPr/>
              </p:nvCxnSpPr>
              <p:spPr bwMode="auto">
                <a:xfrm flipV="1">
                  <a:off x="7630895" y="3276063"/>
                  <a:ext cx="0" cy="71044"/>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3" name="직선 연결선 152"/>
                <p:cNvCxnSpPr/>
                <p:nvPr/>
              </p:nvCxnSpPr>
              <p:spPr bwMode="auto">
                <a:xfrm>
                  <a:off x="7716335" y="3276063"/>
                  <a:ext cx="0" cy="8308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꺾인 연결선 153"/>
                <p:cNvCxnSpPr/>
                <p:nvPr/>
              </p:nvCxnSpPr>
              <p:spPr bwMode="auto">
                <a:xfrm rot="10800000">
                  <a:off x="6300049" y="3970845"/>
                  <a:ext cx="125989" cy="145699"/>
                </a:xfrm>
                <a:prstGeom prst="bentConnector2">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5" name="꺾인 연결선 154"/>
                <p:cNvCxnSpPr>
                  <a:stCxn id="81" idx="1"/>
                </p:cNvCxnSpPr>
                <p:nvPr/>
              </p:nvCxnSpPr>
              <p:spPr bwMode="auto">
                <a:xfrm rot="10800000">
                  <a:off x="7681580" y="3962417"/>
                  <a:ext cx="215673" cy="172291"/>
                </a:xfrm>
                <a:prstGeom prst="bentConnector3">
                  <a:avLst>
                    <a:gd name="adj1" fmla="val 97165"/>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6" name="직선 연결선 155"/>
                <p:cNvCxnSpPr/>
                <p:nvPr/>
              </p:nvCxnSpPr>
              <p:spPr bwMode="auto">
                <a:xfrm flipV="1">
                  <a:off x="7190659" y="3881740"/>
                  <a:ext cx="0" cy="149312"/>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7" name="직사각형 156"/>
                <p:cNvSpPr/>
                <p:nvPr/>
              </p:nvSpPr>
              <p:spPr bwMode="auto">
                <a:xfrm>
                  <a:off x="6094412" y="3214653"/>
                  <a:ext cx="265011" cy="126433"/>
                </a:xfrm>
                <a:prstGeom prst="rect">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latinLnBrk="1">
                    <a:spcBef>
                      <a:spcPct val="20000"/>
                    </a:spcBef>
                    <a:buFont typeface="Arial" panose="020B0604020202020204" pitchFamily="34" charset="0"/>
                    <a:buChar char="•"/>
                    <a:defRPr sz="3200">
                      <a:solidFill>
                        <a:schemeClr val="tx1"/>
                      </a:solidFill>
                      <a:latin typeface="맑은 고딕" panose="020B0503020000020004" pitchFamily="50" charset="-127"/>
                    </a:defRPr>
                  </a:lvl1pPr>
                  <a:lvl2pPr marL="742950" indent="-285750" latinLnBrk="1">
                    <a:spcBef>
                      <a:spcPct val="20000"/>
                    </a:spcBef>
                    <a:buFont typeface="Arial" panose="020B0604020202020204" pitchFamily="34" charset="0"/>
                    <a:buChar char="–"/>
                    <a:defRPr sz="2800">
                      <a:solidFill>
                        <a:schemeClr val="tx1"/>
                      </a:solidFill>
                      <a:latin typeface="맑은 고딕" panose="020B0503020000020004" pitchFamily="50" charset="-127"/>
                    </a:defRPr>
                  </a:lvl2pPr>
                  <a:lvl3pPr marL="1143000" indent="-228600" latinLnBrk="1">
                    <a:spcBef>
                      <a:spcPct val="20000"/>
                    </a:spcBef>
                    <a:buFont typeface="Arial" panose="020B0604020202020204" pitchFamily="34" charset="0"/>
                    <a:buChar char="•"/>
                    <a:defRPr sz="2400">
                      <a:solidFill>
                        <a:schemeClr val="tx1"/>
                      </a:solidFill>
                      <a:latin typeface="맑은 고딕" panose="020B0503020000020004" pitchFamily="50" charset="-127"/>
                    </a:defRPr>
                  </a:lvl3pPr>
                  <a:lvl4pPr marL="16002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4pPr>
                  <a:lvl5pPr marL="20574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9pPr>
                </a:lstStyle>
                <a:p>
                  <a:pPr algn="ctr" latinLnBrk="0">
                    <a:spcBef>
                      <a:spcPct val="0"/>
                    </a:spcBef>
                    <a:buFontTx/>
                    <a:buNone/>
                    <a:defRPr/>
                  </a:pPr>
                  <a:endParaRPr lang="ko-KR" altLang="en-US" sz="1400">
                    <a:solidFill>
                      <a:srgbClr val="FFFFFF"/>
                    </a:solidFill>
                    <a:latin typeface="Times New Roman" panose="02020603050405020304" pitchFamily="18" charset="0"/>
                    <a:cs typeface="Times New Roman" panose="02020603050405020304" pitchFamily="18" charset="0"/>
                  </a:endParaRPr>
                </a:p>
              </p:txBody>
            </p:sp>
            <p:sp>
              <p:nvSpPr>
                <p:cNvPr id="158" name="이등변 삼각형 157"/>
                <p:cNvSpPr/>
                <p:nvPr/>
              </p:nvSpPr>
              <p:spPr bwMode="auto">
                <a:xfrm>
                  <a:off x="5778716" y="3268839"/>
                  <a:ext cx="2354685" cy="109576"/>
                </a:xfrm>
                <a:prstGeom prst="triangle">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latinLnBrk="1">
                    <a:spcBef>
                      <a:spcPct val="20000"/>
                    </a:spcBef>
                    <a:buFont typeface="Arial" panose="020B0604020202020204" pitchFamily="34" charset="0"/>
                    <a:buChar char="•"/>
                    <a:defRPr sz="3200">
                      <a:solidFill>
                        <a:schemeClr val="tx1"/>
                      </a:solidFill>
                      <a:latin typeface="맑은 고딕" panose="020B0503020000020004" pitchFamily="50" charset="-127"/>
                    </a:defRPr>
                  </a:lvl1pPr>
                  <a:lvl2pPr marL="742950" indent="-285750" latinLnBrk="1">
                    <a:spcBef>
                      <a:spcPct val="20000"/>
                    </a:spcBef>
                    <a:buFont typeface="Arial" panose="020B0604020202020204" pitchFamily="34" charset="0"/>
                    <a:buChar char="–"/>
                    <a:defRPr sz="2800">
                      <a:solidFill>
                        <a:schemeClr val="tx1"/>
                      </a:solidFill>
                      <a:latin typeface="맑은 고딕" panose="020B0503020000020004" pitchFamily="50" charset="-127"/>
                    </a:defRPr>
                  </a:lvl2pPr>
                  <a:lvl3pPr marL="1143000" indent="-228600" latinLnBrk="1">
                    <a:spcBef>
                      <a:spcPct val="20000"/>
                    </a:spcBef>
                    <a:buFont typeface="Arial" panose="020B0604020202020204" pitchFamily="34" charset="0"/>
                    <a:buChar char="•"/>
                    <a:defRPr sz="2400">
                      <a:solidFill>
                        <a:schemeClr val="tx1"/>
                      </a:solidFill>
                      <a:latin typeface="맑은 고딕" panose="020B0503020000020004" pitchFamily="50" charset="-127"/>
                    </a:defRPr>
                  </a:lvl3pPr>
                  <a:lvl4pPr marL="16002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4pPr>
                  <a:lvl5pPr marL="20574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9pPr>
                </a:lstStyle>
                <a:p>
                  <a:pPr algn="ctr" latinLnBrk="0">
                    <a:spcBef>
                      <a:spcPct val="0"/>
                    </a:spcBef>
                    <a:buFontTx/>
                    <a:buNone/>
                    <a:defRPr/>
                  </a:pPr>
                  <a:endParaRPr lang="ko-KR" altLang="en-US" sz="1400">
                    <a:solidFill>
                      <a:srgbClr val="FFFFFF"/>
                    </a:solidFill>
                    <a:latin typeface="Times New Roman" panose="02020603050405020304" pitchFamily="18" charset="0"/>
                    <a:cs typeface="Times New Roman" panose="02020603050405020304" pitchFamily="18" charset="0"/>
                  </a:endParaRPr>
                </a:p>
              </p:txBody>
            </p:sp>
            <p:cxnSp>
              <p:nvCxnSpPr>
                <p:cNvPr id="159" name="꺾인 연결선 158"/>
                <p:cNvCxnSpPr/>
                <p:nvPr/>
              </p:nvCxnSpPr>
              <p:spPr bwMode="auto">
                <a:xfrm rot="5400000">
                  <a:off x="5844649" y="4041654"/>
                  <a:ext cx="364850" cy="102819"/>
                </a:xfrm>
                <a:prstGeom prst="bentConnector2">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60" name="TextBox 24"/>
                <p:cNvSpPr txBox="1">
                  <a:spLocks noChangeArrowheads="1"/>
                </p:cNvSpPr>
                <p:nvPr/>
              </p:nvSpPr>
              <p:spPr bwMode="auto">
                <a:xfrm>
                  <a:off x="6802556" y="4238161"/>
                  <a:ext cx="676283" cy="274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400">
                      <a:cs typeface="Times New Roman" panose="02020603050405020304" pitchFamily="18" charset="0"/>
                    </a:rPr>
                    <a:t>Air conditioner</a:t>
                  </a:r>
                  <a:br>
                    <a:rPr lang="en-US" altLang="ko-KR" sz="1400">
                      <a:cs typeface="Times New Roman" panose="02020603050405020304" pitchFamily="18" charset="0"/>
                    </a:rPr>
                  </a:br>
                  <a:r>
                    <a:rPr lang="en-US" altLang="ko-KR" sz="1400">
                      <a:cs typeface="Times New Roman" panose="02020603050405020304" pitchFamily="18" charset="0"/>
                    </a:rPr>
                    <a:t> or Heat pump</a:t>
                  </a:r>
                  <a:endParaRPr lang="ko-KR" altLang="en-US" sz="1400">
                    <a:cs typeface="Times New Roman" panose="02020603050405020304" pitchFamily="18" charset="0"/>
                  </a:endParaRPr>
                </a:p>
              </p:txBody>
            </p:sp>
            <p:sp>
              <p:nvSpPr>
                <p:cNvPr id="161" name="TextBox 69"/>
                <p:cNvSpPr txBox="1">
                  <a:spLocks noChangeArrowheads="1"/>
                </p:cNvSpPr>
                <p:nvPr/>
              </p:nvSpPr>
              <p:spPr bwMode="auto">
                <a:xfrm>
                  <a:off x="5310344" y="4192093"/>
                  <a:ext cx="463407" cy="24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36000"/>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400" dirty="0">
                      <a:cs typeface="Times New Roman" panose="02020603050405020304" pitchFamily="18" charset="0"/>
                    </a:rPr>
                    <a:t>HES</a:t>
                  </a:r>
                </a:p>
                <a:p>
                  <a:pPr algn="ctr">
                    <a:spcBef>
                      <a:spcPct val="0"/>
                    </a:spcBef>
                    <a:buFontTx/>
                    <a:buNone/>
                  </a:pPr>
                  <a:r>
                    <a:rPr lang="en-US" altLang="ko-KR" sz="1400" dirty="0">
                      <a:cs typeface="Times New Roman" panose="02020603050405020304" pitchFamily="18" charset="0"/>
                    </a:rPr>
                    <a:t>gateway</a:t>
                  </a:r>
                  <a:endParaRPr lang="ko-KR" altLang="en-US" sz="1400" dirty="0">
                    <a:cs typeface="Times New Roman" panose="02020603050405020304" pitchFamily="18" charset="0"/>
                  </a:endParaRPr>
                </a:p>
              </p:txBody>
            </p:sp>
            <p:sp>
              <p:nvSpPr>
                <p:cNvPr id="162" name="TextBox 69"/>
                <p:cNvSpPr txBox="1">
                  <a:spLocks noChangeArrowheads="1"/>
                </p:cNvSpPr>
                <p:nvPr/>
              </p:nvSpPr>
              <p:spPr bwMode="auto">
                <a:xfrm>
                  <a:off x="5321289" y="3735433"/>
                  <a:ext cx="564858" cy="125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400" dirty="0">
                      <a:cs typeface="Times New Roman" panose="02020603050405020304" pitchFamily="18" charset="0"/>
                    </a:rPr>
                    <a:t>Smart meter</a:t>
                  </a:r>
                  <a:endParaRPr lang="ko-KR" altLang="en-US" sz="1400" dirty="0">
                    <a:cs typeface="Times New Roman" panose="02020603050405020304" pitchFamily="18" charset="0"/>
                  </a:endParaRPr>
                </a:p>
              </p:txBody>
            </p:sp>
            <p:sp>
              <p:nvSpPr>
                <p:cNvPr id="163" name="TextBox 86"/>
                <p:cNvSpPr txBox="1">
                  <a:spLocks noChangeArrowheads="1"/>
                </p:cNvSpPr>
                <p:nvPr/>
              </p:nvSpPr>
              <p:spPr bwMode="auto">
                <a:xfrm>
                  <a:off x="6352984" y="4417656"/>
                  <a:ext cx="1229641" cy="151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400" i="1" dirty="0">
                      <a:solidFill>
                        <a:srgbClr val="FF0000"/>
                      </a:solidFill>
                      <a:cs typeface="Times New Roman" panose="02020603050405020304" pitchFamily="18" charset="0"/>
                    </a:rPr>
                    <a:t>Smart home or small building</a:t>
                  </a:r>
                  <a:endParaRPr lang="ko-KR" altLang="en-US" sz="1400" i="1" dirty="0">
                    <a:solidFill>
                      <a:srgbClr val="FF0000"/>
                    </a:solidFill>
                    <a:cs typeface="Times New Roman" panose="02020603050405020304" pitchFamily="18" charset="0"/>
                  </a:endParaRPr>
                </a:p>
              </p:txBody>
            </p:sp>
            <p:grpSp>
              <p:nvGrpSpPr>
                <p:cNvPr id="164" name="그룹 48"/>
                <p:cNvGrpSpPr>
                  <a:grpSpLocks/>
                </p:cNvGrpSpPr>
                <p:nvPr/>
              </p:nvGrpSpPr>
              <p:grpSpPr bwMode="auto">
                <a:xfrm>
                  <a:off x="7943977" y="3659682"/>
                  <a:ext cx="312326" cy="299550"/>
                  <a:chOff x="7818885" y="2594354"/>
                  <a:chExt cx="341945" cy="298053"/>
                </a:xfrm>
              </p:grpSpPr>
              <p:cxnSp>
                <p:nvCxnSpPr>
                  <p:cNvPr id="289" name="직선 연결선 234"/>
                  <p:cNvCxnSpPr>
                    <a:stCxn id="134" idx="3"/>
                    <a:endCxn id="284" idx="1"/>
                  </p:cNvCxnSpPr>
                  <p:nvPr/>
                </p:nvCxnSpPr>
                <p:spPr bwMode="auto">
                  <a:xfrm flipV="1">
                    <a:off x="7958101" y="2594354"/>
                    <a:ext cx="114142" cy="294038"/>
                  </a:xfrm>
                  <a:prstGeom prst="bentConnector3">
                    <a:avLst>
                      <a:gd name="adj1" fmla="val 50000"/>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1" name="직선 연결선 234"/>
                  <p:cNvCxnSpPr/>
                  <p:nvPr/>
                </p:nvCxnSpPr>
                <p:spPr bwMode="auto">
                  <a:xfrm flipV="1">
                    <a:off x="7818885" y="2862271"/>
                    <a:ext cx="341945" cy="30136"/>
                  </a:xfrm>
                  <a:prstGeom prst="bentConnector3">
                    <a:avLst>
                      <a:gd name="adj1" fmla="val 56957"/>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198" name="직선 연결선 197"/>
                <p:cNvCxnSpPr/>
                <p:nvPr/>
              </p:nvCxnSpPr>
              <p:spPr bwMode="auto">
                <a:xfrm flipV="1">
                  <a:off x="6953163" y="3856453"/>
                  <a:ext cx="0" cy="163761"/>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99" name="직선 연결선 198"/>
                <p:cNvCxnSpPr/>
                <p:nvPr/>
              </p:nvCxnSpPr>
              <p:spPr bwMode="auto">
                <a:xfrm>
                  <a:off x="7018329" y="3966028"/>
                  <a:ext cx="0" cy="65023"/>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3" name="꺾인 연결선 202"/>
                <p:cNvCxnSpPr/>
                <p:nvPr/>
              </p:nvCxnSpPr>
              <p:spPr bwMode="auto">
                <a:xfrm rot="16200000" flipH="1">
                  <a:off x="5774376" y="4077096"/>
                  <a:ext cx="221559" cy="175225"/>
                </a:xfrm>
                <a:prstGeom prst="bentConnector4">
                  <a:avLst>
                    <a:gd name="adj1" fmla="val -23560"/>
                    <a:gd name="adj2" fmla="val 159555"/>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09" name="그룹 180"/>
                <p:cNvGrpSpPr>
                  <a:grpSpLocks/>
                </p:cNvGrpSpPr>
                <p:nvPr/>
              </p:nvGrpSpPr>
              <p:grpSpPr bwMode="auto">
                <a:xfrm>
                  <a:off x="8175386" y="3545928"/>
                  <a:ext cx="260666" cy="487450"/>
                  <a:chOff x="8072462" y="2587712"/>
                  <a:chExt cx="285752" cy="642942"/>
                </a:xfrm>
              </p:grpSpPr>
              <p:pic>
                <p:nvPicPr>
                  <p:cNvPr id="284" name="그림 17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72462" y="2587712"/>
                    <a:ext cx="285752" cy="300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72462" y="2946976"/>
                    <a:ext cx="214313" cy="283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11"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58565" y="3533747"/>
                  <a:ext cx="233152" cy="270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3" name="Picture 1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67566" y="3615013"/>
                  <a:ext cx="220118" cy="216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 name="Picture 1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81691" y="4183975"/>
                  <a:ext cx="343210" cy="216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17" name="Object 168"/>
                <p:cNvGraphicFramePr>
                  <a:graphicFrameLocks noChangeAspect="1"/>
                </p:cNvGraphicFramePr>
                <p:nvPr/>
              </p:nvGraphicFramePr>
              <p:xfrm>
                <a:off x="5633902" y="3858861"/>
                <a:ext cx="260666" cy="216743"/>
              </p:xfrm>
              <a:graphic>
                <a:graphicData uri="http://schemas.openxmlformats.org/presentationml/2006/ole">
                  <mc:AlternateContent xmlns:mc="http://schemas.openxmlformats.org/markup-compatibility/2006">
                    <mc:Choice xmlns:v="urn:schemas-microsoft-com:vml" Requires="v">
                      <p:oleObj name="Image" r:id="rId8" imgW="8634921" imgH="8634921" progId="">
                        <p:embed/>
                      </p:oleObj>
                    </mc:Choice>
                    <mc:Fallback>
                      <p:oleObj name="Image" r:id="rId8" imgW="8634921" imgH="8634921" progId="">
                        <p:embed/>
                        <p:pic>
                          <p:nvPicPr>
                            <p:cNvPr id="217" name="Object 16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33902" y="3858861"/>
                              <a:ext cx="260666" cy="216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19" name="Picture 15"/>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806900" y="4021418"/>
                  <a:ext cx="325833" cy="245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1" name="그림 197"/>
                <p:cNvPicPr>
                  <a:picLocks noChangeAspect="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350734" y="4016602"/>
                  <a:ext cx="357691" cy="221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 name="Picture 17"/>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676567" y="3642118"/>
                  <a:ext cx="260666" cy="216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7" name="Picture 19"/>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197899" y="4021418"/>
                  <a:ext cx="278044" cy="216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1" name="팔각형 211"/>
                <p:cNvSpPr>
                  <a:spLocks noChangeArrowheads="1"/>
                </p:cNvSpPr>
                <p:nvPr/>
              </p:nvSpPr>
              <p:spPr bwMode="auto">
                <a:xfrm>
                  <a:off x="6005720" y="3427089"/>
                  <a:ext cx="241144" cy="148785"/>
                </a:xfrm>
                <a:prstGeom prst="octagon">
                  <a:avLst>
                    <a:gd name="adj" fmla="val 34338"/>
                  </a:avLst>
                </a:prstGeom>
                <a:solidFill>
                  <a:srgbClr val="FFFF00"/>
                </a:solidFill>
                <a:ln w="12699" algn="ctr">
                  <a:solidFill>
                    <a:schemeClr val="tx1"/>
                  </a:solidFill>
                  <a:round/>
                  <a:headEnd/>
                  <a:tailEnd/>
                </a:ln>
              </p:spPr>
              <p:txBody>
                <a:bodyPr wrap="none" anchor="ct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400" dirty="0"/>
                    <a:t>EMA</a:t>
                  </a:r>
                  <a:endParaRPr lang="ko-KR" altLang="en-US" sz="1400" dirty="0"/>
                </a:p>
              </p:txBody>
            </p:sp>
            <p:cxnSp>
              <p:nvCxnSpPr>
                <p:cNvPr id="104" name="직선 연결선 103"/>
                <p:cNvCxnSpPr>
                  <a:stCxn id="241" idx="2"/>
                  <a:endCxn id="219" idx="0"/>
                </p:cNvCxnSpPr>
                <p:nvPr/>
              </p:nvCxnSpPr>
              <p:spPr bwMode="auto">
                <a:xfrm>
                  <a:off x="6192443" y="3600499"/>
                  <a:ext cx="777374" cy="420919"/>
                </a:xfrm>
                <a:prstGeom prst="line">
                  <a:avLst/>
                </a:prstGeom>
                <a:solidFill>
                  <a:schemeClr val="accent1"/>
                </a:solidFill>
                <a:ln w="6350" cap="flat" cmpd="sng" algn="ctr">
                  <a:solidFill>
                    <a:srgbClr val="0000FF"/>
                  </a:solidFill>
                  <a:prstDash val="solid"/>
                  <a:round/>
                  <a:headEnd type="none" w="med" len="med"/>
                  <a:tailEnd type="none" w="med" len="med"/>
                </a:ln>
                <a:effectLst/>
              </p:spPr>
            </p:cxnSp>
            <p:cxnSp>
              <p:nvCxnSpPr>
                <p:cNvPr id="105" name="직선 연결선 104"/>
                <p:cNvCxnSpPr>
                  <a:stCxn id="241" idx="2"/>
                  <a:endCxn id="221" idx="0"/>
                </p:cNvCxnSpPr>
                <p:nvPr/>
              </p:nvCxnSpPr>
              <p:spPr bwMode="auto">
                <a:xfrm>
                  <a:off x="6192443" y="3600499"/>
                  <a:ext cx="337137" cy="416103"/>
                </a:xfrm>
                <a:prstGeom prst="line">
                  <a:avLst/>
                </a:prstGeom>
                <a:solidFill>
                  <a:schemeClr val="accent1"/>
                </a:solidFill>
                <a:ln w="6350" cap="flat" cmpd="sng" algn="ctr">
                  <a:solidFill>
                    <a:srgbClr val="0000FF"/>
                  </a:solidFill>
                  <a:prstDash val="solid"/>
                  <a:round/>
                  <a:headEnd type="none" w="med" len="med"/>
                  <a:tailEnd type="none" w="med" len="med"/>
                </a:ln>
                <a:effectLst/>
              </p:spPr>
            </p:cxnSp>
            <p:cxnSp>
              <p:nvCxnSpPr>
                <p:cNvPr id="106" name="직선 연결선 105"/>
                <p:cNvCxnSpPr>
                  <a:stCxn id="241" idx="2"/>
                  <a:endCxn id="227" idx="0"/>
                </p:cNvCxnSpPr>
                <p:nvPr/>
              </p:nvCxnSpPr>
              <p:spPr bwMode="auto">
                <a:xfrm>
                  <a:off x="6192443" y="3600499"/>
                  <a:ext cx="1144478" cy="420919"/>
                </a:xfrm>
                <a:prstGeom prst="line">
                  <a:avLst/>
                </a:prstGeom>
                <a:solidFill>
                  <a:schemeClr val="accent1"/>
                </a:solidFill>
                <a:ln w="6350" cap="flat" cmpd="sng" algn="ctr">
                  <a:solidFill>
                    <a:srgbClr val="0000FF"/>
                  </a:solidFill>
                  <a:prstDash val="solid"/>
                  <a:round/>
                  <a:headEnd type="none" w="med" len="med"/>
                  <a:tailEnd type="none" w="med" len="med"/>
                </a:ln>
                <a:effectLst/>
              </p:spPr>
            </p:cxnSp>
            <p:cxnSp>
              <p:nvCxnSpPr>
                <p:cNvPr id="295" name="직선 연결선 294"/>
                <p:cNvCxnSpPr>
                  <a:stCxn id="241" idx="2"/>
                  <a:endCxn id="285" idx="1"/>
                </p:cNvCxnSpPr>
                <p:nvPr/>
              </p:nvCxnSpPr>
              <p:spPr bwMode="auto">
                <a:xfrm>
                  <a:off x="6198004" y="3575874"/>
                  <a:ext cx="1977382" cy="349969"/>
                </a:xfrm>
                <a:prstGeom prst="line">
                  <a:avLst/>
                </a:prstGeom>
                <a:solidFill>
                  <a:schemeClr val="accent1"/>
                </a:solidFill>
                <a:ln w="6350" cap="flat" cmpd="sng" algn="ctr">
                  <a:solidFill>
                    <a:srgbClr val="0000FF"/>
                  </a:solidFill>
                  <a:prstDash val="solid"/>
                  <a:round/>
                  <a:headEnd type="none" w="med" len="med"/>
                  <a:tailEnd type="none" w="med" len="med"/>
                </a:ln>
                <a:effectLst/>
              </p:spPr>
            </p:cxnSp>
            <p:cxnSp>
              <p:nvCxnSpPr>
                <p:cNvPr id="297" name="직선 연결선 296"/>
                <p:cNvCxnSpPr>
                  <a:stCxn id="241" idx="2"/>
                  <a:endCxn id="284" idx="1"/>
                </p:cNvCxnSpPr>
                <p:nvPr/>
              </p:nvCxnSpPr>
              <p:spPr bwMode="auto">
                <a:xfrm>
                  <a:off x="6198004" y="3575874"/>
                  <a:ext cx="1977382" cy="83803"/>
                </a:xfrm>
                <a:prstGeom prst="line">
                  <a:avLst/>
                </a:prstGeom>
                <a:solidFill>
                  <a:schemeClr val="accent1"/>
                </a:solidFill>
                <a:ln w="6350" cap="flat" cmpd="sng" algn="ctr">
                  <a:solidFill>
                    <a:srgbClr val="0000FF"/>
                  </a:solidFill>
                  <a:prstDash val="solid"/>
                  <a:round/>
                  <a:headEnd type="none" w="med" len="med"/>
                  <a:tailEnd type="none" w="med" len="med"/>
                </a:ln>
                <a:effectLst/>
              </p:spPr>
            </p:cxnSp>
            <p:cxnSp>
              <p:nvCxnSpPr>
                <p:cNvPr id="305" name="직선 연결선 304"/>
                <p:cNvCxnSpPr>
                  <a:stCxn id="241" idx="6"/>
                  <a:endCxn id="299" idx="2"/>
                </p:cNvCxnSpPr>
                <p:nvPr/>
              </p:nvCxnSpPr>
              <p:spPr bwMode="auto">
                <a:xfrm flipH="1" flipV="1">
                  <a:off x="6038972" y="3254435"/>
                  <a:ext cx="21169" cy="148031"/>
                </a:xfrm>
                <a:prstGeom prst="line">
                  <a:avLst/>
                </a:prstGeom>
                <a:solidFill>
                  <a:schemeClr val="accent1"/>
                </a:solidFill>
                <a:ln w="6350" cap="flat" cmpd="sng" algn="ctr">
                  <a:solidFill>
                    <a:srgbClr val="0000FF"/>
                  </a:solidFill>
                  <a:prstDash val="dash"/>
                  <a:round/>
                  <a:headEnd type="none" w="med" len="med"/>
                  <a:tailEnd type="none" w="med" len="med"/>
                </a:ln>
                <a:effectLst/>
              </p:spPr>
            </p:cxnSp>
            <p:cxnSp>
              <p:nvCxnSpPr>
                <p:cNvPr id="308" name="직선 연결선 307"/>
                <p:cNvCxnSpPr/>
                <p:nvPr/>
              </p:nvCxnSpPr>
              <p:spPr bwMode="auto">
                <a:xfrm flipH="1">
                  <a:off x="7827062" y="3243386"/>
                  <a:ext cx="14772" cy="159237"/>
                </a:xfrm>
                <a:prstGeom prst="line">
                  <a:avLst/>
                </a:prstGeom>
                <a:solidFill>
                  <a:schemeClr val="accent1"/>
                </a:solidFill>
                <a:ln w="6350" cap="flat" cmpd="sng" algn="ctr">
                  <a:solidFill>
                    <a:srgbClr val="0000FF"/>
                  </a:solidFill>
                  <a:prstDash val="dash"/>
                  <a:round/>
                  <a:headEnd type="none" w="med" len="med"/>
                  <a:tailEnd type="none" w="med" len="med"/>
                </a:ln>
                <a:effectLst/>
              </p:spPr>
            </p:cxnSp>
            <p:cxnSp>
              <p:nvCxnSpPr>
                <p:cNvPr id="78" name="직선 연결선 77"/>
                <p:cNvCxnSpPr>
                  <a:endCxn id="241" idx="0"/>
                </p:cNvCxnSpPr>
                <p:nvPr/>
              </p:nvCxnSpPr>
              <p:spPr bwMode="auto">
                <a:xfrm flipH="1">
                  <a:off x="6258922" y="3466376"/>
                  <a:ext cx="1518974" cy="4091"/>
                </a:xfrm>
                <a:prstGeom prst="line">
                  <a:avLst/>
                </a:prstGeom>
                <a:solidFill>
                  <a:schemeClr val="accent1"/>
                </a:solidFill>
                <a:ln w="6350" cap="flat" cmpd="sng" algn="ctr">
                  <a:solidFill>
                    <a:srgbClr val="FF0000"/>
                  </a:solidFill>
                  <a:prstDash val="solid"/>
                  <a:round/>
                  <a:headEnd type="none" w="med" len="med"/>
                  <a:tailEnd type="none" w="med" len="med"/>
                </a:ln>
                <a:effectLst/>
              </p:spPr>
            </p:cxnSp>
            <p:cxnSp>
              <p:nvCxnSpPr>
                <p:cNvPr id="84" name="직선 연결선 83"/>
                <p:cNvCxnSpPr>
                  <a:stCxn id="241" idx="2"/>
                </p:cNvCxnSpPr>
                <p:nvPr/>
              </p:nvCxnSpPr>
              <p:spPr bwMode="auto">
                <a:xfrm>
                  <a:off x="6192443" y="3600499"/>
                  <a:ext cx="901628" cy="5124"/>
                </a:xfrm>
                <a:prstGeom prst="line">
                  <a:avLst/>
                </a:prstGeom>
                <a:solidFill>
                  <a:schemeClr val="accent1"/>
                </a:solidFill>
                <a:ln w="6350" cap="flat" cmpd="sng" algn="ctr">
                  <a:solidFill>
                    <a:srgbClr val="0000FF"/>
                  </a:solidFill>
                  <a:prstDash val="solid"/>
                  <a:round/>
                  <a:headEnd type="none" w="med" len="med"/>
                  <a:tailEnd type="none" w="med" len="med"/>
                </a:ln>
                <a:effectLst/>
              </p:spPr>
            </p:cxnSp>
            <p:cxnSp>
              <p:nvCxnSpPr>
                <p:cNvPr id="87" name="직선 연결선 86"/>
                <p:cNvCxnSpPr>
                  <a:stCxn id="241" idx="2"/>
                </p:cNvCxnSpPr>
                <p:nvPr/>
              </p:nvCxnSpPr>
              <p:spPr bwMode="auto">
                <a:xfrm>
                  <a:off x="6192443" y="3600499"/>
                  <a:ext cx="527746" cy="25328"/>
                </a:xfrm>
                <a:prstGeom prst="line">
                  <a:avLst/>
                </a:prstGeom>
                <a:solidFill>
                  <a:schemeClr val="accent1"/>
                </a:solidFill>
                <a:ln w="6350" cap="flat" cmpd="sng" algn="ctr">
                  <a:solidFill>
                    <a:srgbClr val="0000FF"/>
                  </a:solidFill>
                  <a:prstDash val="solid"/>
                  <a:round/>
                  <a:headEnd type="none" w="med" len="med"/>
                  <a:tailEnd type="none" w="med" len="med"/>
                </a:ln>
                <a:effectLst/>
              </p:spPr>
            </p:cxnSp>
            <p:sp>
              <p:nvSpPr>
                <p:cNvPr id="186" name="TextBox 23"/>
                <p:cNvSpPr txBox="1">
                  <a:spLocks noChangeArrowheads="1"/>
                </p:cNvSpPr>
                <p:nvPr/>
              </p:nvSpPr>
              <p:spPr bwMode="auto">
                <a:xfrm>
                  <a:off x="8112486" y="3402622"/>
                  <a:ext cx="328729" cy="163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400" dirty="0">
                      <a:cs typeface="Times New Roman" panose="02020603050405020304" pitchFamily="18" charset="0"/>
                    </a:rPr>
                    <a:t>DERs</a:t>
                  </a:r>
                  <a:endParaRPr lang="ko-KR" altLang="en-US" sz="1400" dirty="0">
                    <a:cs typeface="Times New Roman" panose="02020603050405020304" pitchFamily="18" charset="0"/>
                  </a:endParaRPr>
                </a:p>
              </p:txBody>
            </p:sp>
          </p:grpSp>
          <p:sp>
            <p:nvSpPr>
              <p:cNvPr id="298" name="정오각형 297"/>
              <p:cNvSpPr/>
              <p:nvPr/>
            </p:nvSpPr>
            <p:spPr bwMode="auto">
              <a:xfrm>
                <a:off x="1833464" y="3276600"/>
                <a:ext cx="990600" cy="480741"/>
              </a:xfrm>
              <a:prstGeom prst="pentagon">
                <a:avLst/>
              </a:prstGeom>
              <a:noFill/>
              <a:ln w="12699" cap="flat" cmpd="sng" algn="ctr">
                <a:solidFill>
                  <a:schemeClr val="tx1"/>
                </a:solidFill>
                <a:prstDash val="solid"/>
                <a:round/>
                <a:headEnd type="none" w="med" len="med"/>
                <a:tailEnd type="none" w="med" len="med"/>
              </a:ln>
              <a:effectLst/>
            </p:spPr>
            <p:txBody>
              <a:bodyPr vert="horz" wrap="none" lIns="91440" tIns="144000" rIns="91440" bIns="45720" numCol="1" rtlCol="0" anchor="ctr" anchorCtr="0" compatLnSpc="1">
                <a:prstTxWarp prst="textNoShape">
                  <a:avLst/>
                </a:prstTxWarp>
              </a:bodyPr>
              <a:lstStyle/>
              <a:p>
                <a:pPr algn="ctr"/>
                <a:r>
                  <a:rPr lang="en-US" dirty="0">
                    <a:solidFill>
                      <a:srgbClr val="FF0000"/>
                    </a:solidFill>
                    <a:ea typeface="굴림" pitchFamily="50" charset="-127"/>
                  </a:rPr>
                  <a:t>Home</a:t>
                </a:r>
              </a:p>
              <a:p>
                <a:pPr algn="ctr"/>
                <a:r>
                  <a:rPr lang="en-US" dirty="0">
                    <a:solidFill>
                      <a:srgbClr val="FF0000"/>
                    </a:solidFill>
                    <a:ea typeface="굴림" pitchFamily="50" charset="-127"/>
                  </a:rPr>
                  <a:t>Management</a:t>
                </a:r>
              </a:p>
              <a:p>
                <a:pPr algn="ctr"/>
                <a:endParaRPr lang="en-US" dirty="0">
                  <a:ea typeface="굴림" pitchFamily="50" charset="-127"/>
                </a:endParaRPr>
              </a:p>
            </p:txBody>
          </p:sp>
          <p:sp>
            <p:nvSpPr>
              <p:cNvPr id="299" name="정오각형 298"/>
              <p:cNvSpPr/>
              <p:nvPr/>
            </p:nvSpPr>
            <p:spPr bwMode="auto">
              <a:xfrm>
                <a:off x="3158411" y="3276600"/>
                <a:ext cx="990600" cy="480741"/>
              </a:xfrm>
              <a:prstGeom prst="pentagon">
                <a:avLst/>
              </a:prstGeom>
              <a:noFill/>
              <a:ln w="12699" cap="flat" cmpd="sng" algn="ctr">
                <a:solidFill>
                  <a:schemeClr val="tx1"/>
                </a:solidFill>
                <a:prstDash val="solid"/>
                <a:round/>
                <a:headEnd type="none" w="med" len="med"/>
                <a:tailEnd type="none" w="med" len="med"/>
              </a:ln>
              <a:effectLst/>
            </p:spPr>
            <p:txBody>
              <a:bodyPr vert="horz" wrap="none" lIns="91440" tIns="144000" rIns="91440" bIns="45720" numCol="1" rtlCol="0" anchor="ctr" anchorCtr="0" compatLnSpc="1">
                <a:prstTxWarp prst="textNoShape">
                  <a:avLst/>
                </a:prstTxWarp>
              </a:bodyPr>
              <a:lstStyle/>
              <a:p>
                <a:pPr algn="ctr"/>
                <a:r>
                  <a:rPr lang="en-US" dirty="0">
                    <a:ea typeface="굴림" pitchFamily="50" charset="-127"/>
                  </a:rPr>
                  <a:t>Security</a:t>
                </a:r>
              </a:p>
              <a:p>
                <a:pPr algn="ctr"/>
                <a:r>
                  <a:rPr lang="en-US" dirty="0">
                    <a:ea typeface="굴림" pitchFamily="50" charset="-127"/>
                  </a:rPr>
                  <a:t>Door lock</a:t>
                </a:r>
              </a:p>
              <a:p>
                <a:pPr algn="ctr"/>
                <a:endParaRPr lang="en-US" dirty="0">
                  <a:ea typeface="굴림" pitchFamily="50" charset="-127"/>
                </a:endParaRPr>
              </a:p>
            </p:txBody>
          </p:sp>
          <p:sp>
            <p:nvSpPr>
              <p:cNvPr id="300" name="정오각형 299"/>
              <p:cNvSpPr/>
              <p:nvPr/>
            </p:nvSpPr>
            <p:spPr bwMode="auto">
              <a:xfrm>
                <a:off x="4483358" y="3276600"/>
                <a:ext cx="990600" cy="480741"/>
              </a:xfrm>
              <a:prstGeom prst="pentagon">
                <a:avLst/>
              </a:prstGeom>
              <a:noFill/>
              <a:ln w="12699" cap="flat" cmpd="sng" algn="ctr">
                <a:solidFill>
                  <a:schemeClr val="tx1"/>
                </a:solidFill>
                <a:prstDash val="solid"/>
                <a:round/>
                <a:headEnd type="none" w="med" len="med"/>
                <a:tailEnd type="none" w="med" len="med"/>
              </a:ln>
              <a:effectLst/>
            </p:spPr>
            <p:txBody>
              <a:bodyPr vert="horz" wrap="none" lIns="91440" tIns="144000" rIns="91440" bIns="45720" numCol="1" rtlCol="0" anchor="ctr" anchorCtr="0" compatLnSpc="1">
                <a:prstTxWarp prst="textNoShape">
                  <a:avLst/>
                </a:prstTxWarp>
              </a:bodyPr>
              <a:lstStyle/>
              <a:p>
                <a:pPr algn="ctr"/>
                <a:r>
                  <a:rPr lang="en-US" dirty="0">
                    <a:solidFill>
                      <a:srgbClr val="0000FF"/>
                    </a:solidFill>
                    <a:ea typeface="굴림" pitchFamily="50" charset="-127"/>
                  </a:rPr>
                  <a:t>Energy</a:t>
                </a:r>
              </a:p>
              <a:p>
                <a:pPr algn="ctr"/>
                <a:r>
                  <a:rPr lang="en-US" dirty="0">
                    <a:solidFill>
                      <a:srgbClr val="0000FF"/>
                    </a:solidFill>
                    <a:ea typeface="굴림" pitchFamily="50" charset="-127"/>
                  </a:rPr>
                  <a:t>Management</a:t>
                </a:r>
              </a:p>
              <a:p>
                <a:pPr algn="ctr"/>
                <a:endParaRPr lang="en-US" dirty="0">
                  <a:solidFill>
                    <a:srgbClr val="0000FF"/>
                  </a:solidFill>
                  <a:ea typeface="굴림" pitchFamily="50" charset="-127"/>
                </a:endParaRPr>
              </a:p>
            </p:txBody>
          </p:sp>
          <p:sp>
            <p:nvSpPr>
              <p:cNvPr id="301" name="정오각형 300"/>
              <p:cNvSpPr/>
              <p:nvPr/>
            </p:nvSpPr>
            <p:spPr bwMode="auto">
              <a:xfrm>
                <a:off x="5808305" y="3276600"/>
                <a:ext cx="990600" cy="480741"/>
              </a:xfrm>
              <a:prstGeom prst="pentagon">
                <a:avLst/>
              </a:prstGeom>
              <a:noFill/>
              <a:ln w="12699" cap="flat" cmpd="sng" algn="ctr">
                <a:solidFill>
                  <a:schemeClr val="tx1"/>
                </a:solidFill>
                <a:prstDash val="solid"/>
                <a:round/>
                <a:headEnd type="none" w="med" len="med"/>
                <a:tailEnd type="none" w="med" len="med"/>
              </a:ln>
              <a:effectLst/>
            </p:spPr>
            <p:txBody>
              <a:bodyPr vert="horz" wrap="none" lIns="91440" tIns="144000" rIns="91440" bIns="45720" numCol="1" rtlCol="0" anchor="ctr" anchorCtr="0" compatLnSpc="1">
                <a:prstTxWarp prst="textNoShape">
                  <a:avLst/>
                </a:prstTxWarp>
              </a:bodyPr>
              <a:lstStyle/>
              <a:p>
                <a:pPr algn="ctr"/>
                <a:r>
                  <a:rPr lang="en-US" dirty="0">
                    <a:ea typeface="굴림" pitchFamily="50" charset="-127"/>
                  </a:rPr>
                  <a:t>Home</a:t>
                </a:r>
              </a:p>
              <a:p>
                <a:pPr algn="ctr"/>
                <a:r>
                  <a:rPr lang="en-US" dirty="0">
                    <a:ea typeface="굴림" pitchFamily="50" charset="-127"/>
                  </a:rPr>
                  <a:t>Entertainment</a:t>
                </a:r>
              </a:p>
              <a:p>
                <a:pPr algn="ctr"/>
                <a:endParaRPr lang="en-US" dirty="0">
                  <a:ea typeface="굴림" pitchFamily="50" charset="-127"/>
                </a:endParaRPr>
              </a:p>
            </p:txBody>
          </p:sp>
          <p:sp>
            <p:nvSpPr>
              <p:cNvPr id="302" name="정오각형 301"/>
              <p:cNvSpPr/>
              <p:nvPr/>
            </p:nvSpPr>
            <p:spPr bwMode="auto">
              <a:xfrm>
                <a:off x="7133252" y="3276600"/>
                <a:ext cx="990600" cy="480741"/>
              </a:xfrm>
              <a:prstGeom prst="pentagon">
                <a:avLst/>
              </a:prstGeom>
              <a:no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en-US" dirty="0">
                    <a:ea typeface="굴림" pitchFamily="50" charset="-127"/>
                  </a:rPr>
                  <a:t>Healthcare</a:t>
                </a:r>
              </a:p>
            </p:txBody>
          </p:sp>
          <p:sp>
            <p:nvSpPr>
              <p:cNvPr id="303" name="정오각형 302"/>
              <p:cNvSpPr/>
              <p:nvPr/>
            </p:nvSpPr>
            <p:spPr bwMode="auto">
              <a:xfrm>
                <a:off x="8458200" y="3276600"/>
                <a:ext cx="990600" cy="480741"/>
              </a:xfrm>
              <a:prstGeom prst="pentagon">
                <a:avLst/>
              </a:prstGeom>
              <a:no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0" fontAlgn="base" latinLnBrk="0" hangingPunct="0">
                  <a:spcBef>
                    <a:spcPct val="0"/>
                  </a:spcBef>
                  <a:spcAft>
                    <a:spcPct val="0"/>
                  </a:spcAft>
                </a:pPr>
                <a:r>
                  <a:rPr lang="en-US" dirty="0">
                    <a:ea typeface="굴림" pitchFamily="50" charset="-127"/>
                  </a:rPr>
                  <a:t>Etc.</a:t>
                </a:r>
              </a:p>
            </p:txBody>
          </p:sp>
        </p:grpSp>
        <p:sp>
          <p:nvSpPr>
            <p:cNvPr id="17" name="직사각형 16"/>
            <p:cNvSpPr/>
            <p:nvPr/>
          </p:nvSpPr>
          <p:spPr bwMode="auto">
            <a:xfrm>
              <a:off x="3886200" y="3886200"/>
              <a:ext cx="892516" cy="3810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anose="02020603050405020304" pitchFamily="18" charset="0"/>
                </a:rPr>
                <a:t>H</a:t>
              </a:r>
              <a:r>
                <a:rPr kumimoji="0" lang="en-US" sz="1200" b="0" i="0" u="none" strike="noStrike" cap="none" normalizeH="0" dirty="0">
                  <a:ln>
                    <a:noFill/>
                  </a:ln>
                  <a:solidFill>
                    <a:schemeClr val="tx1"/>
                  </a:solidFill>
                  <a:effectLst/>
                  <a:latin typeface="Times New Roman" panose="02020603050405020304" pitchFamily="18" charset="0"/>
                </a:rPr>
                <a:t>ome</a:t>
              </a:r>
            </a:p>
            <a:p>
              <a:pPr marL="0" marR="0" indent="0" algn="ctr" defTabSz="914400" rtl="0" eaLnBrk="0" fontAlgn="base" latinLnBrk="0" hangingPunct="0">
                <a:lnSpc>
                  <a:spcPct val="100000"/>
                </a:lnSpc>
                <a:spcBef>
                  <a:spcPct val="0"/>
                </a:spcBef>
                <a:spcAft>
                  <a:spcPct val="0"/>
                </a:spcAft>
                <a:buClrTx/>
                <a:buSzTx/>
                <a:buFontTx/>
                <a:buNone/>
                <a:tabLst/>
              </a:pPr>
              <a:r>
                <a:rPr lang="en-US" baseline="0" dirty="0"/>
                <a:t>management</a:t>
              </a: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8" name="Footer Placeholder 3">
            <a:extLst>
              <a:ext uri="{FF2B5EF4-FFF2-40B4-BE49-F238E27FC236}">
                <a16:creationId xmlns:a16="http://schemas.microsoft.com/office/drawing/2014/main" id="{93D0F6EC-3E66-54D9-A1E8-6F100FB26027}"/>
              </a:ext>
            </a:extLst>
          </p:cNvPr>
          <p:cNvSpPr>
            <a:spLocks noGrp="1"/>
          </p:cNvSpPr>
          <p:nvPr>
            <p:ph type="ftr" sz="quarter" idx="11"/>
          </p:nvPr>
        </p:nvSpPr>
        <p:spPr>
          <a:xfrm>
            <a:off x="7315200" y="6475413"/>
            <a:ext cx="4165600" cy="184666"/>
          </a:xfrm>
        </p:spPr>
        <p:txBody>
          <a:bodyPr/>
          <a:lstStyle/>
          <a:p>
            <a:r>
              <a:rPr lang="en-US" altLang="en-US" dirty="0"/>
              <a:t>Jin Seek Choi, HYU</a:t>
            </a:r>
          </a:p>
        </p:txBody>
      </p:sp>
      <p:sp>
        <p:nvSpPr>
          <p:cNvPr id="9" name="Slide Number Placeholder 4">
            <a:extLst>
              <a:ext uri="{FF2B5EF4-FFF2-40B4-BE49-F238E27FC236}">
                <a16:creationId xmlns:a16="http://schemas.microsoft.com/office/drawing/2014/main" id="{964F0634-8C93-05EE-87BC-1EAFEC9B24C7}"/>
              </a:ext>
            </a:extLst>
          </p:cNvPr>
          <p:cNvSpPr>
            <a:spLocks noGrp="1"/>
          </p:cNvSpPr>
          <p:nvPr>
            <p:ph type="sldNum" sz="quarter" idx="12"/>
          </p:nvPr>
        </p:nvSpPr>
        <p:spPr>
          <a:xfrm>
            <a:off x="11430000" y="6477000"/>
            <a:ext cx="859211" cy="276999"/>
          </a:xfrm>
        </p:spPr>
        <p:txBody>
          <a:bodyPr/>
          <a:lstStyle/>
          <a:p>
            <a:r>
              <a:rPr lang="en-US" altLang="en-US"/>
              <a:t>Slide </a:t>
            </a:r>
            <a:fld id="{D2793805-6678-4F90-9549-7863581D2258}" type="slidenum">
              <a:rPr lang="en-US" altLang="en-US" smtClean="0"/>
              <a:pPr/>
              <a:t>6</a:t>
            </a:fld>
            <a:endParaRPr lang="en-US" altLang="en-US"/>
          </a:p>
        </p:txBody>
      </p:sp>
      <p:grpSp>
        <p:nvGrpSpPr>
          <p:cNvPr id="76" name="그룹 75"/>
          <p:cNvGrpSpPr/>
          <p:nvPr/>
        </p:nvGrpSpPr>
        <p:grpSpPr>
          <a:xfrm>
            <a:off x="7965313" y="4933049"/>
            <a:ext cx="608012" cy="360876"/>
            <a:chOff x="6236612" y="2104129"/>
            <a:chExt cx="327217" cy="336207"/>
          </a:xfrm>
        </p:grpSpPr>
        <p:pic>
          <p:nvPicPr>
            <p:cNvPr id="77" name="그림 7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413948" y="2162905"/>
              <a:ext cx="149881" cy="177267"/>
            </a:xfrm>
            <a:prstGeom prst="rect">
              <a:avLst/>
            </a:prstGeom>
          </p:spPr>
        </p:pic>
        <p:sp>
          <p:nvSpPr>
            <p:cNvPr id="79" name="직사각형 78"/>
            <p:cNvSpPr/>
            <p:nvPr/>
          </p:nvSpPr>
          <p:spPr bwMode="auto">
            <a:xfrm>
              <a:off x="6263134" y="2210221"/>
              <a:ext cx="151558" cy="176818"/>
            </a:xfrm>
            <a:prstGeom prst="rect">
              <a:avLst/>
            </a:prstGeom>
            <a:solidFill>
              <a:schemeClr val="accent1">
                <a:lumMod val="20000"/>
                <a:lumOff val="80000"/>
              </a:schemeClr>
            </a:solid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2000">
                <a:ea typeface="굴림" pitchFamily="50" charset="-127"/>
              </a:endParaRPr>
            </a:p>
          </p:txBody>
        </p:sp>
        <p:sp>
          <p:nvSpPr>
            <p:cNvPr id="80" name="사다리꼴 79"/>
            <p:cNvSpPr/>
            <p:nvPr/>
          </p:nvSpPr>
          <p:spPr bwMode="auto">
            <a:xfrm>
              <a:off x="6236612" y="2394617"/>
              <a:ext cx="204603" cy="45719"/>
            </a:xfrm>
            <a:prstGeom prst="trapezoid">
              <a:avLst/>
            </a:prstGeom>
            <a:solidFill>
              <a:schemeClr val="accent1"/>
            </a:solid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2000">
                <a:ea typeface="굴림" pitchFamily="50" charset="-127"/>
              </a:endParaRPr>
            </a:p>
          </p:txBody>
        </p:sp>
        <p:sp>
          <p:nvSpPr>
            <p:cNvPr id="81" name="직사각형 80"/>
            <p:cNvSpPr/>
            <p:nvPr/>
          </p:nvSpPr>
          <p:spPr bwMode="auto">
            <a:xfrm>
              <a:off x="6263134" y="2104129"/>
              <a:ext cx="151558" cy="104407"/>
            </a:xfrm>
            <a:prstGeom prst="rect">
              <a:avLst/>
            </a:prstGeom>
            <a:no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2000">
                <a:ea typeface="굴림" pitchFamily="50" charset="-127"/>
              </a:endParaRPr>
            </a:p>
          </p:txBody>
        </p:sp>
        <p:grpSp>
          <p:nvGrpSpPr>
            <p:cNvPr id="82" name="그룹 81"/>
            <p:cNvGrpSpPr/>
            <p:nvPr/>
          </p:nvGrpSpPr>
          <p:grpSpPr>
            <a:xfrm>
              <a:off x="6314665" y="2225377"/>
              <a:ext cx="48245" cy="142297"/>
              <a:chOff x="6398022" y="1712606"/>
              <a:chExt cx="59188" cy="230705"/>
            </a:xfrm>
          </p:grpSpPr>
          <p:sp>
            <p:nvSpPr>
              <p:cNvPr id="85" name="이등변 삼각형 84"/>
              <p:cNvSpPr/>
              <p:nvPr/>
            </p:nvSpPr>
            <p:spPr bwMode="auto">
              <a:xfrm rot="1200000">
                <a:off x="6398022" y="1712606"/>
                <a:ext cx="45719" cy="133876"/>
              </a:xfrm>
              <a:prstGeom prst="triangle">
                <a:avLst/>
              </a:prstGeom>
              <a:solidFill>
                <a:schemeClr val="tx1"/>
              </a:solid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2000">
                  <a:ea typeface="굴림" pitchFamily="50" charset="-127"/>
                </a:endParaRPr>
              </a:p>
            </p:txBody>
          </p:sp>
          <p:sp>
            <p:nvSpPr>
              <p:cNvPr id="86" name="이등변 삼각형 85"/>
              <p:cNvSpPr/>
              <p:nvPr/>
            </p:nvSpPr>
            <p:spPr bwMode="auto">
              <a:xfrm rot="1200000" flipH="1" flipV="1">
                <a:off x="6411491" y="1809435"/>
                <a:ext cx="45719" cy="133876"/>
              </a:xfrm>
              <a:prstGeom prst="triangle">
                <a:avLst/>
              </a:prstGeom>
              <a:solidFill>
                <a:schemeClr val="tx1"/>
              </a:solid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2000">
                  <a:ea typeface="굴림" pitchFamily="50" charset="-127"/>
                </a:endParaRPr>
              </a:p>
            </p:txBody>
          </p:sp>
        </p:grpSp>
        <p:graphicFrame>
          <p:nvGraphicFramePr>
            <p:cNvPr id="83" name="Object 168"/>
            <p:cNvGraphicFramePr>
              <a:graphicFrameLocks noChangeAspect="1"/>
            </p:cNvGraphicFramePr>
            <p:nvPr/>
          </p:nvGraphicFramePr>
          <p:xfrm>
            <a:off x="6269614" y="2131995"/>
            <a:ext cx="65672" cy="60059"/>
          </p:xfrm>
          <a:graphic>
            <a:graphicData uri="http://schemas.openxmlformats.org/presentationml/2006/ole">
              <mc:AlternateContent xmlns:mc="http://schemas.openxmlformats.org/markup-compatibility/2006">
                <mc:Choice xmlns:v="urn:schemas-microsoft-com:vml" Requires="v">
                  <p:oleObj name="Image" r:id="rId15" imgW="8634921" imgH="8634921" progId="">
                    <p:embed/>
                  </p:oleObj>
                </mc:Choice>
                <mc:Fallback>
                  <p:oleObj name="Image" r:id="rId15" imgW="8634921" imgH="8634921" progId="">
                    <p:embed/>
                    <p:pic>
                      <p:nvPicPr>
                        <p:cNvPr id="54" name="Object 16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69614" y="2131995"/>
                          <a:ext cx="65672" cy="60059"/>
                        </a:xfrm>
                        <a:prstGeom prst="rect">
                          <a:avLst/>
                        </a:prstGeom>
                        <a:noFill/>
                        <a:ln>
                          <a:noFill/>
                        </a:ln>
                      </p:spPr>
                    </p:pic>
                  </p:oleObj>
                </mc:Fallback>
              </mc:AlternateContent>
            </a:graphicData>
          </a:graphic>
        </p:graphicFrame>
      </p:grpSp>
      <p:sp>
        <p:nvSpPr>
          <p:cNvPr id="88" name="TextBox 23"/>
          <p:cNvSpPr txBox="1">
            <a:spLocks noChangeArrowheads="1"/>
          </p:cNvSpPr>
          <p:nvPr/>
        </p:nvSpPr>
        <p:spPr bwMode="auto">
          <a:xfrm>
            <a:off x="7772400" y="5334000"/>
            <a:ext cx="667224" cy="371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sz="1400" dirty="0">
                <a:solidFill>
                  <a:srgbClr val="0000FF"/>
                </a:solidFill>
              </a:rPr>
              <a:t>EVSE</a:t>
            </a:r>
          </a:p>
        </p:txBody>
      </p:sp>
      <p:sp>
        <p:nvSpPr>
          <p:cNvPr id="89" name="TextBox 23"/>
          <p:cNvSpPr txBox="1">
            <a:spLocks noChangeArrowheads="1"/>
          </p:cNvSpPr>
          <p:nvPr/>
        </p:nvSpPr>
        <p:spPr bwMode="auto">
          <a:xfrm>
            <a:off x="8610600" y="5562600"/>
            <a:ext cx="444165" cy="252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400" dirty="0">
                <a:solidFill>
                  <a:srgbClr val="0000FF"/>
                </a:solidFill>
                <a:cs typeface="Times New Roman" panose="02020603050405020304" pitchFamily="18" charset="0"/>
              </a:rPr>
              <a:t>EVs</a:t>
            </a:r>
            <a:endParaRPr lang="ko-KR" altLang="en-US" sz="1400" dirty="0">
              <a:solidFill>
                <a:srgbClr val="0000FF"/>
              </a:solidFill>
              <a:cs typeface="Times New Roman" panose="02020603050405020304" pitchFamily="18" charset="0"/>
            </a:endParaRPr>
          </a:p>
        </p:txBody>
      </p:sp>
      <p:pic>
        <p:nvPicPr>
          <p:cNvPr id="90" name="그림 89"/>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610600" y="4953000"/>
            <a:ext cx="542956" cy="623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6383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제목 2">
            <a:extLst>
              <a:ext uri="{FF2B5EF4-FFF2-40B4-BE49-F238E27FC236}">
                <a16:creationId xmlns:a16="http://schemas.microsoft.com/office/drawing/2014/main" id="{767AF494-9E5F-4C64-9F85-8EC4ECD0E267}"/>
              </a:ext>
            </a:extLst>
          </p:cNvPr>
          <p:cNvSpPr>
            <a:spLocks noGrp="1"/>
          </p:cNvSpPr>
          <p:nvPr>
            <p:ph type="title"/>
          </p:nvPr>
        </p:nvSpPr>
        <p:spPr>
          <a:xfrm>
            <a:off x="914400" y="568749"/>
            <a:ext cx="10363200" cy="1066800"/>
          </a:xfrm>
        </p:spPr>
        <p:txBody>
          <a:bodyPr/>
          <a:lstStyle/>
          <a:p>
            <a:pPr>
              <a:lnSpc>
                <a:spcPts val="3000"/>
              </a:lnSpc>
            </a:pPr>
            <a:r>
              <a:rPr lang="en-US" sz="3200" dirty="0"/>
              <a:t>Energy management for </a:t>
            </a:r>
            <a:r>
              <a:rPr lang="en-US" altLang="ko-KR" sz="3200" dirty="0">
                <a:latin typeface="Times New Roman" panose="02020603050405020304" pitchFamily="18" charset="0"/>
                <a:cs typeface="Times New Roman" panose="02020603050405020304" pitchFamily="18" charset="0"/>
              </a:rPr>
              <a:t>Smart home?</a:t>
            </a:r>
            <a:endParaRPr lang="ko-KR" altLang="en-US" sz="3200" dirty="0">
              <a:latin typeface="Times New Roman" panose="02020603050405020304" pitchFamily="18" charset="0"/>
              <a:cs typeface="Times New Roman" panose="02020603050405020304" pitchFamily="18" charset="0"/>
            </a:endParaRPr>
          </a:p>
        </p:txBody>
      </p:sp>
      <p:sp>
        <p:nvSpPr>
          <p:cNvPr id="2" name="내용 개체 틀 1">
            <a:extLst>
              <a:ext uri="{FF2B5EF4-FFF2-40B4-BE49-F238E27FC236}">
                <a16:creationId xmlns:a16="http://schemas.microsoft.com/office/drawing/2014/main" id="{CE023E31-D297-42A5-A77F-B2CF7B695553}"/>
              </a:ext>
            </a:extLst>
          </p:cNvPr>
          <p:cNvSpPr>
            <a:spLocks noGrp="1"/>
          </p:cNvSpPr>
          <p:nvPr>
            <p:ph idx="1"/>
          </p:nvPr>
        </p:nvSpPr>
        <p:spPr>
          <a:xfrm>
            <a:off x="968237" y="1567881"/>
            <a:ext cx="10363200" cy="4114800"/>
          </a:xfrm>
        </p:spPr>
        <p:txBody>
          <a:bodyPr>
            <a:noAutofit/>
          </a:bodyPr>
          <a:lstStyle/>
          <a:p>
            <a:r>
              <a:rPr lang="en-US" altLang="ko-KR" sz="1600" dirty="0">
                <a:latin typeface="+mj-lt"/>
                <a:cs typeface="Times New Roman" panose="02020603050405020304" pitchFamily="18" charset="0"/>
              </a:rPr>
              <a:t>An </a:t>
            </a:r>
            <a:r>
              <a:rPr lang="en-US" sz="1600" dirty="0">
                <a:latin typeface="+mj-lt"/>
              </a:rPr>
              <a:t>Energy management Agent (EMA) </a:t>
            </a:r>
            <a:r>
              <a:rPr lang="en-US" altLang="ko-KR" sz="1600" dirty="0">
                <a:latin typeface="+mj-lt"/>
                <a:cs typeface="Times New Roman" panose="02020603050405020304" pitchFamily="18" charset="0"/>
              </a:rPr>
              <a:t>is </a:t>
            </a:r>
            <a:r>
              <a:rPr lang="en-US" altLang="ko-KR" sz="1600" dirty="0">
                <a:solidFill>
                  <a:srgbClr val="0000FF"/>
                </a:solidFill>
                <a:latin typeface="+mj-lt"/>
                <a:cs typeface="Times New Roman" panose="02020603050405020304" pitchFamily="18" charset="0"/>
              </a:rPr>
              <a:t>a self contained autonomous software agent </a:t>
            </a:r>
            <a:r>
              <a:rPr lang="en-US" altLang="ko-KR" sz="1600" dirty="0">
                <a:latin typeface="+mj-lt"/>
                <a:cs typeface="Times New Roman" panose="02020603050405020304" pitchFamily="18" charset="0"/>
              </a:rPr>
              <a:t>for </a:t>
            </a:r>
            <a:r>
              <a:rPr lang="en-US" altLang="en-US" sz="1600" dirty="0">
                <a:solidFill>
                  <a:srgbClr val="FF0000"/>
                </a:solidFill>
                <a:latin typeface="+mj-lt"/>
              </a:rPr>
              <a:t>energy management</a:t>
            </a:r>
            <a:r>
              <a:rPr lang="en-US" altLang="ko-KR" sz="1600" dirty="0">
                <a:latin typeface="+mj-lt"/>
                <a:cs typeface="Times New Roman" panose="02020603050405020304" pitchFamily="18" charset="0"/>
              </a:rPr>
              <a:t> by </a:t>
            </a:r>
            <a:r>
              <a:rPr lang="en-US" altLang="ko-KR" sz="1600" dirty="0">
                <a:solidFill>
                  <a:srgbClr val="FF0000"/>
                </a:solidFill>
                <a:latin typeface="+mj-lt"/>
                <a:cs typeface="Times New Roman" panose="02020603050405020304" pitchFamily="18" charset="0"/>
              </a:rPr>
              <a:t>allocating/scheduling limited energy resources</a:t>
            </a:r>
            <a:r>
              <a:rPr lang="en-US" altLang="ko-KR" sz="1600" dirty="0">
                <a:latin typeface="+mj-lt"/>
                <a:cs typeface="Times New Roman" panose="02020603050405020304" pitchFamily="18" charset="0"/>
              </a:rPr>
              <a:t> </a:t>
            </a:r>
            <a:r>
              <a:rPr lang="en-US" sz="1600" dirty="0">
                <a:latin typeface="Times New Roman" panose="02020603050405020304" pitchFamily="18" charset="0"/>
              </a:rPr>
              <a:t>(e.g., </a:t>
            </a:r>
            <a:r>
              <a:rPr lang="en-US" altLang="ko-KR" sz="1600" dirty="0">
                <a:latin typeface="Times New Roman" panose="02020603050405020304" pitchFamily="18" charset="0"/>
                <a:cs typeface="Times New Roman" panose="02020603050405020304" pitchFamily="18" charset="0"/>
              </a:rPr>
              <a:t>thermostat) </a:t>
            </a:r>
            <a:r>
              <a:rPr lang="en-US" altLang="ko-KR" sz="1600" dirty="0">
                <a:latin typeface="+mj-lt"/>
                <a:cs typeface="Times New Roman" panose="02020603050405020304" pitchFamily="18" charset="0"/>
              </a:rPr>
              <a:t>within homes and buildings. </a:t>
            </a:r>
          </a:p>
          <a:p>
            <a:r>
              <a:rPr lang="en-US" altLang="ko-KR" sz="1600" dirty="0">
                <a:latin typeface="+mj-lt"/>
                <a:cs typeface="Times New Roman" panose="02020603050405020304" pitchFamily="18" charset="0"/>
              </a:rPr>
              <a:t>The ISO/IEC 15067-3-3 standard creates interacting EMAs for energy systems.</a:t>
            </a:r>
          </a:p>
          <a:p>
            <a:r>
              <a:rPr lang="en-US" altLang="ko-KR" sz="1600" dirty="0">
                <a:latin typeface="+mj-lt"/>
                <a:cs typeface="Times New Roman" panose="02020603050405020304" pitchFamily="18" charset="0"/>
              </a:rPr>
              <a:t>The </a:t>
            </a:r>
            <a:r>
              <a:rPr lang="en-US" altLang="ko-KR" sz="1600" dirty="0">
                <a:latin typeface="+mj-lt"/>
              </a:rPr>
              <a:t>ISO/IEC 15067-3-31 specifies a </a:t>
            </a:r>
            <a:r>
              <a:rPr lang="en-US" altLang="ko-KR" sz="1600" dirty="0">
                <a:solidFill>
                  <a:srgbClr val="FF0000"/>
                </a:solidFill>
                <a:latin typeface="+mj-lt"/>
              </a:rPr>
              <a:t>communication mechanism </a:t>
            </a:r>
            <a:r>
              <a:rPr lang="en-US" altLang="ko-KR" sz="1600" dirty="0">
                <a:latin typeface="+mj-lt"/>
              </a:rPr>
              <a:t>through which application layer messages may be passed across EMAs. </a:t>
            </a:r>
          </a:p>
          <a:p>
            <a:endParaRPr lang="en-US" altLang="ko-KR" sz="1600" dirty="0">
              <a:latin typeface="+mj-lt"/>
            </a:endParaRPr>
          </a:p>
          <a:p>
            <a:endParaRPr lang="en-US" altLang="ko-KR" sz="1200" dirty="0"/>
          </a:p>
        </p:txBody>
      </p:sp>
      <p:sp>
        <p:nvSpPr>
          <p:cNvPr id="6" name="바닥글 개체 틀 3">
            <a:extLst>
              <a:ext uri="{FF2B5EF4-FFF2-40B4-BE49-F238E27FC236}">
                <a16:creationId xmlns:a16="http://schemas.microsoft.com/office/drawing/2014/main" id="{076875BC-6B56-67AA-6D28-72727F8E58DB}"/>
              </a:ext>
            </a:extLst>
          </p:cNvPr>
          <p:cNvSpPr>
            <a:spLocks noGrp="1"/>
          </p:cNvSpPr>
          <p:nvPr>
            <p:ph type="ftr" sz="quarter" idx="11"/>
          </p:nvPr>
        </p:nvSpPr>
        <p:spPr>
          <a:xfrm>
            <a:off x="7315200" y="6475413"/>
            <a:ext cx="4165600" cy="184666"/>
          </a:xfrm>
        </p:spPr>
        <p:txBody>
          <a:bodyPr/>
          <a:lstStyle/>
          <a:p>
            <a:r>
              <a:rPr lang="en-US" altLang="en-US" dirty="0"/>
              <a:t>Jin Seek Choi, HYU</a:t>
            </a:r>
          </a:p>
        </p:txBody>
      </p:sp>
      <p:sp>
        <p:nvSpPr>
          <p:cNvPr id="8" name="슬라이드 번호 개체 틀 4">
            <a:extLst>
              <a:ext uri="{FF2B5EF4-FFF2-40B4-BE49-F238E27FC236}">
                <a16:creationId xmlns:a16="http://schemas.microsoft.com/office/drawing/2014/main" id="{63977108-1AEC-1C04-2C2A-AD5545246A7A}"/>
              </a:ext>
            </a:extLst>
          </p:cNvPr>
          <p:cNvSpPr>
            <a:spLocks noGrp="1"/>
          </p:cNvSpPr>
          <p:nvPr>
            <p:ph type="sldNum" sz="quarter" idx="12"/>
          </p:nvPr>
        </p:nvSpPr>
        <p:spPr>
          <a:xfrm>
            <a:off x="11430000" y="6477000"/>
            <a:ext cx="859211" cy="276999"/>
          </a:xfrm>
        </p:spPr>
        <p:txBody>
          <a:bodyPr/>
          <a:lstStyle/>
          <a:p>
            <a:r>
              <a:rPr lang="en-US" altLang="en-US" dirty="0"/>
              <a:t>Slide </a:t>
            </a:r>
            <a:fld id="{D2793805-6678-4F90-9549-7863581D2258}" type="slidenum">
              <a:rPr lang="en-US" altLang="en-US" smtClean="0"/>
              <a:pPr/>
              <a:t>7</a:t>
            </a:fld>
            <a:endParaRPr lang="en-US" altLang="en-US" dirty="0"/>
          </a:p>
        </p:txBody>
      </p:sp>
      <p:grpSp>
        <p:nvGrpSpPr>
          <p:cNvPr id="15" name="그룹 14"/>
          <p:cNvGrpSpPr/>
          <p:nvPr/>
        </p:nvGrpSpPr>
        <p:grpSpPr>
          <a:xfrm>
            <a:off x="2209800" y="2743200"/>
            <a:ext cx="7238498" cy="3508175"/>
            <a:chOff x="2209800" y="2971800"/>
            <a:chExt cx="7238498" cy="3508175"/>
          </a:xfrm>
        </p:grpSpPr>
        <p:grpSp>
          <p:nvGrpSpPr>
            <p:cNvPr id="13" name="그룹 12"/>
            <p:cNvGrpSpPr/>
            <p:nvPr/>
          </p:nvGrpSpPr>
          <p:grpSpPr>
            <a:xfrm>
              <a:off x="2541091" y="2971800"/>
              <a:ext cx="6907207" cy="3508175"/>
              <a:chOff x="2541091" y="2971800"/>
              <a:chExt cx="6907207" cy="3508175"/>
            </a:xfrm>
          </p:grpSpPr>
          <p:grpSp>
            <p:nvGrpSpPr>
              <p:cNvPr id="11" name="그룹 10"/>
              <p:cNvGrpSpPr/>
              <p:nvPr/>
            </p:nvGrpSpPr>
            <p:grpSpPr>
              <a:xfrm>
                <a:off x="2541091" y="2971800"/>
                <a:ext cx="6907207" cy="3508175"/>
                <a:chOff x="2540074" y="3200400"/>
                <a:chExt cx="6838778" cy="3508175"/>
              </a:xfrm>
            </p:grpSpPr>
            <p:grpSp>
              <p:nvGrpSpPr>
                <p:cNvPr id="5" name="그룹 4"/>
                <p:cNvGrpSpPr/>
                <p:nvPr/>
              </p:nvGrpSpPr>
              <p:grpSpPr>
                <a:xfrm>
                  <a:off x="2540074" y="3733799"/>
                  <a:ext cx="6838778" cy="2974776"/>
                  <a:chOff x="5214504" y="3214653"/>
                  <a:chExt cx="3226711" cy="1467628"/>
                </a:xfrm>
              </p:grpSpPr>
              <p:sp>
                <p:nvSpPr>
                  <p:cNvPr id="134" name="직사각형 133"/>
                  <p:cNvSpPr/>
                  <p:nvPr/>
                </p:nvSpPr>
                <p:spPr bwMode="auto">
                  <a:xfrm>
                    <a:off x="5845331" y="3374802"/>
                    <a:ext cx="2225800" cy="1160778"/>
                  </a:xfrm>
                  <a:prstGeom prst="rect">
                    <a:avLst/>
                  </a:prstGeom>
                  <a:noFill/>
                  <a:ln>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latinLnBrk="1">
                      <a:spcBef>
                        <a:spcPct val="20000"/>
                      </a:spcBef>
                      <a:buFont typeface="Arial" panose="020B0604020202020204" pitchFamily="34" charset="0"/>
                      <a:buChar char="•"/>
                      <a:defRPr sz="3200">
                        <a:solidFill>
                          <a:schemeClr val="tx1"/>
                        </a:solidFill>
                        <a:latin typeface="맑은 고딕" panose="020B0503020000020004" pitchFamily="50" charset="-127"/>
                      </a:defRPr>
                    </a:lvl1pPr>
                    <a:lvl2pPr marL="742950" indent="-285750" latinLnBrk="1">
                      <a:spcBef>
                        <a:spcPct val="20000"/>
                      </a:spcBef>
                      <a:buFont typeface="Arial" panose="020B0604020202020204" pitchFamily="34" charset="0"/>
                      <a:buChar char="–"/>
                      <a:defRPr sz="2800">
                        <a:solidFill>
                          <a:schemeClr val="tx1"/>
                        </a:solidFill>
                        <a:latin typeface="맑은 고딕" panose="020B0503020000020004" pitchFamily="50" charset="-127"/>
                      </a:defRPr>
                    </a:lvl2pPr>
                    <a:lvl3pPr marL="1143000" indent="-228600" latinLnBrk="1">
                      <a:spcBef>
                        <a:spcPct val="20000"/>
                      </a:spcBef>
                      <a:buFont typeface="Arial" panose="020B0604020202020204" pitchFamily="34" charset="0"/>
                      <a:buChar char="•"/>
                      <a:defRPr sz="2400">
                        <a:solidFill>
                          <a:schemeClr val="tx1"/>
                        </a:solidFill>
                        <a:latin typeface="맑은 고딕" panose="020B0503020000020004" pitchFamily="50" charset="-127"/>
                      </a:defRPr>
                    </a:lvl3pPr>
                    <a:lvl4pPr marL="16002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4pPr>
                    <a:lvl5pPr marL="20574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9pPr>
                  </a:lstStyle>
                  <a:p>
                    <a:pPr algn="ctr" latinLnBrk="0">
                      <a:spcBef>
                        <a:spcPct val="0"/>
                      </a:spcBef>
                      <a:buFontTx/>
                      <a:buNone/>
                      <a:defRPr/>
                    </a:pPr>
                    <a:endParaRPr lang="ko-KR" altLang="en-US" sz="1400">
                      <a:latin typeface="Times New Roman" panose="02020603050405020304" pitchFamily="18" charset="0"/>
                      <a:cs typeface="Times New Roman" panose="02020603050405020304" pitchFamily="18" charset="0"/>
                    </a:endParaRPr>
                  </a:p>
                </p:txBody>
              </p:sp>
              <p:sp>
                <p:nvSpPr>
                  <p:cNvPr id="135" name="TextBox 308"/>
                  <p:cNvSpPr txBox="1">
                    <a:spLocks noChangeArrowheads="1"/>
                  </p:cNvSpPr>
                  <p:nvPr/>
                </p:nvSpPr>
                <p:spPr bwMode="auto">
                  <a:xfrm>
                    <a:off x="6458643" y="3477810"/>
                    <a:ext cx="593740" cy="164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400" dirty="0">
                        <a:cs typeface="Times New Roman" panose="02020603050405020304" pitchFamily="18" charset="0"/>
                      </a:rPr>
                      <a:t>Thermostat</a:t>
                    </a:r>
                    <a:endParaRPr lang="ko-KR" altLang="en-US" sz="1400" dirty="0">
                      <a:cs typeface="Times New Roman" panose="02020603050405020304" pitchFamily="18" charset="0"/>
                    </a:endParaRPr>
                  </a:p>
                </p:txBody>
              </p:sp>
              <p:sp>
                <p:nvSpPr>
                  <p:cNvPr id="136" name="TextBox 309"/>
                  <p:cNvSpPr txBox="1">
                    <a:spLocks noChangeArrowheads="1"/>
                  </p:cNvSpPr>
                  <p:nvPr/>
                </p:nvSpPr>
                <p:spPr bwMode="auto">
                  <a:xfrm>
                    <a:off x="6950270" y="3478734"/>
                    <a:ext cx="631391" cy="1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400" dirty="0">
                        <a:cs typeface="Times New Roman" panose="02020603050405020304" pitchFamily="18" charset="0"/>
                      </a:rPr>
                      <a:t>Dishwasher</a:t>
                    </a:r>
                    <a:endParaRPr lang="ko-KR" altLang="en-US" sz="1400" dirty="0">
                      <a:cs typeface="Times New Roman" panose="02020603050405020304" pitchFamily="18" charset="0"/>
                    </a:endParaRPr>
                  </a:p>
                </p:txBody>
              </p:sp>
              <p:sp>
                <p:nvSpPr>
                  <p:cNvPr id="137" name="TextBox 20"/>
                  <p:cNvSpPr txBox="1">
                    <a:spLocks noChangeArrowheads="1"/>
                  </p:cNvSpPr>
                  <p:nvPr/>
                </p:nvSpPr>
                <p:spPr bwMode="auto">
                  <a:xfrm>
                    <a:off x="7357470" y="3740967"/>
                    <a:ext cx="503344" cy="15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400" dirty="0">
                        <a:cs typeface="Times New Roman" panose="02020603050405020304" pitchFamily="18" charset="0"/>
                      </a:rPr>
                      <a:t>Refrigerator</a:t>
                    </a:r>
                    <a:endParaRPr lang="ko-KR" altLang="en-US" sz="1400" dirty="0">
                      <a:cs typeface="Times New Roman" panose="02020603050405020304" pitchFamily="18" charset="0"/>
                    </a:endParaRPr>
                  </a:p>
                </p:txBody>
              </p:sp>
              <p:sp>
                <p:nvSpPr>
                  <p:cNvPr id="138" name="TextBox 311"/>
                  <p:cNvSpPr txBox="1">
                    <a:spLocks noChangeArrowheads="1"/>
                  </p:cNvSpPr>
                  <p:nvPr/>
                </p:nvSpPr>
                <p:spPr bwMode="auto">
                  <a:xfrm>
                    <a:off x="6163923" y="4183975"/>
                    <a:ext cx="541606" cy="376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400">
                        <a:cs typeface="Times New Roman" panose="02020603050405020304" pitchFamily="18" charset="0"/>
                      </a:rPr>
                      <a:t>Stationary</a:t>
                    </a:r>
                  </a:p>
                  <a:p>
                    <a:pPr algn="ctr">
                      <a:spcBef>
                        <a:spcPct val="0"/>
                      </a:spcBef>
                      <a:buFontTx/>
                      <a:buNone/>
                    </a:pPr>
                    <a:r>
                      <a:rPr lang="en-US" altLang="ko-KR" sz="1400">
                        <a:cs typeface="Times New Roman" panose="02020603050405020304" pitchFamily="18" charset="0"/>
                      </a:rPr>
                      <a:t>battery</a:t>
                    </a:r>
                    <a:endParaRPr lang="ko-KR" altLang="en-US" sz="1400">
                      <a:cs typeface="Times New Roman" panose="02020603050405020304" pitchFamily="18" charset="0"/>
                    </a:endParaRPr>
                  </a:p>
                </p:txBody>
              </p:sp>
              <p:cxnSp>
                <p:nvCxnSpPr>
                  <p:cNvPr id="140" name="직선 연결선 139"/>
                  <p:cNvCxnSpPr/>
                  <p:nvPr/>
                </p:nvCxnSpPr>
                <p:spPr bwMode="auto">
                  <a:xfrm>
                    <a:off x="5344516" y="3960007"/>
                    <a:ext cx="2645519" cy="0"/>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1" name="직선 연결선 140"/>
                  <p:cNvCxnSpPr/>
                  <p:nvPr/>
                </p:nvCxnSpPr>
                <p:spPr bwMode="auto">
                  <a:xfrm flipV="1">
                    <a:off x="6069794" y="3888964"/>
                    <a:ext cx="1934722" cy="3612"/>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2" name="직선 연결선 141"/>
                  <p:cNvCxnSpPr/>
                  <p:nvPr/>
                </p:nvCxnSpPr>
                <p:spPr bwMode="auto">
                  <a:xfrm flipV="1">
                    <a:off x="6181301" y="3705937"/>
                    <a:ext cx="4345" cy="183027"/>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3" name="직선 연결선 142"/>
                  <p:cNvCxnSpPr/>
                  <p:nvPr/>
                </p:nvCxnSpPr>
                <p:spPr bwMode="auto">
                  <a:xfrm flipV="1">
                    <a:off x="6740285" y="3799859"/>
                    <a:ext cx="0" cy="85493"/>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4" name="직선 연결선 143"/>
                  <p:cNvCxnSpPr/>
                  <p:nvPr/>
                </p:nvCxnSpPr>
                <p:spPr bwMode="auto">
                  <a:xfrm flipV="1">
                    <a:off x="7122595" y="3799859"/>
                    <a:ext cx="0" cy="84289"/>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5" name="직선 연결선 144"/>
                  <p:cNvCxnSpPr/>
                  <p:nvPr/>
                </p:nvCxnSpPr>
                <p:spPr bwMode="auto">
                  <a:xfrm flipV="1">
                    <a:off x="7507802" y="3803471"/>
                    <a:ext cx="0" cy="85493"/>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6" name="직선 연결선 145"/>
                  <p:cNvCxnSpPr/>
                  <p:nvPr/>
                </p:nvCxnSpPr>
                <p:spPr bwMode="auto">
                  <a:xfrm>
                    <a:off x="6525960" y="3960007"/>
                    <a:ext cx="0" cy="71044"/>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7" name="직선 연결선 146"/>
                  <p:cNvCxnSpPr>
                    <a:endCxn id="80" idx="0"/>
                  </p:cNvCxnSpPr>
                  <p:nvPr/>
                </p:nvCxnSpPr>
                <p:spPr bwMode="auto">
                  <a:xfrm>
                    <a:off x="7907495" y="3966530"/>
                    <a:ext cx="935" cy="140532"/>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8" name="직선 연결선 147"/>
                  <p:cNvCxnSpPr/>
                  <p:nvPr/>
                </p:nvCxnSpPr>
                <p:spPr bwMode="auto">
                  <a:xfrm>
                    <a:off x="7294925" y="3966028"/>
                    <a:ext cx="0" cy="65023"/>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9" name="직선 연결선 148"/>
                  <p:cNvCxnSpPr/>
                  <p:nvPr/>
                </p:nvCxnSpPr>
                <p:spPr bwMode="auto">
                  <a:xfrm>
                    <a:off x="7228311" y="3803471"/>
                    <a:ext cx="0" cy="162558"/>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0" name="직선 연결선 149"/>
                  <p:cNvCxnSpPr/>
                  <p:nvPr/>
                </p:nvCxnSpPr>
                <p:spPr bwMode="auto">
                  <a:xfrm>
                    <a:off x="6851793" y="3796246"/>
                    <a:ext cx="0" cy="163761"/>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1" name="직선 연결선 150"/>
                  <p:cNvCxnSpPr/>
                  <p:nvPr/>
                </p:nvCxnSpPr>
                <p:spPr bwMode="auto">
                  <a:xfrm>
                    <a:off x="7593243" y="3799859"/>
                    <a:ext cx="0" cy="166170"/>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2" name="직선 연결선 151"/>
                  <p:cNvCxnSpPr/>
                  <p:nvPr/>
                </p:nvCxnSpPr>
                <p:spPr bwMode="auto">
                  <a:xfrm flipV="1">
                    <a:off x="7630895" y="3276063"/>
                    <a:ext cx="0" cy="71044"/>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3" name="직선 연결선 152"/>
                  <p:cNvCxnSpPr/>
                  <p:nvPr/>
                </p:nvCxnSpPr>
                <p:spPr bwMode="auto">
                  <a:xfrm>
                    <a:off x="7716335" y="3276063"/>
                    <a:ext cx="0" cy="8308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꺾인 연결선 153"/>
                  <p:cNvCxnSpPr/>
                  <p:nvPr/>
                </p:nvCxnSpPr>
                <p:spPr bwMode="auto">
                  <a:xfrm rot="10800000">
                    <a:off x="6300049" y="3970845"/>
                    <a:ext cx="125989" cy="145699"/>
                  </a:xfrm>
                  <a:prstGeom prst="bentConnector2">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56" name="직선 연결선 155"/>
                  <p:cNvCxnSpPr/>
                  <p:nvPr/>
                </p:nvCxnSpPr>
                <p:spPr bwMode="auto">
                  <a:xfrm flipV="1">
                    <a:off x="7190659" y="3881740"/>
                    <a:ext cx="0" cy="149312"/>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57" name="직사각형 156"/>
                  <p:cNvSpPr/>
                  <p:nvPr/>
                </p:nvSpPr>
                <p:spPr bwMode="auto">
                  <a:xfrm>
                    <a:off x="6094412" y="3214653"/>
                    <a:ext cx="265011" cy="126433"/>
                  </a:xfrm>
                  <a:prstGeom prst="rect">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latinLnBrk="1">
                      <a:spcBef>
                        <a:spcPct val="20000"/>
                      </a:spcBef>
                      <a:buFont typeface="Arial" panose="020B0604020202020204" pitchFamily="34" charset="0"/>
                      <a:buChar char="•"/>
                      <a:defRPr sz="3200">
                        <a:solidFill>
                          <a:schemeClr val="tx1"/>
                        </a:solidFill>
                        <a:latin typeface="맑은 고딕" panose="020B0503020000020004" pitchFamily="50" charset="-127"/>
                      </a:defRPr>
                    </a:lvl1pPr>
                    <a:lvl2pPr marL="742950" indent="-285750" latinLnBrk="1">
                      <a:spcBef>
                        <a:spcPct val="20000"/>
                      </a:spcBef>
                      <a:buFont typeface="Arial" panose="020B0604020202020204" pitchFamily="34" charset="0"/>
                      <a:buChar char="–"/>
                      <a:defRPr sz="2800">
                        <a:solidFill>
                          <a:schemeClr val="tx1"/>
                        </a:solidFill>
                        <a:latin typeface="맑은 고딕" panose="020B0503020000020004" pitchFamily="50" charset="-127"/>
                      </a:defRPr>
                    </a:lvl2pPr>
                    <a:lvl3pPr marL="1143000" indent="-228600" latinLnBrk="1">
                      <a:spcBef>
                        <a:spcPct val="20000"/>
                      </a:spcBef>
                      <a:buFont typeface="Arial" panose="020B0604020202020204" pitchFamily="34" charset="0"/>
                      <a:buChar char="•"/>
                      <a:defRPr sz="2400">
                        <a:solidFill>
                          <a:schemeClr val="tx1"/>
                        </a:solidFill>
                        <a:latin typeface="맑은 고딕" panose="020B0503020000020004" pitchFamily="50" charset="-127"/>
                      </a:defRPr>
                    </a:lvl3pPr>
                    <a:lvl4pPr marL="16002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4pPr>
                    <a:lvl5pPr marL="20574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9pPr>
                  </a:lstStyle>
                  <a:p>
                    <a:pPr algn="ctr" latinLnBrk="0">
                      <a:spcBef>
                        <a:spcPct val="0"/>
                      </a:spcBef>
                      <a:buFontTx/>
                      <a:buNone/>
                      <a:defRPr/>
                    </a:pPr>
                    <a:endParaRPr lang="ko-KR" altLang="en-US" sz="1400">
                      <a:solidFill>
                        <a:srgbClr val="FFFFFF"/>
                      </a:solidFill>
                      <a:latin typeface="Times New Roman" panose="02020603050405020304" pitchFamily="18" charset="0"/>
                      <a:cs typeface="Times New Roman" panose="02020603050405020304" pitchFamily="18" charset="0"/>
                    </a:endParaRPr>
                  </a:p>
                </p:txBody>
              </p:sp>
              <p:sp>
                <p:nvSpPr>
                  <p:cNvPr id="158" name="이등변 삼각형 157"/>
                  <p:cNvSpPr/>
                  <p:nvPr/>
                </p:nvSpPr>
                <p:spPr bwMode="auto">
                  <a:xfrm>
                    <a:off x="5778716" y="3268839"/>
                    <a:ext cx="2354685" cy="109576"/>
                  </a:xfrm>
                  <a:prstGeom prst="triangle">
                    <a:avLst/>
                  </a:prstGeom>
                  <a:solidFill>
                    <a:schemeClr val="bg1">
                      <a:lumMod val="9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wrap="none" anchor="ctr"/>
                  <a:lstStyle>
                    <a:lvl1pPr latinLnBrk="1">
                      <a:spcBef>
                        <a:spcPct val="20000"/>
                      </a:spcBef>
                      <a:buFont typeface="Arial" panose="020B0604020202020204" pitchFamily="34" charset="0"/>
                      <a:buChar char="•"/>
                      <a:defRPr sz="3200">
                        <a:solidFill>
                          <a:schemeClr val="tx1"/>
                        </a:solidFill>
                        <a:latin typeface="맑은 고딕" panose="020B0503020000020004" pitchFamily="50" charset="-127"/>
                      </a:defRPr>
                    </a:lvl1pPr>
                    <a:lvl2pPr marL="742950" indent="-285750" latinLnBrk="1">
                      <a:spcBef>
                        <a:spcPct val="20000"/>
                      </a:spcBef>
                      <a:buFont typeface="Arial" panose="020B0604020202020204" pitchFamily="34" charset="0"/>
                      <a:buChar char="–"/>
                      <a:defRPr sz="2800">
                        <a:solidFill>
                          <a:schemeClr val="tx1"/>
                        </a:solidFill>
                        <a:latin typeface="맑은 고딕" panose="020B0503020000020004" pitchFamily="50" charset="-127"/>
                      </a:defRPr>
                    </a:lvl2pPr>
                    <a:lvl3pPr marL="1143000" indent="-228600" latinLnBrk="1">
                      <a:spcBef>
                        <a:spcPct val="20000"/>
                      </a:spcBef>
                      <a:buFont typeface="Arial" panose="020B0604020202020204" pitchFamily="34" charset="0"/>
                      <a:buChar char="•"/>
                      <a:defRPr sz="2400">
                        <a:solidFill>
                          <a:schemeClr val="tx1"/>
                        </a:solidFill>
                        <a:latin typeface="맑은 고딕" panose="020B0503020000020004" pitchFamily="50" charset="-127"/>
                      </a:defRPr>
                    </a:lvl3pPr>
                    <a:lvl4pPr marL="16002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4pPr>
                    <a:lvl5pPr marL="2057400" indent="-228600" latinLnBrk="1">
                      <a:spcBef>
                        <a:spcPct val="20000"/>
                      </a:spcBef>
                      <a:buFont typeface="Arial" panose="020B0604020202020204" pitchFamily="34" charset="0"/>
                      <a:buChar char="»"/>
                      <a:defRPr sz="2000">
                        <a:solidFill>
                          <a:schemeClr val="tx1"/>
                        </a:solidFill>
                        <a:latin typeface="맑은 고딕" panose="020B0503020000020004" pitchFamily="50" charset="-127"/>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맑은 고딕" panose="020B0503020000020004" pitchFamily="50" charset="-127"/>
                      </a:defRPr>
                    </a:lvl9pPr>
                  </a:lstStyle>
                  <a:p>
                    <a:pPr algn="ctr" latinLnBrk="0">
                      <a:spcBef>
                        <a:spcPct val="0"/>
                      </a:spcBef>
                      <a:buFontTx/>
                      <a:buNone/>
                      <a:defRPr/>
                    </a:pPr>
                    <a:endParaRPr lang="ko-KR" altLang="en-US" sz="1400">
                      <a:solidFill>
                        <a:srgbClr val="FFFFFF"/>
                      </a:solidFill>
                      <a:latin typeface="Times New Roman" panose="02020603050405020304" pitchFamily="18" charset="0"/>
                      <a:cs typeface="Times New Roman" panose="02020603050405020304" pitchFamily="18" charset="0"/>
                    </a:endParaRPr>
                  </a:p>
                </p:txBody>
              </p:sp>
              <p:cxnSp>
                <p:nvCxnSpPr>
                  <p:cNvPr id="159" name="꺾인 연결선 158"/>
                  <p:cNvCxnSpPr/>
                  <p:nvPr/>
                </p:nvCxnSpPr>
                <p:spPr bwMode="auto">
                  <a:xfrm rot="5400000">
                    <a:off x="5844649" y="4041654"/>
                    <a:ext cx="364850" cy="102819"/>
                  </a:xfrm>
                  <a:prstGeom prst="bentConnector2">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60" name="TextBox 24"/>
                  <p:cNvSpPr txBox="1">
                    <a:spLocks noChangeArrowheads="1"/>
                  </p:cNvSpPr>
                  <p:nvPr/>
                </p:nvSpPr>
                <p:spPr bwMode="auto">
                  <a:xfrm>
                    <a:off x="6802556" y="4238161"/>
                    <a:ext cx="676283" cy="274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400">
                        <a:cs typeface="Times New Roman" panose="02020603050405020304" pitchFamily="18" charset="0"/>
                      </a:rPr>
                      <a:t>Air conditioner</a:t>
                    </a:r>
                    <a:br>
                      <a:rPr lang="en-US" altLang="ko-KR" sz="1400">
                        <a:cs typeface="Times New Roman" panose="02020603050405020304" pitchFamily="18" charset="0"/>
                      </a:rPr>
                    </a:br>
                    <a:r>
                      <a:rPr lang="en-US" altLang="ko-KR" sz="1400">
                        <a:cs typeface="Times New Roman" panose="02020603050405020304" pitchFamily="18" charset="0"/>
                      </a:rPr>
                      <a:t> or Heat pump</a:t>
                    </a:r>
                    <a:endParaRPr lang="ko-KR" altLang="en-US" sz="1400">
                      <a:cs typeface="Times New Roman" panose="02020603050405020304" pitchFamily="18" charset="0"/>
                    </a:endParaRPr>
                  </a:p>
                </p:txBody>
              </p:sp>
              <p:sp>
                <p:nvSpPr>
                  <p:cNvPr id="161" name="TextBox 69"/>
                  <p:cNvSpPr txBox="1">
                    <a:spLocks noChangeArrowheads="1"/>
                  </p:cNvSpPr>
                  <p:nvPr/>
                </p:nvSpPr>
                <p:spPr bwMode="auto">
                  <a:xfrm>
                    <a:off x="5310344" y="4229687"/>
                    <a:ext cx="463407" cy="244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36000"/>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400" dirty="0">
                        <a:cs typeface="Times New Roman" panose="02020603050405020304" pitchFamily="18" charset="0"/>
                      </a:rPr>
                      <a:t>HES</a:t>
                    </a:r>
                  </a:p>
                  <a:p>
                    <a:pPr algn="ctr">
                      <a:spcBef>
                        <a:spcPct val="0"/>
                      </a:spcBef>
                      <a:buFontTx/>
                      <a:buNone/>
                    </a:pPr>
                    <a:r>
                      <a:rPr lang="en-US" altLang="ko-KR" sz="1400" dirty="0">
                        <a:cs typeface="Times New Roman" panose="02020603050405020304" pitchFamily="18" charset="0"/>
                      </a:rPr>
                      <a:t>gateway</a:t>
                    </a:r>
                    <a:endParaRPr lang="ko-KR" altLang="en-US" sz="1400" dirty="0">
                      <a:cs typeface="Times New Roman" panose="02020603050405020304" pitchFamily="18" charset="0"/>
                    </a:endParaRPr>
                  </a:p>
                </p:txBody>
              </p:sp>
              <p:sp>
                <p:nvSpPr>
                  <p:cNvPr id="162" name="TextBox 69"/>
                  <p:cNvSpPr txBox="1">
                    <a:spLocks noChangeArrowheads="1"/>
                  </p:cNvSpPr>
                  <p:nvPr/>
                </p:nvSpPr>
                <p:spPr bwMode="auto">
                  <a:xfrm>
                    <a:off x="5321289" y="3735433"/>
                    <a:ext cx="564858" cy="125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400" dirty="0">
                        <a:cs typeface="Times New Roman" panose="02020603050405020304" pitchFamily="18" charset="0"/>
                      </a:rPr>
                      <a:t>Smart meter</a:t>
                    </a:r>
                    <a:endParaRPr lang="ko-KR" altLang="en-US" sz="1400" dirty="0">
                      <a:cs typeface="Times New Roman" panose="02020603050405020304" pitchFamily="18" charset="0"/>
                    </a:endParaRPr>
                  </a:p>
                </p:txBody>
              </p:sp>
              <p:sp>
                <p:nvSpPr>
                  <p:cNvPr id="163" name="TextBox 86"/>
                  <p:cNvSpPr txBox="1">
                    <a:spLocks noChangeArrowheads="1"/>
                  </p:cNvSpPr>
                  <p:nvPr/>
                </p:nvSpPr>
                <p:spPr bwMode="auto">
                  <a:xfrm>
                    <a:off x="6352984" y="4530437"/>
                    <a:ext cx="1229641" cy="151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400" i="1" dirty="0">
                        <a:solidFill>
                          <a:srgbClr val="FF0000"/>
                        </a:solidFill>
                        <a:cs typeface="Times New Roman" panose="02020603050405020304" pitchFamily="18" charset="0"/>
                      </a:rPr>
                      <a:t>Smart home or small building</a:t>
                    </a:r>
                    <a:endParaRPr lang="ko-KR" altLang="en-US" sz="1400" i="1" dirty="0">
                      <a:solidFill>
                        <a:srgbClr val="FF0000"/>
                      </a:solidFill>
                      <a:cs typeface="Times New Roman" panose="02020603050405020304" pitchFamily="18" charset="0"/>
                    </a:endParaRPr>
                  </a:p>
                </p:txBody>
              </p:sp>
              <p:grpSp>
                <p:nvGrpSpPr>
                  <p:cNvPr id="164" name="그룹 48"/>
                  <p:cNvGrpSpPr>
                    <a:grpSpLocks/>
                  </p:cNvGrpSpPr>
                  <p:nvPr/>
                </p:nvGrpSpPr>
                <p:grpSpPr bwMode="auto">
                  <a:xfrm>
                    <a:off x="7996730" y="3659680"/>
                    <a:ext cx="259568" cy="299805"/>
                    <a:chOff x="7876646" y="2594354"/>
                    <a:chExt cx="284184" cy="298307"/>
                  </a:xfrm>
                </p:grpSpPr>
                <p:cxnSp>
                  <p:nvCxnSpPr>
                    <p:cNvPr id="289" name="직선 연결선 234"/>
                    <p:cNvCxnSpPr>
                      <a:stCxn id="134" idx="3"/>
                      <a:endCxn id="284" idx="1"/>
                    </p:cNvCxnSpPr>
                    <p:nvPr/>
                  </p:nvCxnSpPr>
                  <p:spPr bwMode="auto">
                    <a:xfrm flipV="1">
                      <a:off x="7958118" y="2594354"/>
                      <a:ext cx="114142" cy="294038"/>
                    </a:xfrm>
                    <a:prstGeom prst="bentConnector3">
                      <a:avLst>
                        <a:gd name="adj1" fmla="val 50000"/>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1" name="직선 연결선 234"/>
                    <p:cNvCxnSpPr/>
                    <p:nvPr/>
                  </p:nvCxnSpPr>
                  <p:spPr bwMode="auto">
                    <a:xfrm flipV="1">
                      <a:off x="7876646" y="2862271"/>
                      <a:ext cx="284184" cy="30390"/>
                    </a:xfrm>
                    <a:prstGeom prst="bentConnector3">
                      <a:avLst>
                        <a:gd name="adj1" fmla="val 50000"/>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198" name="직선 연결선 197"/>
                  <p:cNvCxnSpPr/>
                  <p:nvPr/>
                </p:nvCxnSpPr>
                <p:spPr bwMode="auto">
                  <a:xfrm flipV="1">
                    <a:off x="6953163" y="3856453"/>
                    <a:ext cx="0" cy="163761"/>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99" name="직선 연결선 198"/>
                  <p:cNvCxnSpPr/>
                  <p:nvPr/>
                </p:nvCxnSpPr>
                <p:spPr bwMode="auto">
                  <a:xfrm>
                    <a:off x="7018329" y="3966028"/>
                    <a:ext cx="0" cy="65023"/>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3" name="꺾인 연결선 202"/>
                  <p:cNvCxnSpPr/>
                  <p:nvPr/>
                </p:nvCxnSpPr>
                <p:spPr bwMode="auto">
                  <a:xfrm rot="16200000" flipH="1">
                    <a:off x="5774376" y="4077096"/>
                    <a:ext cx="221559" cy="175225"/>
                  </a:xfrm>
                  <a:prstGeom prst="bentConnector4">
                    <a:avLst>
                      <a:gd name="adj1" fmla="val -23560"/>
                      <a:gd name="adj2" fmla="val 159555"/>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209" name="그룹 180"/>
                  <p:cNvGrpSpPr>
                    <a:grpSpLocks/>
                  </p:cNvGrpSpPr>
                  <p:nvPr/>
                </p:nvGrpSpPr>
                <p:grpSpPr bwMode="auto">
                  <a:xfrm>
                    <a:off x="8175386" y="3545928"/>
                    <a:ext cx="260666" cy="487450"/>
                    <a:chOff x="8072462" y="2587712"/>
                    <a:chExt cx="285752" cy="642942"/>
                  </a:xfrm>
                </p:grpSpPr>
                <p:pic>
                  <p:nvPicPr>
                    <p:cNvPr id="284" name="그림 17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72462" y="2587712"/>
                      <a:ext cx="285752" cy="300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5"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72462" y="2946976"/>
                      <a:ext cx="214313" cy="283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11" name="Picture 1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58565" y="3533747"/>
                    <a:ext cx="233152" cy="270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3" name="Picture 1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67566" y="3615013"/>
                    <a:ext cx="220118" cy="216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 name="Picture 1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681691" y="4183975"/>
                    <a:ext cx="343210" cy="216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17" name="Object 168"/>
                  <p:cNvGraphicFramePr>
                    <a:graphicFrameLocks noChangeAspect="1"/>
                  </p:cNvGraphicFramePr>
                  <p:nvPr/>
                </p:nvGraphicFramePr>
                <p:xfrm>
                  <a:off x="5633902" y="3858861"/>
                  <a:ext cx="260666" cy="216743"/>
                </p:xfrm>
                <a:graphic>
                  <a:graphicData uri="http://schemas.openxmlformats.org/presentationml/2006/ole">
                    <mc:AlternateContent xmlns:mc="http://schemas.openxmlformats.org/markup-compatibility/2006">
                      <mc:Choice xmlns:v="urn:schemas-microsoft-com:vml" Requires="v">
                        <p:oleObj name="Image" r:id="rId8" imgW="8634921" imgH="8634921" progId="">
                          <p:embed/>
                        </p:oleObj>
                      </mc:Choice>
                      <mc:Fallback>
                        <p:oleObj name="Image" r:id="rId8" imgW="8634921" imgH="8634921" progId="">
                          <p:embed/>
                          <p:pic>
                            <p:nvPicPr>
                              <p:cNvPr id="217" name="Object 16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33902" y="3858861"/>
                                <a:ext cx="260666" cy="216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19" name="Picture 15"/>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806900" y="4021418"/>
                    <a:ext cx="325833" cy="245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1" name="그림 197"/>
                  <p:cNvPicPr>
                    <a:picLocks noChangeAspect="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350734" y="4016602"/>
                    <a:ext cx="357691" cy="221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 name="Picture 17"/>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676567" y="3642118"/>
                    <a:ext cx="260666" cy="216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7" name="Picture 19"/>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197899" y="4021418"/>
                    <a:ext cx="278044" cy="216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1" name="팔각형 211"/>
                  <p:cNvSpPr>
                    <a:spLocks noChangeArrowheads="1"/>
                  </p:cNvSpPr>
                  <p:nvPr/>
                </p:nvSpPr>
                <p:spPr bwMode="auto">
                  <a:xfrm>
                    <a:off x="6005720" y="3427089"/>
                    <a:ext cx="241144" cy="148785"/>
                  </a:xfrm>
                  <a:prstGeom prst="octagon">
                    <a:avLst>
                      <a:gd name="adj" fmla="val 34338"/>
                    </a:avLst>
                  </a:prstGeom>
                  <a:solidFill>
                    <a:srgbClr val="FFFF00"/>
                  </a:solidFill>
                  <a:ln w="12699" algn="ctr">
                    <a:solidFill>
                      <a:schemeClr val="tx1"/>
                    </a:solidFill>
                    <a:round/>
                    <a:headEnd/>
                    <a:tailEnd/>
                  </a:ln>
                </p:spPr>
                <p:txBody>
                  <a:bodyPr wrap="none" anchor="ct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400" dirty="0"/>
                      <a:t>EMA</a:t>
                    </a:r>
                    <a:endParaRPr lang="ko-KR" altLang="en-US" sz="1400" dirty="0"/>
                  </a:p>
                </p:txBody>
              </p:sp>
              <p:cxnSp>
                <p:nvCxnSpPr>
                  <p:cNvPr id="104" name="직선 연결선 103"/>
                  <p:cNvCxnSpPr>
                    <a:stCxn id="241" idx="2"/>
                    <a:endCxn id="219" idx="0"/>
                  </p:cNvCxnSpPr>
                  <p:nvPr/>
                </p:nvCxnSpPr>
                <p:spPr bwMode="auto">
                  <a:xfrm>
                    <a:off x="6192443" y="3600499"/>
                    <a:ext cx="777374" cy="420919"/>
                  </a:xfrm>
                  <a:prstGeom prst="line">
                    <a:avLst/>
                  </a:prstGeom>
                  <a:solidFill>
                    <a:schemeClr val="accent1"/>
                  </a:solidFill>
                  <a:ln w="6350" cap="flat" cmpd="sng" algn="ctr">
                    <a:solidFill>
                      <a:srgbClr val="0000FF"/>
                    </a:solidFill>
                    <a:prstDash val="solid"/>
                    <a:round/>
                    <a:headEnd type="none" w="med" len="med"/>
                    <a:tailEnd type="none" w="med" len="med"/>
                  </a:ln>
                  <a:effectLst/>
                </p:spPr>
              </p:cxnSp>
              <p:cxnSp>
                <p:nvCxnSpPr>
                  <p:cNvPr id="105" name="직선 연결선 104"/>
                  <p:cNvCxnSpPr>
                    <a:stCxn id="241" idx="2"/>
                    <a:endCxn id="221" idx="0"/>
                  </p:cNvCxnSpPr>
                  <p:nvPr/>
                </p:nvCxnSpPr>
                <p:spPr bwMode="auto">
                  <a:xfrm>
                    <a:off x="6192443" y="3600499"/>
                    <a:ext cx="337137" cy="416103"/>
                  </a:xfrm>
                  <a:prstGeom prst="line">
                    <a:avLst/>
                  </a:prstGeom>
                  <a:solidFill>
                    <a:schemeClr val="accent1"/>
                  </a:solidFill>
                  <a:ln w="6350" cap="flat" cmpd="sng" algn="ctr">
                    <a:solidFill>
                      <a:srgbClr val="0000FF"/>
                    </a:solidFill>
                    <a:prstDash val="solid"/>
                    <a:round/>
                    <a:headEnd type="none" w="med" len="med"/>
                    <a:tailEnd type="none" w="med" len="med"/>
                  </a:ln>
                  <a:effectLst/>
                </p:spPr>
              </p:cxnSp>
              <p:cxnSp>
                <p:nvCxnSpPr>
                  <p:cNvPr id="106" name="직선 연결선 105"/>
                  <p:cNvCxnSpPr>
                    <a:stCxn id="241" idx="2"/>
                    <a:endCxn id="227" idx="0"/>
                  </p:cNvCxnSpPr>
                  <p:nvPr/>
                </p:nvCxnSpPr>
                <p:spPr bwMode="auto">
                  <a:xfrm>
                    <a:off x="6192443" y="3600499"/>
                    <a:ext cx="1144478" cy="420919"/>
                  </a:xfrm>
                  <a:prstGeom prst="line">
                    <a:avLst/>
                  </a:prstGeom>
                  <a:solidFill>
                    <a:schemeClr val="accent1"/>
                  </a:solidFill>
                  <a:ln w="6350" cap="flat" cmpd="sng" algn="ctr">
                    <a:solidFill>
                      <a:srgbClr val="0000FF"/>
                    </a:solidFill>
                    <a:prstDash val="solid"/>
                    <a:round/>
                    <a:headEnd type="none" w="med" len="med"/>
                    <a:tailEnd type="none" w="med" len="med"/>
                  </a:ln>
                  <a:effectLst/>
                </p:spPr>
              </p:cxnSp>
              <p:sp>
                <p:nvSpPr>
                  <p:cNvPr id="294" name="팔각형 211"/>
                  <p:cNvSpPr>
                    <a:spLocks noChangeArrowheads="1"/>
                  </p:cNvSpPr>
                  <p:nvPr/>
                </p:nvSpPr>
                <p:spPr bwMode="auto">
                  <a:xfrm>
                    <a:off x="7789953" y="3422998"/>
                    <a:ext cx="241144" cy="148785"/>
                  </a:xfrm>
                  <a:prstGeom prst="octagon">
                    <a:avLst>
                      <a:gd name="adj" fmla="val 34338"/>
                    </a:avLst>
                  </a:prstGeom>
                  <a:solidFill>
                    <a:srgbClr val="FFFF00"/>
                  </a:solidFill>
                  <a:ln w="12699" algn="ctr">
                    <a:solidFill>
                      <a:schemeClr val="tx1"/>
                    </a:solidFill>
                    <a:round/>
                    <a:headEnd/>
                    <a:tailEnd/>
                  </a:ln>
                </p:spPr>
                <p:txBody>
                  <a:bodyPr wrap="none" anchor="ct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400" dirty="0"/>
                      <a:t>EMA</a:t>
                    </a:r>
                    <a:endParaRPr lang="ko-KR" altLang="en-US" sz="1400" dirty="0"/>
                  </a:p>
                </p:txBody>
              </p:sp>
              <p:cxnSp>
                <p:nvCxnSpPr>
                  <p:cNvPr id="295" name="직선 연결선 294"/>
                  <p:cNvCxnSpPr>
                    <a:stCxn id="294" idx="2"/>
                    <a:endCxn id="285" idx="1"/>
                  </p:cNvCxnSpPr>
                  <p:nvPr/>
                </p:nvCxnSpPr>
                <p:spPr bwMode="auto">
                  <a:xfrm>
                    <a:off x="7982237" y="3571783"/>
                    <a:ext cx="193161" cy="354060"/>
                  </a:xfrm>
                  <a:prstGeom prst="line">
                    <a:avLst/>
                  </a:prstGeom>
                  <a:solidFill>
                    <a:schemeClr val="accent1"/>
                  </a:solidFill>
                  <a:ln w="6350" cap="flat" cmpd="sng" algn="ctr">
                    <a:solidFill>
                      <a:srgbClr val="0000FF"/>
                    </a:solidFill>
                    <a:prstDash val="solid"/>
                    <a:round/>
                    <a:headEnd type="none" w="med" len="med"/>
                    <a:tailEnd type="none" w="med" len="med"/>
                  </a:ln>
                  <a:effectLst/>
                </p:spPr>
              </p:cxnSp>
              <p:cxnSp>
                <p:nvCxnSpPr>
                  <p:cNvPr id="297" name="직선 연결선 296"/>
                  <p:cNvCxnSpPr>
                    <a:stCxn id="294" idx="2"/>
                    <a:endCxn id="284" idx="1"/>
                  </p:cNvCxnSpPr>
                  <p:nvPr/>
                </p:nvCxnSpPr>
                <p:spPr bwMode="auto">
                  <a:xfrm>
                    <a:off x="7982237" y="3571783"/>
                    <a:ext cx="193161" cy="87894"/>
                  </a:xfrm>
                  <a:prstGeom prst="line">
                    <a:avLst/>
                  </a:prstGeom>
                  <a:solidFill>
                    <a:schemeClr val="accent1"/>
                  </a:solidFill>
                  <a:ln w="6350" cap="flat" cmpd="sng" algn="ctr">
                    <a:solidFill>
                      <a:srgbClr val="0000FF"/>
                    </a:solidFill>
                    <a:prstDash val="solid"/>
                    <a:round/>
                    <a:headEnd type="none" w="med" len="med"/>
                    <a:tailEnd type="none" w="med" len="med"/>
                  </a:ln>
                  <a:effectLst/>
                </p:spPr>
              </p:cxnSp>
              <p:cxnSp>
                <p:nvCxnSpPr>
                  <p:cNvPr id="304" name="직선 연결선 303"/>
                  <p:cNvCxnSpPr>
                    <a:stCxn id="241" idx="3"/>
                    <a:endCxn id="197" idx="5"/>
                  </p:cNvCxnSpPr>
                  <p:nvPr/>
                </p:nvCxnSpPr>
                <p:spPr bwMode="auto">
                  <a:xfrm>
                    <a:off x="6054580" y="3575874"/>
                    <a:ext cx="349235" cy="418596"/>
                  </a:xfrm>
                  <a:prstGeom prst="line">
                    <a:avLst/>
                  </a:prstGeom>
                  <a:solidFill>
                    <a:schemeClr val="accent1"/>
                  </a:solidFill>
                  <a:ln w="6350" cap="flat" cmpd="sng" algn="ctr">
                    <a:solidFill>
                      <a:srgbClr val="FF0000"/>
                    </a:solidFill>
                    <a:prstDash val="solid"/>
                    <a:round/>
                    <a:headEnd type="none" w="med" len="med"/>
                    <a:tailEnd type="none" w="med" len="med"/>
                  </a:ln>
                  <a:effectLst/>
                </p:spPr>
              </p:cxnSp>
              <p:cxnSp>
                <p:nvCxnSpPr>
                  <p:cNvPr id="305" name="직선 연결선 304"/>
                  <p:cNvCxnSpPr>
                    <a:stCxn id="241" idx="6"/>
                  </p:cNvCxnSpPr>
                  <p:nvPr/>
                </p:nvCxnSpPr>
                <p:spPr bwMode="auto">
                  <a:xfrm flipV="1">
                    <a:off x="6054096" y="3365029"/>
                    <a:ext cx="2359" cy="62060"/>
                  </a:xfrm>
                  <a:prstGeom prst="line">
                    <a:avLst/>
                  </a:prstGeom>
                  <a:solidFill>
                    <a:schemeClr val="accent1"/>
                  </a:solidFill>
                  <a:ln w="6350" cap="flat" cmpd="sng" algn="ctr">
                    <a:solidFill>
                      <a:srgbClr val="0000FF"/>
                    </a:solidFill>
                    <a:prstDash val="dash"/>
                    <a:round/>
                    <a:headEnd type="none" w="med" len="med"/>
                    <a:tailEnd type="none" w="med" len="med"/>
                  </a:ln>
                  <a:effectLst/>
                </p:spPr>
              </p:cxnSp>
              <p:cxnSp>
                <p:nvCxnSpPr>
                  <p:cNvPr id="78" name="직선 연결선 77"/>
                  <p:cNvCxnSpPr>
                    <a:stCxn id="294" idx="5"/>
                    <a:endCxn id="241" idx="0"/>
                  </p:cNvCxnSpPr>
                  <p:nvPr/>
                </p:nvCxnSpPr>
                <p:spPr bwMode="auto">
                  <a:xfrm flipH="1">
                    <a:off x="6258922" y="3466376"/>
                    <a:ext cx="1518974" cy="4091"/>
                  </a:xfrm>
                  <a:prstGeom prst="line">
                    <a:avLst/>
                  </a:prstGeom>
                  <a:solidFill>
                    <a:schemeClr val="accent1"/>
                  </a:solidFill>
                  <a:ln w="6350" cap="flat" cmpd="sng" algn="ctr">
                    <a:solidFill>
                      <a:srgbClr val="FF0000"/>
                    </a:solidFill>
                    <a:prstDash val="solid"/>
                    <a:round/>
                    <a:headEnd type="none" w="med" len="med"/>
                    <a:tailEnd type="none" w="med" len="med"/>
                  </a:ln>
                  <a:effectLst/>
                </p:spPr>
              </p:cxnSp>
              <p:cxnSp>
                <p:nvCxnSpPr>
                  <p:cNvPr id="81" name="직선 연결선 80"/>
                  <p:cNvCxnSpPr>
                    <a:stCxn id="294" idx="3"/>
                    <a:endCxn id="211" idx="3"/>
                  </p:cNvCxnSpPr>
                  <p:nvPr/>
                </p:nvCxnSpPr>
                <p:spPr bwMode="auto">
                  <a:xfrm flipH="1">
                    <a:off x="7691717" y="3571783"/>
                    <a:ext cx="147096" cy="97429"/>
                  </a:xfrm>
                  <a:prstGeom prst="line">
                    <a:avLst/>
                  </a:prstGeom>
                  <a:solidFill>
                    <a:schemeClr val="accent1"/>
                  </a:solidFill>
                  <a:ln w="6350" cap="flat" cmpd="sng" algn="ctr">
                    <a:solidFill>
                      <a:srgbClr val="0000FF"/>
                    </a:solidFill>
                    <a:prstDash val="solid"/>
                    <a:round/>
                    <a:headEnd type="none" w="med" len="med"/>
                    <a:tailEnd type="none" w="med" len="med"/>
                  </a:ln>
                  <a:effectLst/>
                </p:spPr>
              </p:cxnSp>
              <p:cxnSp>
                <p:nvCxnSpPr>
                  <p:cNvPr id="84" name="직선 연결선 83"/>
                  <p:cNvCxnSpPr>
                    <a:stCxn id="241" idx="2"/>
                  </p:cNvCxnSpPr>
                  <p:nvPr/>
                </p:nvCxnSpPr>
                <p:spPr bwMode="auto">
                  <a:xfrm>
                    <a:off x="6192443" y="3600499"/>
                    <a:ext cx="901628" cy="5124"/>
                  </a:xfrm>
                  <a:prstGeom prst="line">
                    <a:avLst/>
                  </a:prstGeom>
                  <a:solidFill>
                    <a:schemeClr val="accent1"/>
                  </a:solidFill>
                  <a:ln w="6350" cap="flat" cmpd="sng" algn="ctr">
                    <a:solidFill>
                      <a:srgbClr val="0000FF"/>
                    </a:solidFill>
                    <a:prstDash val="solid"/>
                    <a:round/>
                    <a:headEnd type="none" w="med" len="med"/>
                    <a:tailEnd type="none" w="med" len="med"/>
                  </a:ln>
                  <a:effectLst/>
                </p:spPr>
              </p:cxnSp>
              <p:cxnSp>
                <p:nvCxnSpPr>
                  <p:cNvPr id="87" name="직선 연결선 86"/>
                  <p:cNvCxnSpPr>
                    <a:stCxn id="241" idx="2"/>
                  </p:cNvCxnSpPr>
                  <p:nvPr/>
                </p:nvCxnSpPr>
                <p:spPr bwMode="auto">
                  <a:xfrm>
                    <a:off x="6192443" y="3600499"/>
                    <a:ext cx="527746" cy="25328"/>
                  </a:xfrm>
                  <a:prstGeom prst="line">
                    <a:avLst/>
                  </a:prstGeom>
                  <a:solidFill>
                    <a:schemeClr val="accent1"/>
                  </a:solidFill>
                  <a:ln w="6350" cap="flat" cmpd="sng" algn="ctr">
                    <a:solidFill>
                      <a:srgbClr val="0000FF"/>
                    </a:solidFill>
                    <a:prstDash val="solid"/>
                    <a:round/>
                    <a:headEnd type="none" w="med" len="med"/>
                    <a:tailEnd type="none" w="med" len="med"/>
                  </a:ln>
                  <a:effectLst/>
                </p:spPr>
              </p:cxnSp>
              <p:sp>
                <p:nvSpPr>
                  <p:cNvPr id="186" name="TextBox 23"/>
                  <p:cNvSpPr txBox="1">
                    <a:spLocks noChangeArrowheads="1"/>
                  </p:cNvSpPr>
                  <p:nvPr/>
                </p:nvSpPr>
                <p:spPr bwMode="auto">
                  <a:xfrm>
                    <a:off x="8112486" y="3402622"/>
                    <a:ext cx="328729" cy="163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400" dirty="0">
                        <a:cs typeface="Times New Roman" panose="02020603050405020304" pitchFamily="18" charset="0"/>
                      </a:rPr>
                      <a:t>DERs</a:t>
                    </a:r>
                    <a:endParaRPr lang="ko-KR" altLang="en-US" sz="1400" dirty="0">
                      <a:cs typeface="Times New Roman" panose="02020603050405020304" pitchFamily="18" charset="0"/>
                    </a:endParaRPr>
                  </a:p>
                </p:txBody>
              </p:sp>
              <p:sp>
                <p:nvSpPr>
                  <p:cNvPr id="197" name="팔각형 211"/>
                  <p:cNvSpPr>
                    <a:spLocks noChangeArrowheads="1"/>
                  </p:cNvSpPr>
                  <p:nvPr/>
                </p:nvSpPr>
                <p:spPr bwMode="auto">
                  <a:xfrm>
                    <a:off x="6403815" y="3962268"/>
                    <a:ext cx="217517" cy="93777"/>
                  </a:xfrm>
                  <a:prstGeom prst="octagon">
                    <a:avLst>
                      <a:gd name="adj" fmla="val 34338"/>
                    </a:avLst>
                  </a:prstGeom>
                  <a:solidFill>
                    <a:srgbClr val="FFFF00"/>
                  </a:solidFill>
                  <a:ln w="12699" algn="ctr">
                    <a:solidFill>
                      <a:schemeClr val="tx1"/>
                    </a:solidFill>
                    <a:round/>
                    <a:headEnd/>
                    <a:tailEnd/>
                  </a:ln>
                </p:spPr>
                <p:txBody>
                  <a:bodyPr wrap="none" anchor="ct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400" dirty="0"/>
                      <a:t>EMA</a:t>
                    </a:r>
                    <a:endParaRPr lang="ko-KR" altLang="en-US" sz="1400" dirty="0"/>
                  </a:p>
                </p:txBody>
              </p:sp>
              <p:cxnSp>
                <p:nvCxnSpPr>
                  <p:cNvPr id="96" name="직선 연결선 95"/>
                  <p:cNvCxnSpPr>
                    <a:stCxn id="241" idx="5"/>
                    <a:endCxn id="93" idx="0"/>
                  </p:cNvCxnSpPr>
                  <p:nvPr/>
                </p:nvCxnSpPr>
                <p:spPr bwMode="auto">
                  <a:xfrm rot="10800000" flipV="1">
                    <a:off x="5214504" y="3478178"/>
                    <a:ext cx="791216" cy="337977"/>
                  </a:xfrm>
                  <a:prstGeom prst="bentConnector2">
                    <a:avLst/>
                  </a:prstGeom>
                  <a:solidFill>
                    <a:schemeClr val="accent1"/>
                  </a:solidFill>
                  <a:ln w="6350" cap="flat" cmpd="sng" algn="ctr">
                    <a:solidFill>
                      <a:srgbClr val="FF0000"/>
                    </a:solidFill>
                    <a:prstDash val="solid"/>
                    <a:round/>
                    <a:headEnd type="none" w="med" len="med"/>
                    <a:tailEnd type="none" w="med" len="med"/>
                  </a:ln>
                  <a:effectLst/>
                </p:spPr>
              </p:cxnSp>
              <p:sp>
                <p:nvSpPr>
                  <p:cNvPr id="99" name="팔각형 211"/>
                  <p:cNvSpPr>
                    <a:spLocks noChangeArrowheads="1"/>
                  </p:cNvSpPr>
                  <p:nvPr/>
                </p:nvSpPr>
                <p:spPr bwMode="auto">
                  <a:xfrm>
                    <a:off x="7800705" y="3966530"/>
                    <a:ext cx="241144" cy="148785"/>
                  </a:xfrm>
                  <a:prstGeom prst="octagon">
                    <a:avLst>
                      <a:gd name="adj" fmla="val 34338"/>
                    </a:avLst>
                  </a:prstGeom>
                  <a:solidFill>
                    <a:srgbClr val="FFFF00"/>
                  </a:solidFill>
                  <a:ln w="12699" algn="ctr">
                    <a:solidFill>
                      <a:schemeClr val="tx1"/>
                    </a:solidFill>
                    <a:round/>
                    <a:headEnd/>
                    <a:tailEnd/>
                  </a:ln>
                </p:spPr>
                <p:txBody>
                  <a:bodyPr wrap="none" anchor="ctr"/>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lgn="ctr">
                      <a:spcBef>
                        <a:spcPct val="0"/>
                      </a:spcBef>
                      <a:buFontTx/>
                      <a:buNone/>
                    </a:pPr>
                    <a:r>
                      <a:rPr lang="en-US" altLang="ko-KR" sz="1400" dirty="0"/>
                      <a:t>EMA</a:t>
                    </a:r>
                    <a:endParaRPr lang="ko-KR" altLang="en-US" sz="1400" dirty="0"/>
                  </a:p>
                </p:txBody>
              </p:sp>
              <p:cxnSp>
                <p:nvCxnSpPr>
                  <p:cNvPr id="100" name="직선 연결선 99"/>
                  <p:cNvCxnSpPr>
                    <a:stCxn id="294" idx="2"/>
                    <a:endCxn id="99" idx="7"/>
                  </p:cNvCxnSpPr>
                  <p:nvPr/>
                </p:nvCxnSpPr>
                <p:spPr bwMode="auto">
                  <a:xfrm>
                    <a:off x="7982721" y="3571783"/>
                    <a:ext cx="10752" cy="394747"/>
                  </a:xfrm>
                  <a:prstGeom prst="line">
                    <a:avLst/>
                  </a:prstGeom>
                  <a:solidFill>
                    <a:schemeClr val="accent1"/>
                  </a:solidFill>
                  <a:ln w="6350" cap="flat" cmpd="sng" algn="ctr">
                    <a:solidFill>
                      <a:srgbClr val="FF0000"/>
                    </a:solidFill>
                    <a:prstDash val="solid"/>
                    <a:round/>
                    <a:headEnd type="none" w="med" len="med"/>
                    <a:tailEnd type="none" w="med" len="med"/>
                  </a:ln>
                  <a:effectLst/>
                </p:spPr>
              </p:cxnSp>
            </p:grpSp>
            <p:sp>
              <p:nvSpPr>
                <p:cNvPr id="300" name="정오각형 299"/>
                <p:cNvSpPr/>
                <p:nvPr/>
              </p:nvSpPr>
              <p:spPr bwMode="auto">
                <a:xfrm>
                  <a:off x="5088294" y="3200400"/>
                  <a:ext cx="990600" cy="480741"/>
                </a:xfrm>
                <a:prstGeom prst="pentagon">
                  <a:avLst/>
                </a:prstGeom>
                <a:noFill/>
                <a:ln w="12699" cap="flat" cmpd="sng" algn="ctr">
                  <a:solidFill>
                    <a:schemeClr val="tx1"/>
                  </a:solidFill>
                  <a:prstDash val="solid"/>
                  <a:round/>
                  <a:headEnd type="none" w="med" len="med"/>
                  <a:tailEnd type="none" w="med" len="med"/>
                </a:ln>
                <a:effectLst/>
              </p:spPr>
              <p:txBody>
                <a:bodyPr vert="horz" wrap="none" lIns="91440" tIns="108000" rIns="91440" bIns="45720" numCol="1" rtlCol="0" anchor="ctr" anchorCtr="0" compatLnSpc="1">
                  <a:prstTxWarp prst="textNoShape">
                    <a:avLst/>
                  </a:prstTxWarp>
                </a:bodyPr>
                <a:lstStyle/>
                <a:p>
                  <a:pPr algn="ctr"/>
                  <a:r>
                    <a:rPr lang="en-US" dirty="0">
                      <a:solidFill>
                        <a:srgbClr val="0000FF"/>
                      </a:solidFill>
                      <a:ea typeface="굴림" pitchFamily="50" charset="-127"/>
                    </a:rPr>
                    <a:t>Energy</a:t>
                  </a:r>
                </a:p>
                <a:p>
                  <a:pPr algn="ctr"/>
                  <a:r>
                    <a:rPr lang="en-US" dirty="0">
                      <a:solidFill>
                        <a:srgbClr val="0000FF"/>
                      </a:solidFill>
                      <a:ea typeface="굴림" pitchFamily="50" charset="-127"/>
                    </a:rPr>
                    <a:t>Management</a:t>
                  </a:r>
                </a:p>
                <a:p>
                  <a:pPr algn="ctr"/>
                  <a:endParaRPr lang="en-US" dirty="0">
                    <a:solidFill>
                      <a:srgbClr val="0000FF"/>
                    </a:solidFill>
                    <a:ea typeface="굴림" pitchFamily="50" charset="-127"/>
                  </a:endParaRPr>
                </a:p>
              </p:txBody>
            </p:sp>
          </p:grpSp>
          <p:grpSp>
            <p:nvGrpSpPr>
              <p:cNvPr id="75" name="그룹 74"/>
              <p:cNvGrpSpPr/>
              <p:nvPr/>
            </p:nvGrpSpPr>
            <p:grpSpPr>
              <a:xfrm>
                <a:off x="8117713" y="5314049"/>
                <a:ext cx="608012" cy="360876"/>
                <a:chOff x="6236612" y="2104129"/>
                <a:chExt cx="327217" cy="336207"/>
              </a:xfrm>
            </p:grpSpPr>
            <p:pic>
              <p:nvPicPr>
                <p:cNvPr id="76" name="그림 75"/>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413948" y="2162905"/>
                  <a:ext cx="149881" cy="177267"/>
                </a:xfrm>
                <a:prstGeom prst="rect">
                  <a:avLst/>
                </a:prstGeom>
              </p:spPr>
            </p:pic>
            <p:sp>
              <p:nvSpPr>
                <p:cNvPr id="77" name="직사각형 76"/>
                <p:cNvSpPr/>
                <p:nvPr/>
              </p:nvSpPr>
              <p:spPr bwMode="auto">
                <a:xfrm>
                  <a:off x="6263134" y="2210221"/>
                  <a:ext cx="151558" cy="176818"/>
                </a:xfrm>
                <a:prstGeom prst="rect">
                  <a:avLst/>
                </a:prstGeom>
                <a:solidFill>
                  <a:schemeClr val="accent1">
                    <a:lumMod val="20000"/>
                    <a:lumOff val="80000"/>
                  </a:schemeClr>
                </a:solid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2000">
                    <a:ea typeface="굴림" pitchFamily="50" charset="-127"/>
                  </a:endParaRPr>
                </a:p>
              </p:txBody>
            </p:sp>
            <p:sp>
              <p:nvSpPr>
                <p:cNvPr id="79" name="사다리꼴 78"/>
                <p:cNvSpPr/>
                <p:nvPr/>
              </p:nvSpPr>
              <p:spPr bwMode="auto">
                <a:xfrm>
                  <a:off x="6236612" y="2394617"/>
                  <a:ext cx="204603" cy="45719"/>
                </a:xfrm>
                <a:prstGeom prst="trapezoid">
                  <a:avLst/>
                </a:prstGeom>
                <a:solidFill>
                  <a:schemeClr val="accent1"/>
                </a:solid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2000">
                    <a:ea typeface="굴림" pitchFamily="50" charset="-127"/>
                  </a:endParaRPr>
                </a:p>
              </p:txBody>
            </p:sp>
            <p:sp>
              <p:nvSpPr>
                <p:cNvPr id="80" name="직사각형 79"/>
                <p:cNvSpPr/>
                <p:nvPr/>
              </p:nvSpPr>
              <p:spPr bwMode="auto">
                <a:xfrm>
                  <a:off x="6263134" y="2104129"/>
                  <a:ext cx="151558" cy="104407"/>
                </a:xfrm>
                <a:prstGeom prst="rect">
                  <a:avLst/>
                </a:prstGeom>
                <a:no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2000">
                    <a:ea typeface="굴림" pitchFamily="50" charset="-127"/>
                  </a:endParaRPr>
                </a:p>
              </p:txBody>
            </p:sp>
            <p:grpSp>
              <p:nvGrpSpPr>
                <p:cNvPr id="82" name="그룹 81"/>
                <p:cNvGrpSpPr/>
                <p:nvPr/>
              </p:nvGrpSpPr>
              <p:grpSpPr>
                <a:xfrm>
                  <a:off x="6314665" y="2225377"/>
                  <a:ext cx="48245" cy="142297"/>
                  <a:chOff x="6398022" y="1712606"/>
                  <a:chExt cx="59188" cy="230705"/>
                </a:xfrm>
              </p:grpSpPr>
              <p:sp>
                <p:nvSpPr>
                  <p:cNvPr id="85" name="이등변 삼각형 84"/>
                  <p:cNvSpPr/>
                  <p:nvPr/>
                </p:nvSpPr>
                <p:spPr bwMode="auto">
                  <a:xfrm rot="1200000">
                    <a:off x="6398022" y="1712606"/>
                    <a:ext cx="45719" cy="133876"/>
                  </a:xfrm>
                  <a:prstGeom prst="triangle">
                    <a:avLst/>
                  </a:prstGeom>
                  <a:solidFill>
                    <a:schemeClr val="tx1"/>
                  </a:solid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2000">
                      <a:ea typeface="굴림" pitchFamily="50" charset="-127"/>
                    </a:endParaRPr>
                  </a:p>
                </p:txBody>
              </p:sp>
              <p:sp>
                <p:nvSpPr>
                  <p:cNvPr id="86" name="이등변 삼각형 85"/>
                  <p:cNvSpPr/>
                  <p:nvPr/>
                </p:nvSpPr>
                <p:spPr bwMode="auto">
                  <a:xfrm rot="1200000" flipH="1" flipV="1">
                    <a:off x="6411491" y="1809435"/>
                    <a:ext cx="45719" cy="133876"/>
                  </a:xfrm>
                  <a:prstGeom prst="triangle">
                    <a:avLst/>
                  </a:prstGeom>
                  <a:solidFill>
                    <a:schemeClr val="tx1"/>
                  </a:solid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endParaRPr lang="en-US" sz="2000">
                      <a:ea typeface="굴림" pitchFamily="50" charset="-127"/>
                    </a:endParaRPr>
                  </a:p>
                </p:txBody>
              </p:sp>
            </p:grpSp>
            <p:graphicFrame>
              <p:nvGraphicFramePr>
                <p:cNvPr id="83" name="Object 168"/>
                <p:cNvGraphicFramePr>
                  <a:graphicFrameLocks noChangeAspect="1"/>
                </p:cNvGraphicFramePr>
                <p:nvPr/>
              </p:nvGraphicFramePr>
              <p:xfrm>
                <a:off x="6269614" y="2131995"/>
                <a:ext cx="65672" cy="60059"/>
              </p:xfrm>
              <a:graphic>
                <a:graphicData uri="http://schemas.openxmlformats.org/presentationml/2006/ole">
                  <mc:AlternateContent xmlns:mc="http://schemas.openxmlformats.org/markup-compatibility/2006">
                    <mc:Choice xmlns:v="urn:schemas-microsoft-com:vml" Requires="v">
                      <p:oleObj name="Image" r:id="rId15" imgW="8634921" imgH="8634921" progId="">
                        <p:embed/>
                      </p:oleObj>
                    </mc:Choice>
                    <mc:Fallback>
                      <p:oleObj name="Image" r:id="rId15" imgW="8634921" imgH="8634921" progId="">
                        <p:embed/>
                        <p:pic>
                          <p:nvPicPr>
                            <p:cNvPr id="83" name="Object 16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69614" y="2131995"/>
                              <a:ext cx="65672" cy="60059"/>
                            </a:xfrm>
                            <a:prstGeom prst="rect">
                              <a:avLst/>
                            </a:prstGeom>
                            <a:noFill/>
                            <a:ln>
                              <a:noFill/>
                            </a:ln>
                          </p:spPr>
                        </p:pic>
                      </p:oleObj>
                    </mc:Fallback>
                  </mc:AlternateContent>
                </a:graphicData>
              </a:graphic>
            </p:graphicFrame>
          </p:grpSp>
          <p:sp>
            <p:nvSpPr>
              <p:cNvPr id="88" name="TextBox 23"/>
              <p:cNvSpPr txBox="1">
                <a:spLocks noChangeArrowheads="1"/>
              </p:cNvSpPr>
              <p:nvPr/>
            </p:nvSpPr>
            <p:spPr bwMode="auto">
              <a:xfrm>
                <a:off x="7924800" y="5715000"/>
                <a:ext cx="667224" cy="371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sz="1200" dirty="0">
                    <a:solidFill>
                      <a:srgbClr val="0000FF"/>
                    </a:solidFill>
                  </a:rPr>
                  <a:t>EVSE</a:t>
                </a:r>
              </a:p>
            </p:txBody>
          </p:sp>
          <p:sp>
            <p:nvSpPr>
              <p:cNvPr id="89" name="TextBox 23"/>
              <p:cNvSpPr txBox="1">
                <a:spLocks noChangeArrowheads="1"/>
              </p:cNvSpPr>
              <p:nvPr/>
            </p:nvSpPr>
            <p:spPr bwMode="auto">
              <a:xfrm>
                <a:off x="8839200" y="5943600"/>
                <a:ext cx="444165" cy="252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200" dirty="0">
                    <a:solidFill>
                      <a:srgbClr val="0000FF"/>
                    </a:solidFill>
                    <a:cs typeface="Times New Roman" panose="02020603050405020304" pitchFamily="18" charset="0"/>
                  </a:rPr>
                  <a:t>EVs</a:t>
                </a:r>
                <a:endParaRPr lang="ko-KR" altLang="en-US" sz="1200" dirty="0">
                  <a:solidFill>
                    <a:srgbClr val="0000FF"/>
                  </a:solidFill>
                  <a:cs typeface="Times New Roman" panose="02020603050405020304" pitchFamily="18" charset="0"/>
                </a:endParaRPr>
              </a:p>
            </p:txBody>
          </p:sp>
          <p:pic>
            <p:nvPicPr>
              <p:cNvPr id="90" name="그림 89"/>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839200" y="5334000"/>
                <a:ext cx="542956" cy="623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3" name="정오각형 92"/>
            <p:cNvSpPr/>
            <p:nvPr/>
          </p:nvSpPr>
          <p:spPr>
            <a:xfrm flipH="1">
              <a:off x="2209800" y="4724400"/>
              <a:ext cx="662582" cy="545349"/>
            </a:xfrm>
            <a:prstGeom prst="pentagon">
              <a:avLst/>
            </a:prstGeom>
            <a:solidFill>
              <a:schemeClr val="bg1"/>
            </a:solidFill>
            <a:ln w="19050">
              <a:solidFill>
                <a:schemeClr val="tx1"/>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anchor="ctr"/>
            <a:lstStyle>
              <a:lvl1pPr>
                <a:defRPr kumimoji="1" sz="2000">
                  <a:solidFill>
                    <a:schemeClr val="tx1"/>
                  </a:solidFill>
                  <a:latin typeface="Times New Roman" panose="02020603050405020304" pitchFamily="18" charset="0"/>
                  <a:ea typeface="굴림" panose="020B0600000101010101" pitchFamily="50" charset="-127"/>
                </a:defRPr>
              </a:lvl1pPr>
              <a:lvl2pPr marL="742950" indent="-285750">
                <a:defRPr kumimoji="1" sz="2000">
                  <a:solidFill>
                    <a:schemeClr val="tx1"/>
                  </a:solidFill>
                  <a:latin typeface="Times New Roman" panose="02020603050405020304" pitchFamily="18" charset="0"/>
                  <a:ea typeface="굴림" panose="020B0600000101010101" pitchFamily="50" charset="-127"/>
                </a:defRPr>
              </a:lvl2pPr>
              <a:lvl3pPr marL="1143000" indent="-228600">
                <a:defRPr kumimoji="1" sz="2000">
                  <a:solidFill>
                    <a:schemeClr val="tx1"/>
                  </a:solidFill>
                  <a:latin typeface="Times New Roman" panose="02020603050405020304" pitchFamily="18" charset="0"/>
                  <a:ea typeface="굴림" panose="020B0600000101010101" pitchFamily="50" charset="-127"/>
                </a:defRPr>
              </a:lvl3pPr>
              <a:lvl4pPr marL="1600200" indent="-228600">
                <a:defRPr kumimoji="1" sz="2000">
                  <a:solidFill>
                    <a:schemeClr val="tx1"/>
                  </a:solidFill>
                  <a:latin typeface="Times New Roman" panose="02020603050405020304" pitchFamily="18" charset="0"/>
                  <a:ea typeface="굴림" panose="020B0600000101010101" pitchFamily="50" charset="-127"/>
                </a:defRPr>
              </a:lvl4pPr>
              <a:lvl5pPr marL="2057400" indent="-228600">
                <a:defRPr kumimoji="1"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굴림" panose="020B0600000101010101" pitchFamily="50" charset="-127"/>
                </a:defRPr>
              </a:lvl9pPr>
            </a:lstStyle>
            <a:p>
              <a:pPr algn="ctr">
                <a:defRPr/>
              </a:pPr>
              <a:r>
                <a:rPr lang="en-US" altLang="ko-KR" sz="1200" dirty="0">
                  <a:cs typeface="Times New Roman" panose="02020603050405020304" pitchFamily="18" charset="0"/>
                </a:rPr>
                <a:t>GRID</a:t>
              </a:r>
              <a:endParaRPr lang="ko-KR" altLang="en-US" sz="1200" dirty="0">
                <a:cs typeface="Times New Roman" panose="02020603050405020304" pitchFamily="18" charset="0"/>
              </a:endParaRPr>
            </a:p>
          </p:txBody>
        </p:sp>
      </p:grpSp>
      <p:grpSp>
        <p:nvGrpSpPr>
          <p:cNvPr id="9" name="그룹 8"/>
          <p:cNvGrpSpPr/>
          <p:nvPr/>
        </p:nvGrpSpPr>
        <p:grpSpPr>
          <a:xfrm>
            <a:off x="8382000" y="5715000"/>
            <a:ext cx="457200" cy="381000"/>
            <a:chOff x="2895600" y="5105400"/>
            <a:chExt cx="457200" cy="381000"/>
          </a:xfrm>
          <a:solidFill>
            <a:schemeClr val="bg1"/>
          </a:solidFill>
        </p:grpSpPr>
        <p:grpSp>
          <p:nvGrpSpPr>
            <p:cNvPr id="91" name="그룹 90"/>
            <p:cNvGrpSpPr/>
            <p:nvPr/>
          </p:nvGrpSpPr>
          <p:grpSpPr>
            <a:xfrm>
              <a:off x="2971800" y="5181600"/>
              <a:ext cx="289048" cy="250315"/>
              <a:chOff x="2591272" y="5157192"/>
              <a:chExt cx="289048" cy="250315"/>
            </a:xfrm>
            <a:grpFill/>
          </p:grpSpPr>
          <p:sp>
            <p:nvSpPr>
              <p:cNvPr id="92" name="자유형 91"/>
              <p:cNvSpPr/>
              <p:nvPr/>
            </p:nvSpPr>
            <p:spPr bwMode="auto">
              <a:xfrm>
                <a:off x="2591272" y="5157192"/>
                <a:ext cx="216024" cy="250315"/>
              </a:xfrm>
              <a:custGeom>
                <a:avLst/>
                <a:gdLst>
                  <a:gd name="connsiteX0" fmla="*/ 0 w 1053137"/>
                  <a:gd name="connsiteY0" fmla="*/ 542388 h 826379"/>
                  <a:gd name="connsiteX1" fmla="*/ 195493 w 1053137"/>
                  <a:gd name="connsiteY1" fmla="*/ 54 h 826379"/>
                  <a:gd name="connsiteX2" fmla="*/ 447741 w 1053137"/>
                  <a:gd name="connsiteY2" fmla="*/ 510857 h 826379"/>
                  <a:gd name="connsiteX3" fmla="*/ 769357 w 1053137"/>
                  <a:gd name="connsiteY3" fmla="*/ 826167 h 826379"/>
                  <a:gd name="connsiteX4" fmla="*/ 914400 w 1053137"/>
                  <a:gd name="connsiteY4" fmla="*/ 466714 h 826379"/>
                  <a:gd name="connsiteX5" fmla="*/ 1053137 w 1053137"/>
                  <a:gd name="connsiteY5" fmla="*/ 56810 h 826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53137" h="826379">
                    <a:moveTo>
                      <a:pt x="0" y="542388"/>
                    </a:moveTo>
                    <a:cubicBezTo>
                      <a:pt x="60435" y="273848"/>
                      <a:pt x="120870" y="5309"/>
                      <a:pt x="195493" y="54"/>
                    </a:cubicBezTo>
                    <a:cubicBezTo>
                      <a:pt x="270116" y="-5201"/>
                      <a:pt x="352097" y="373172"/>
                      <a:pt x="447741" y="510857"/>
                    </a:cubicBezTo>
                    <a:cubicBezTo>
                      <a:pt x="543385" y="648542"/>
                      <a:pt x="691581" y="833524"/>
                      <a:pt x="769357" y="826167"/>
                    </a:cubicBezTo>
                    <a:cubicBezTo>
                      <a:pt x="847133" y="818810"/>
                      <a:pt x="867103" y="594940"/>
                      <a:pt x="914400" y="466714"/>
                    </a:cubicBezTo>
                    <a:cubicBezTo>
                      <a:pt x="961697" y="338488"/>
                      <a:pt x="1007417" y="197649"/>
                      <a:pt x="1053137" y="56810"/>
                    </a:cubicBezTo>
                  </a:path>
                </a:pathLst>
              </a:custGeom>
              <a:grp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imes New Roman" pitchFamily="18" charset="0"/>
                  <a:ea typeface="굴림" pitchFamily="50" charset="-127"/>
                </a:endParaRPr>
              </a:p>
            </p:txBody>
          </p:sp>
          <p:sp>
            <p:nvSpPr>
              <p:cNvPr id="94" name="자유형 93"/>
              <p:cNvSpPr/>
              <p:nvPr/>
            </p:nvSpPr>
            <p:spPr bwMode="auto">
              <a:xfrm>
                <a:off x="2627784" y="5157192"/>
                <a:ext cx="216024" cy="250315"/>
              </a:xfrm>
              <a:custGeom>
                <a:avLst/>
                <a:gdLst>
                  <a:gd name="connsiteX0" fmla="*/ 0 w 1053137"/>
                  <a:gd name="connsiteY0" fmla="*/ 542388 h 826379"/>
                  <a:gd name="connsiteX1" fmla="*/ 195493 w 1053137"/>
                  <a:gd name="connsiteY1" fmla="*/ 54 h 826379"/>
                  <a:gd name="connsiteX2" fmla="*/ 447741 w 1053137"/>
                  <a:gd name="connsiteY2" fmla="*/ 510857 h 826379"/>
                  <a:gd name="connsiteX3" fmla="*/ 769357 w 1053137"/>
                  <a:gd name="connsiteY3" fmla="*/ 826167 h 826379"/>
                  <a:gd name="connsiteX4" fmla="*/ 914400 w 1053137"/>
                  <a:gd name="connsiteY4" fmla="*/ 466714 h 826379"/>
                  <a:gd name="connsiteX5" fmla="*/ 1053137 w 1053137"/>
                  <a:gd name="connsiteY5" fmla="*/ 56810 h 826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53137" h="826379">
                    <a:moveTo>
                      <a:pt x="0" y="542388"/>
                    </a:moveTo>
                    <a:cubicBezTo>
                      <a:pt x="60435" y="273848"/>
                      <a:pt x="120870" y="5309"/>
                      <a:pt x="195493" y="54"/>
                    </a:cubicBezTo>
                    <a:cubicBezTo>
                      <a:pt x="270116" y="-5201"/>
                      <a:pt x="352097" y="373172"/>
                      <a:pt x="447741" y="510857"/>
                    </a:cubicBezTo>
                    <a:cubicBezTo>
                      <a:pt x="543385" y="648542"/>
                      <a:pt x="691581" y="833524"/>
                      <a:pt x="769357" y="826167"/>
                    </a:cubicBezTo>
                    <a:cubicBezTo>
                      <a:pt x="847133" y="818810"/>
                      <a:pt x="867103" y="594940"/>
                      <a:pt x="914400" y="466714"/>
                    </a:cubicBezTo>
                    <a:cubicBezTo>
                      <a:pt x="961697" y="338488"/>
                      <a:pt x="1007417" y="197649"/>
                      <a:pt x="1053137" y="56810"/>
                    </a:cubicBezTo>
                  </a:path>
                </a:pathLst>
              </a:custGeom>
              <a:grpFill/>
              <a:ln w="12699"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imes New Roman" pitchFamily="18" charset="0"/>
                  <a:ea typeface="굴림" pitchFamily="50" charset="-127"/>
                </a:endParaRPr>
              </a:p>
            </p:txBody>
          </p:sp>
          <p:sp>
            <p:nvSpPr>
              <p:cNvPr id="95" name="자유형 94"/>
              <p:cNvSpPr/>
              <p:nvPr/>
            </p:nvSpPr>
            <p:spPr bwMode="auto">
              <a:xfrm>
                <a:off x="2664296" y="5229200"/>
                <a:ext cx="216024" cy="178307"/>
              </a:xfrm>
              <a:custGeom>
                <a:avLst/>
                <a:gdLst>
                  <a:gd name="connsiteX0" fmla="*/ 0 w 1053137"/>
                  <a:gd name="connsiteY0" fmla="*/ 542388 h 826379"/>
                  <a:gd name="connsiteX1" fmla="*/ 195493 w 1053137"/>
                  <a:gd name="connsiteY1" fmla="*/ 54 h 826379"/>
                  <a:gd name="connsiteX2" fmla="*/ 447741 w 1053137"/>
                  <a:gd name="connsiteY2" fmla="*/ 510857 h 826379"/>
                  <a:gd name="connsiteX3" fmla="*/ 769357 w 1053137"/>
                  <a:gd name="connsiteY3" fmla="*/ 826167 h 826379"/>
                  <a:gd name="connsiteX4" fmla="*/ 914400 w 1053137"/>
                  <a:gd name="connsiteY4" fmla="*/ 466714 h 826379"/>
                  <a:gd name="connsiteX5" fmla="*/ 1053137 w 1053137"/>
                  <a:gd name="connsiteY5" fmla="*/ 56810 h 826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53137" h="826379">
                    <a:moveTo>
                      <a:pt x="0" y="542388"/>
                    </a:moveTo>
                    <a:cubicBezTo>
                      <a:pt x="60435" y="273848"/>
                      <a:pt x="120870" y="5309"/>
                      <a:pt x="195493" y="54"/>
                    </a:cubicBezTo>
                    <a:cubicBezTo>
                      <a:pt x="270116" y="-5201"/>
                      <a:pt x="352097" y="373172"/>
                      <a:pt x="447741" y="510857"/>
                    </a:cubicBezTo>
                    <a:cubicBezTo>
                      <a:pt x="543385" y="648542"/>
                      <a:pt x="691581" y="833524"/>
                      <a:pt x="769357" y="826167"/>
                    </a:cubicBezTo>
                    <a:cubicBezTo>
                      <a:pt x="847133" y="818810"/>
                      <a:pt x="867103" y="594940"/>
                      <a:pt x="914400" y="466714"/>
                    </a:cubicBezTo>
                    <a:cubicBezTo>
                      <a:pt x="961697" y="338488"/>
                      <a:pt x="1007417" y="197649"/>
                      <a:pt x="1053137" y="56810"/>
                    </a:cubicBezTo>
                  </a:path>
                </a:pathLst>
              </a:custGeom>
              <a:grpFill/>
              <a:ln w="12699"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imes New Roman" pitchFamily="18" charset="0"/>
                  <a:ea typeface="굴림" pitchFamily="50" charset="-127"/>
                </a:endParaRPr>
              </a:p>
            </p:txBody>
          </p:sp>
        </p:grpSp>
        <p:cxnSp>
          <p:nvCxnSpPr>
            <p:cNvPr id="7" name="직선 화살표 연결선 6"/>
            <p:cNvCxnSpPr/>
            <p:nvPr/>
          </p:nvCxnSpPr>
          <p:spPr bwMode="auto">
            <a:xfrm>
              <a:off x="2895600" y="5105400"/>
              <a:ext cx="457200" cy="0"/>
            </a:xfrm>
            <a:prstGeom prst="straightConnector1">
              <a:avLst/>
            </a:prstGeom>
            <a:grp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직선 화살표 연결선 96"/>
            <p:cNvCxnSpPr/>
            <p:nvPr/>
          </p:nvCxnSpPr>
          <p:spPr bwMode="auto">
            <a:xfrm flipH="1">
              <a:off x="2895600" y="5486400"/>
              <a:ext cx="457200" cy="0"/>
            </a:xfrm>
            <a:prstGeom prst="straightConnector1">
              <a:avLst/>
            </a:prstGeom>
            <a:grpFill/>
            <a:ln w="12700" cap="flat" cmpd="sng" algn="ctr">
              <a:solidFill>
                <a:srgbClr val="0000FF"/>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8" name="직사각형 97"/>
          <p:cNvSpPr/>
          <p:nvPr/>
        </p:nvSpPr>
        <p:spPr>
          <a:xfrm>
            <a:off x="1600200" y="6172200"/>
            <a:ext cx="9094606" cy="276999"/>
          </a:xfrm>
          <a:prstGeom prst="rect">
            <a:avLst/>
          </a:prstGeom>
        </p:spPr>
        <p:txBody>
          <a:bodyPr wrap="none">
            <a:spAutoFit/>
          </a:bodyPr>
          <a:lstStyle/>
          <a:p>
            <a:pPr lvl="0" defTabSz="933450">
              <a:spcBef>
                <a:spcPct val="30000"/>
              </a:spcBef>
            </a:pPr>
            <a:r>
              <a:rPr lang="en-US" altLang="ko-KR" dirty="0">
                <a:solidFill>
                  <a:srgbClr val="000000"/>
                </a:solidFill>
              </a:rPr>
              <a:t>Ref: </a:t>
            </a:r>
            <a:r>
              <a:rPr lang="en-US" altLang="ko-KR" dirty="0">
                <a:cs typeface="Times New Roman" panose="02020603050405020304" pitchFamily="18" charset="0"/>
              </a:rPr>
              <a:t>ISO/IEC 15067-3-3 Model of a system of interacting Energy Management Agents (EMAs) for demand response energy management (2019)</a:t>
            </a:r>
            <a:endParaRPr lang="en-US" dirty="0">
              <a:solidFill>
                <a:srgbClr val="000000"/>
              </a:solidFill>
            </a:endParaRPr>
          </a:p>
        </p:txBody>
      </p:sp>
    </p:spTree>
    <p:extLst>
      <p:ext uri="{BB962C8B-B14F-4D97-AF65-F5344CB8AC3E}">
        <p14:creationId xmlns:p14="http://schemas.microsoft.com/office/powerpoint/2010/main" val="937757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914400" y="685800"/>
            <a:ext cx="10363200" cy="914400"/>
          </a:xfrm>
        </p:spPr>
        <p:txBody>
          <a:bodyPr/>
          <a:lstStyle/>
          <a:p>
            <a:r>
              <a:rPr lang="en-US" sz="3200" dirty="0"/>
              <a:t>Energy management for </a:t>
            </a:r>
            <a:r>
              <a:rPr lang="en-US" altLang="ko-KR" sz="3200" dirty="0">
                <a:latin typeface="Times New Roman" panose="02020603050405020304" pitchFamily="18" charset="0"/>
                <a:cs typeface="Times New Roman" panose="02020603050405020304" pitchFamily="18" charset="0"/>
              </a:rPr>
              <a:t>Smart home with </a:t>
            </a:r>
            <a:r>
              <a:rPr lang="en-US" sz="3200" dirty="0">
                <a:latin typeface="Times New Roman" panose="02020603050405020304" pitchFamily="18" charset="0"/>
              </a:rPr>
              <a:t>renewable energy sources </a:t>
            </a:r>
            <a:r>
              <a:rPr lang="en-US" altLang="ko-KR" sz="3200" dirty="0">
                <a:latin typeface="Times New Roman" panose="02020603050405020304" pitchFamily="18" charset="0"/>
                <a:cs typeface="Times New Roman" panose="02020603050405020304" pitchFamily="18" charset="0"/>
              </a:rPr>
              <a:t>and EVs?</a:t>
            </a:r>
            <a:endParaRPr lang="en-US" sz="3200" dirty="0"/>
          </a:p>
        </p:txBody>
      </p:sp>
      <p:sp>
        <p:nvSpPr>
          <p:cNvPr id="3" name="내용 개체 틀 2"/>
          <p:cNvSpPr>
            <a:spLocks noGrp="1"/>
          </p:cNvSpPr>
          <p:nvPr>
            <p:ph idx="1"/>
          </p:nvPr>
        </p:nvSpPr>
        <p:spPr/>
        <p:txBody>
          <a:bodyPr/>
          <a:lstStyle/>
          <a:p>
            <a:r>
              <a:rPr lang="en-US" sz="1800" dirty="0">
                <a:latin typeface="+mj-lt"/>
              </a:rPr>
              <a:t>The smart home energy management framework must extend high-level communication that </a:t>
            </a:r>
            <a:r>
              <a:rPr lang="en-US" altLang="ko-KR" sz="1800" dirty="0">
                <a:latin typeface="Times New Roman" panose="02020603050405020304" pitchFamily="18" charset="0"/>
                <a:cs typeface="Times New Roman" panose="02020603050405020304" pitchFamily="18" charset="0"/>
              </a:rPr>
              <a:t>allow a bidirectional energy flow </a:t>
            </a:r>
            <a:r>
              <a:rPr lang="en-US" sz="1800" dirty="0">
                <a:latin typeface="+mj-lt"/>
              </a:rPr>
              <a:t>to support substation automation of renewable </a:t>
            </a:r>
            <a:r>
              <a:rPr lang="en-US" sz="1800" dirty="0">
                <a:latin typeface="Times New Roman" panose="02020603050405020304" pitchFamily="18" charset="0"/>
              </a:rPr>
              <a:t>energy sources such as </a:t>
            </a:r>
            <a:r>
              <a:rPr lang="en-US" altLang="ko-KR" sz="1800" dirty="0">
                <a:latin typeface="Times New Roman" panose="02020603050405020304" pitchFamily="18" charset="0"/>
                <a:cs typeface="Times New Roman" panose="02020603050405020304" pitchFamily="18" charset="0"/>
              </a:rPr>
              <a:t>DERs and EVs</a:t>
            </a:r>
            <a:r>
              <a:rPr lang="en-US" sz="1800" dirty="0"/>
              <a:t>. </a:t>
            </a:r>
          </a:p>
          <a:p>
            <a:r>
              <a:rPr lang="en-US" sz="1800" dirty="0">
                <a:latin typeface="+mj-lt"/>
              </a:rPr>
              <a:t>In this context, real-time control of the energy systems will allow the management of energy flow generated from DERs and EVs for consumption or for storage in the collective EVs. </a:t>
            </a:r>
          </a:p>
          <a:p>
            <a:r>
              <a:rPr lang="en-US" sz="1800" dirty="0">
                <a:latin typeface="+mj-lt"/>
              </a:rPr>
              <a:t>However, the control system must generate messages in a matter of milliseconds to request direct consumption at the moment of generation or for use of the reserved energy to switch the energy systems from charging mode to power supply mode. </a:t>
            </a:r>
          </a:p>
          <a:p>
            <a:r>
              <a:rPr lang="en-US" sz="1800" u="sng" dirty="0"/>
              <a:t>The significant advancement has been accomplished for the communication infrastructure with the special technologies that include the IEEE 1588 v2 or Precision Time Protocol (PTP) and Time-Sensitive Networking (TSN) standards to this area. These technologies are a clear evolution of the real-time control and allow synchronization levels of over 1 </a:t>
            </a:r>
            <a:r>
              <a:rPr lang="en-US" sz="1800" u="sng" dirty="0" err="1"/>
              <a:t>ms</a:t>
            </a:r>
            <a:r>
              <a:rPr lang="en-US" sz="1800" u="sng" dirty="0"/>
              <a:t> to be achieved.</a:t>
            </a:r>
            <a:endParaRPr lang="en-US" sz="1800" u="sng" dirty="0">
              <a:latin typeface="+mj-lt"/>
            </a:endParaRPr>
          </a:p>
        </p:txBody>
      </p:sp>
      <p:sp>
        <p:nvSpPr>
          <p:cNvPr id="4" name="바닥글 개체 틀 3"/>
          <p:cNvSpPr>
            <a:spLocks noGrp="1"/>
          </p:cNvSpPr>
          <p:nvPr>
            <p:ph type="ftr" sz="quarter" idx="11"/>
          </p:nvPr>
        </p:nvSpPr>
        <p:spPr/>
        <p:txBody>
          <a:bodyPr/>
          <a:lstStyle/>
          <a:p>
            <a:r>
              <a:rPr lang="en-US" altLang="en-US"/>
              <a:t>Jin Seek Choi, HYU</a:t>
            </a:r>
            <a:endParaRPr lang="en-US" altLang="en-US" dirty="0"/>
          </a:p>
        </p:txBody>
      </p:sp>
      <p:sp>
        <p:nvSpPr>
          <p:cNvPr id="5" name="슬라이드 번호 개체 틀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917506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dirty="0"/>
              <a:t>Why we need </a:t>
            </a:r>
            <a:r>
              <a:rPr lang="en-US" i="1" dirty="0"/>
              <a:t>PTP or </a:t>
            </a:r>
            <a:r>
              <a:rPr lang="en-US" dirty="0"/>
              <a:t>TSN network standards? </a:t>
            </a:r>
          </a:p>
        </p:txBody>
      </p:sp>
      <p:sp>
        <p:nvSpPr>
          <p:cNvPr id="3" name="내용 개체 틀 2"/>
          <p:cNvSpPr>
            <a:spLocks noGrp="1"/>
          </p:cNvSpPr>
          <p:nvPr>
            <p:ph idx="1"/>
          </p:nvPr>
        </p:nvSpPr>
        <p:spPr>
          <a:xfrm>
            <a:off x="914400" y="1752600"/>
            <a:ext cx="10363200" cy="4800600"/>
          </a:xfrm>
        </p:spPr>
        <p:txBody>
          <a:bodyPr/>
          <a:lstStyle/>
          <a:p>
            <a:r>
              <a:rPr lang="en-US" sz="1800" dirty="0"/>
              <a:t>The smart home energy management framework</a:t>
            </a:r>
            <a:r>
              <a:rPr lang="en-US" sz="1800" i="1" dirty="0">
                <a:solidFill>
                  <a:srgbClr val="0000FF"/>
                </a:solidFill>
              </a:rPr>
              <a:t> will need to support precise control </a:t>
            </a:r>
            <a:r>
              <a:rPr lang="en-US" sz="1800" i="1" dirty="0"/>
              <a:t>for the </a:t>
            </a:r>
            <a:r>
              <a:rPr lang="en-US" altLang="ko-KR" sz="1800" dirty="0">
                <a:cs typeface="Times New Roman" panose="02020603050405020304" pitchFamily="18" charset="0"/>
              </a:rPr>
              <a:t>bidirectional energy flow </a:t>
            </a:r>
            <a:r>
              <a:rPr lang="en-US" sz="1800" dirty="0"/>
              <a:t>to support substation automation</a:t>
            </a:r>
            <a:r>
              <a:rPr lang="en-US" sz="1800" i="1" dirty="0"/>
              <a:t>, and it is vital to guarantee a high level of synchronization for the capture, transmission, and storage of all electrical parameters. </a:t>
            </a:r>
          </a:p>
          <a:p>
            <a:r>
              <a:rPr lang="en-US" sz="1800" i="1" dirty="0"/>
              <a:t>The incorporation of PTP or TSN guarantees the high-performance synchronism of the data captured at various points in the network. </a:t>
            </a:r>
            <a:r>
              <a:rPr lang="en-US" sz="1800" dirty="0"/>
              <a:t>This methodology will make it possible to create a virtual synchronization and approach the synchronization problem of phase, frequency, and voltage measurements. </a:t>
            </a:r>
            <a:endParaRPr lang="en-US" sz="1800" i="1" dirty="0"/>
          </a:p>
          <a:p>
            <a:r>
              <a:rPr lang="en-US" sz="1800" dirty="0"/>
              <a:t>The </a:t>
            </a:r>
            <a:r>
              <a:rPr lang="en-US" sz="1800" i="1" dirty="0"/>
              <a:t>PTP or </a:t>
            </a:r>
            <a:r>
              <a:rPr lang="en-US" sz="1800" dirty="0"/>
              <a:t>TSN standard, allows the transmission of critical data in real time with a conventional Ethernet infrastructure </a:t>
            </a:r>
            <a:r>
              <a:rPr lang="en-US" altLang="en-US" sz="1800" dirty="0"/>
              <a:t>in integrating smart home, DERs and EV charging system for Cooperative Energy Management</a:t>
            </a:r>
            <a:r>
              <a:rPr lang="en-US" sz="1800" dirty="0"/>
              <a:t>.</a:t>
            </a:r>
            <a:endParaRPr lang="en-US" sz="1800" i="1" dirty="0"/>
          </a:p>
          <a:p>
            <a:r>
              <a:rPr lang="en-US" sz="1800" dirty="0">
                <a:solidFill>
                  <a:srgbClr val="000000"/>
                </a:solidFill>
              </a:rPr>
              <a:t>This is to ensure that real-time control can be extended to </a:t>
            </a:r>
            <a:r>
              <a:rPr lang="en-US" sz="1800" dirty="0"/>
              <a:t>vertical applications</a:t>
            </a:r>
            <a:r>
              <a:rPr lang="en-US" sz="1800" dirty="0">
                <a:solidFill>
                  <a:srgbClr val="000000"/>
                </a:solidFill>
              </a:rPr>
              <a:t>.</a:t>
            </a:r>
          </a:p>
          <a:p>
            <a:r>
              <a:rPr lang="en-US" sz="1800" dirty="0"/>
              <a:t>Thus, </a:t>
            </a:r>
            <a:r>
              <a:rPr lang="en-US" sz="1800" dirty="0">
                <a:solidFill>
                  <a:srgbClr val="000000"/>
                </a:solidFill>
              </a:rPr>
              <a:t>the </a:t>
            </a:r>
            <a:r>
              <a:rPr lang="en-US" sz="1800" dirty="0"/>
              <a:t>smart home energy management framework</a:t>
            </a:r>
            <a:r>
              <a:rPr lang="en-US" sz="1800" i="1" dirty="0">
                <a:solidFill>
                  <a:srgbClr val="0000FF"/>
                </a:solidFill>
              </a:rPr>
              <a:t> </a:t>
            </a:r>
            <a:r>
              <a:rPr lang="en-US" sz="1800" dirty="0">
                <a:solidFill>
                  <a:srgbClr val="000000"/>
                </a:solidFill>
              </a:rPr>
              <a:t>works with </a:t>
            </a:r>
            <a:r>
              <a:rPr lang="en-US" sz="1800" i="1" dirty="0"/>
              <a:t>PTP or </a:t>
            </a:r>
            <a:r>
              <a:rPr lang="en-US" sz="1800" dirty="0"/>
              <a:t>TSN </a:t>
            </a:r>
            <a:r>
              <a:rPr lang="en-US" sz="1800" dirty="0">
                <a:solidFill>
                  <a:srgbClr val="000000"/>
                </a:solidFill>
              </a:rPr>
              <a:t>standard, so that message latency is guaranteed </a:t>
            </a:r>
            <a:r>
              <a:rPr lang="en-US" sz="1800" i="1" dirty="0"/>
              <a:t>the high-performance synchronism </a:t>
            </a:r>
            <a:r>
              <a:rPr lang="en-US" altLang="en-US" sz="1800" dirty="0"/>
              <a:t>in integrating smart home, DERs and EV charging system for cooperative energy management</a:t>
            </a:r>
            <a:r>
              <a:rPr lang="en-US" sz="1800" dirty="0">
                <a:solidFill>
                  <a:srgbClr val="000000"/>
                </a:solidFill>
              </a:rPr>
              <a:t>. </a:t>
            </a:r>
            <a:endParaRPr lang="en-US" sz="1800" dirty="0"/>
          </a:p>
        </p:txBody>
      </p:sp>
      <p:sp>
        <p:nvSpPr>
          <p:cNvPr id="4" name="바닥글 개체 틀 3"/>
          <p:cNvSpPr>
            <a:spLocks noGrp="1"/>
          </p:cNvSpPr>
          <p:nvPr>
            <p:ph type="ftr" sz="quarter" idx="11"/>
          </p:nvPr>
        </p:nvSpPr>
        <p:spPr/>
        <p:txBody>
          <a:bodyPr/>
          <a:lstStyle/>
          <a:p>
            <a:r>
              <a:rPr lang="en-US" altLang="en-US"/>
              <a:t>Jin Seek Choi, HYU</a:t>
            </a:r>
            <a:endParaRPr lang="en-US" altLang="en-US" dirty="0"/>
          </a:p>
        </p:txBody>
      </p:sp>
      <p:sp>
        <p:nvSpPr>
          <p:cNvPr id="5" name="슬라이드 번호 개체 틀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grpSp>
        <p:nvGrpSpPr>
          <p:cNvPr id="19" name="그룹 18"/>
          <p:cNvGrpSpPr/>
          <p:nvPr/>
        </p:nvGrpSpPr>
        <p:grpSpPr>
          <a:xfrm>
            <a:off x="10668000" y="3352800"/>
            <a:ext cx="1358565" cy="406401"/>
            <a:chOff x="10668000" y="3174999"/>
            <a:chExt cx="1358565" cy="406401"/>
          </a:xfrm>
        </p:grpSpPr>
        <p:grpSp>
          <p:nvGrpSpPr>
            <p:cNvPr id="10" name="그룹 9"/>
            <p:cNvGrpSpPr/>
            <p:nvPr/>
          </p:nvGrpSpPr>
          <p:grpSpPr>
            <a:xfrm>
              <a:off x="11125200" y="3200400"/>
              <a:ext cx="457200" cy="381000"/>
              <a:chOff x="2895600" y="5105400"/>
              <a:chExt cx="457200" cy="381000"/>
            </a:xfrm>
          </p:grpSpPr>
          <p:grpSp>
            <p:nvGrpSpPr>
              <p:cNvPr id="11" name="그룹 10"/>
              <p:cNvGrpSpPr/>
              <p:nvPr/>
            </p:nvGrpSpPr>
            <p:grpSpPr>
              <a:xfrm>
                <a:off x="2971800" y="5181600"/>
                <a:ext cx="289048" cy="250315"/>
                <a:chOff x="2591272" y="5157192"/>
                <a:chExt cx="289048" cy="250315"/>
              </a:xfrm>
            </p:grpSpPr>
            <p:sp>
              <p:nvSpPr>
                <p:cNvPr id="14" name="자유형 13"/>
                <p:cNvSpPr/>
                <p:nvPr/>
              </p:nvSpPr>
              <p:spPr bwMode="auto">
                <a:xfrm>
                  <a:off x="2591272" y="5157192"/>
                  <a:ext cx="216024" cy="250315"/>
                </a:xfrm>
                <a:custGeom>
                  <a:avLst/>
                  <a:gdLst>
                    <a:gd name="connsiteX0" fmla="*/ 0 w 1053137"/>
                    <a:gd name="connsiteY0" fmla="*/ 542388 h 826379"/>
                    <a:gd name="connsiteX1" fmla="*/ 195493 w 1053137"/>
                    <a:gd name="connsiteY1" fmla="*/ 54 h 826379"/>
                    <a:gd name="connsiteX2" fmla="*/ 447741 w 1053137"/>
                    <a:gd name="connsiteY2" fmla="*/ 510857 h 826379"/>
                    <a:gd name="connsiteX3" fmla="*/ 769357 w 1053137"/>
                    <a:gd name="connsiteY3" fmla="*/ 826167 h 826379"/>
                    <a:gd name="connsiteX4" fmla="*/ 914400 w 1053137"/>
                    <a:gd name="connsiteY4" fmla="*/ 466714 h 826379"/>
                    <a:gd name="connsiteX5" fmla="*/ 1053137 w 1053137"/>
                    <a:gd name="connsiteY5" fmla="*/ 56810 h 826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53137" h="826379">
                      <a:moveTo>
                        <a:pt x="0" y="542388"/>
                      </a:moveTo>
                      <a:cubicBezTo>
                        <a:pt x="60435" y="273848"/>
                        <a:pt x="120870" y="5309"/>
                        <a:pt x="195493" y="54"/>
                      </a:cubicBezTo>
                      <a:cubicBezTo>
                        <a:pt x="270116" y="-5201"/>
                        <a:pt x="352097" y="373172"/>
                        <a:pt x="447741" y="510857"/>
                      </a:cubicBezTo>
                      <a:cubicBezTo>
                        <a:pt x="543385" y="648542"/>
                        <a:pt x="691581" y="833524"/>
                        <a:pt x="769357" y="826167"/>
                      </a:cubicBezTo>
                      <a:cubicBezTo>
                        <a:pt x="847133" y="818810"/>
                        <a:pt x="867103" y="594940"/>
                        <a:pt x="914400" y="466714"/>
                      </a:cubicBezTo>
                      <a:cubicBezTo>
                        <a:pt x="961697" y="338488"/>
                        <a:pt x="1007417" y="197649"/>
                        <a:pt x="1053137" y="56810"/>
                      </a:cubicBezTo>
                    </a:path>
                  </a:pathLst>
                </a:custGeom>
                <a:noFill/>
                <a:ln w="12699"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imes New Roman" pitchFamily="18" charset="0"/>
                    <a:ea typeface="굴림" pitchFamily="50" charset="-127"/>
                  </a:endParaRPr>
                </a:p>
              </p:txBody>
            </p:sp>
            <p:sp>
              <p:nvSpPr>
                <p:cNvPr id="15" name="자유형 14"/>
                <p:cNvSpPr/>
                <p:nvPr/>
              </p:nvSpPr>
              <p:spPr bwMode="auto">
                <a:xfrm>
                  <a:off x="2627784" y="5157192"/>
                  <a:ext cx="216024" cy="250315"/>
                </a:xfrm>
                <a:custGeom>
                  <a:avLst/>
                  <a:gdLst>
                    <a:gd name="connsiteX0" fmla="*/ 0 w 1053137"/>
                    <a:gd name="connsiteY0" fmla="*/ 542388 h 826379"/>
                    <a:gd name="connsiteX1" fmla="*/ 195493 w 1053137"/>
                    <a:gd name="connsiteY1" fmla="*/ 54 h 826379"/>
                    <a:gd name="connsiteX2" fmla="*/ 447741 w 1053137"/>
                    <a:gd name="connsiteY2" fmla="*/ 510857 h 826379"/>
                    <a:gd name="connsiteX3" fmla="*/ 769357 w 1053137"/>
                    <a:gd name="connsiteY3" fmla="*/ 826167 h 826379"/>
                    <a:gd name="connsiteX4" fmla="*/ 914400 w 1053137"/>
                    <a:gd name="connsiteY4" fmla="*/ 466714 h 826379"/>
                    <a:gd name="connsiteX5" fmla="*/ 1053137 w 1053137"/>
                    <a:gd name="connsiteY5" fmla="*/ 56810 h 826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53137" h="826379">
                      <a:moveTo>
                        <a:pt x="0" y="542388"/>
                      </a:moveTo>
                      <a:cubicBezTo>
                        <a:pt x="60435" y="273848"/>
                        <a:pt x="120870" y="5309"/>
                        <a:pt x="195493" y="54"/>
                      </a:cubicBezTo>
                      <a:cubicBezTo>
                        <a:pt x="270116" y="-5201"/>
                        <a:pt x="352097" y="373172"/>
                        <a:pt x="447741" y="510857"/>
                      </a:cubicBezTo>
                      <a:cubicBezTo>
                        <a:pt x="543385" y="648542"/>
                        <a:pt x="691581" y="833524"/>
                        <a:pt x="769357" y="826167"/>
                      </a:cubicBezTo>
                      <a:cubicBezTo>
                        <a:pt x="847133" y="818810"/>
                        <a:pt x="867103" y="594940"/>
                        <a:pt x="914400" y="466714"/>
                      </a:cubicBezTo>
                      <a:cubicBezTo>
                        <a:pt x="961697" y="338488"/>
                        <a:pt x="1007417" y="197649"/>
                        <a:pt x="1053137" y="56810"/>
                      </a:cubicBezTo>
                    </a:path>
                  </a:pathLst>
                </a:custGeom>
                <a:noFill/>
                <a:ln w="12699"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imes New Roman" pitchFamily="18" charset="0"/>
                    <a:ea typeface="굴림" pitchFamily="50" charset="-127"/>
                  </a:endParaRPr>
                </a:p>
              </p:txBody>
            </p:sp>
            <p:sp>
              <p:nvSpPr>
                <p:cNvPr id="16" name="자유형 15"/>
                <p:cNvSpPr/>
                <p:nvPr/>
              </p:nvSpPr>
              <p:spPr bwMode="auto">
                <a:xfrm>
                  <a:off x="2664296" y="5229200"/>
                  <a:ext cx="216024" cy="178307"/>
                </a:xfrm>
                <a:custGeom>
                  <a:avLst/>
                  <a:gdLst>
                    <a:gd name="connsiteX0" fmla="*/ 0 w 1053137"/>
                    <a:gd name="connsiteY0" fmla="*/ 542388 h 826379"/>
                    <a:gd name="connsiteX1" fmla="*/ 195493 w 1053137"/>
                    <a:gd name="connsiteY1" fmla="*/ 54 h 826379"/>
                    <a:gd name="connsiteX2" fmla="*/ 447741 w 1053137"/>
                    <a:gd name="connsiteY2" fmla="*/ 510857 h 826379"/>
                    <a:gd name="connsiteX3" fmla="*/ 769357 w 1053137"/>
                    <a:gd name="connsiteY3" fmla="*/ 826167 h 826379"/>
                    <a:gd name="connsiteX4" fmla="*/ 914400 w 1053137"/>
                    <a:gd name="connsiteY4" fmla="*/ 466714 h 826379"/>
                    <a:gd name="connsiteX5" fmla="*/ 1053137 w 1053137"/>
                    <a:gd name="connsiteY5" fmla="*/ 56810 h 826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53137" h="826379">
                      <a:moveTo>
                        <a:pt x="0" y="542388"/>
                      </a:moveTo>
                      <a:cubicBezTo>
                        <a:pt x="60435" y="273848"/>
                        <a:pt x="120870" y="5309"/>
                        <a:pt x="195493" y="54"/>
                      </a:cubicBezTo>
                      <a:cubicBezTo>
                        <a:pt x="270116" y="-5201"/>
                        <a:pt x="352097" y="373172"/>
                        <a:pt x="447741" y="510857"/>
                      </a:cubicBezTo>
                      <a:cubicBezTo>
                        <a:pt x="543385" y="648542"/>
                        <a:pt x="691581" y="833524"/>
                        <a:pt x="769357" y="826167"/>
                      </a:cubicBezTo>
                      <a:cubicBezTo>
                        <a:pt x="847133" y="818810"/>
                        <a:pt x="867103" y="594940"/>
                        <a:pt x="914400" y="466714"/>
                      </a:cubicBezTo>
                      <a:cubicBezTo>
                        <a:pt x="961697" y="338488"/>
                        <a:pt x="1007417" y="197649"/>
                        <a:pt x="1053137" y="56810"/>
                      </a:cubicBezTo>
                    </a:path>
                  </a:pathLst>
                </a:custGeom>
                <a:noFill/>
                <a:ln w="12699" cap="flat" cmpd="sng" algn="ctr">
                  <a:solidFill>
                    <a:srgbClr val="0000FF"/>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a:ln>
                      <a:noFill/>
                    </a:ln>
                    <a:solidFill>
                      <a:schemeClr val="tx1"/>
                    </a:solidFill>
                    <a:effectLst/>
                    <a:latin typeface="Times New Roman" pitchFamily="18" charset="0"/>
                    <a:ea typeface="굴림" pitchFamily="50" charset="-127"/>
                  </a:endParaRPr>
                </a:p>
              </p:txBody>
            </p:sp>
          </p:grpSp>
          <p:cxnSp>
            <p:nvCxnSpPr>
              <p:cNvPr id="12" name="직선 화살표 연결선 11"/>
              <p:cNvCxnSpPr/>
              <p:nvPr/>
            </p:nvCxnSpPr>
            <p:spPr bwMode="auto">
              <a:xfrm>
                <a:off x="2895600" y="5105400"/>
                <a:ext cx="45720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직선 화살표 연결선 12"/>
              <p:cNvCxnSpPr/>
              <p:nvPr/>
            </p:nvCxnSpPr>
            <p:spPr bwMode="auto">
              <a:xfrm flipH="1">
                <a:off x="2895600" y="5486400"/>
                <a:ext cx="457200" cy="0"/>
              </a:xfrm>
              <a:prstGeom prst="straightConnector1">
                <a:avLst/>
              </a:prstGeom>
              <a:solidFill>
                <a:schemeClr val="accent1"/>
              </a:solidFill>
              <a:ln w="12700" cap="flat" cmpd="sng" algn="ctr">
                <a:solidFill>
                  <a:srgbClr val="0000FF"/>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7" name="TextBox 23"/>
            <p:cNvSpPr txBox="1">
              <a:spLocks noChangeArrowheads="1"/>
            </p:cNvSpPr>
            <p:nvPr/>
          </p:nvSpPr>
          <p:spPr bwMode="auto">
            <a:xfrm>
              <a:off x="11582400" y="3200400"/>
              <a:ext cx="444165" cy="252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200" dirty="0">
                  <a:solidFill>
                    <a:srgbClr val="0000FF"/>
                  </a:solidFill>
                  <a:cs typeface="Times New Roman" panose="02020603050405020304" pitchFamily="18" charset="0"/>
                </a:rPr>
                <a:t>DERs</a:t>
              </a:r>
            </a:p>
            <a:p>
              <a:pPr>
                <a:spcBef>
                  <a:spcPct val="0"/>
                </a:spcBef>
                <a:buFontTx/>
                <a:buNone/>
              </a:pPr>
              <a:r>
                <a:rPr lang="en-US" altLang="ko-KR" sz="1200" dirty="0">
                  <a:solidFill>
                    <a:srgbClr val="0000FF"/>
                  </a:solidFill>
                  <a:cs typeface="Times New Roman" panose="02020603050405020304" pitchFamily="18" charset="0"/>
                </a:rPr>
                <a:t>EVs</a:t>
              </a:r>
              <a:endParaRPr lang="ko-KR" altLang="en-US" sz="1200" dirty="0">
                <a:solidFill>
                  <a:srgbClr val="0000FF"/>
                </a:solidFill>
                <a:cs typeface="Times New Roman" panose="02020603050405020304" pitchFamily="18" charset="0"/>
              </a:endParaRPr>
            </a:p>
          </p:txBody>
        </p:sp>
        <p:sp>
          <p:nvSpPr>
            <p:cNvPr id="18" name="TextBox 23"/>
            <p:cNvSpPr txBox="1">
              <a:spLocks noChangeArrowheads="1"/>
            </p:cNvSpPr>
            <p:nvPr/>
          </p:nvSpPr>
          <p:spPr bwMode="auto">
            <a:xfrm>
              <a:off x="10668000" y="3174999"/>
              <a:ext cx="444165" cy="252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800">
                  <a:solidFill>
                    <a:schemeClr val="tx1"/>
                  </a:solidFill>
                  <a:latin typeface="Times New Roman" panose="02020603050405020304" pitchFamily="18" charset="0"/>
                  <a:ea typeface="굴림" panose="020B0600000101010101" pitchFamily="50" charset="-127"/>
                </a:defRPr>
              </a:lvl1pPr>
              <a:lvl2pPr marL="742950" indent="-285750">
                <a:spcBef>
                  <a:spcPct val="20000"/>
                </a:spcBef>
                <a:buChar char="–"/>
                <a:defRPr sz="2400">
                  <a:solidFill>
                    <a:schemeClr val="tx1"/>
                  </a:solidFill>
                  <a:latin typeface="Times New Roman" panose="02020603050405020304" pitchFamily="18" charset="0"/>
                  <a:ea typeface="굴림" panose="020B0600000101010101" pitchFamily="50" charset="-127"/>
                </a:defRPr>
              </a:lvl2pPr>
              <a:lvl3pPr marL="11430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3pPr>
              <a:lvl4pPr marL="16002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4pPr>
              <a:lvl5pPr marL="2057400" indent="-228600">
                <a:spcBef>
                  <a:spcPct val="20000"/>
                </a:spcBef>
                <a:buChar char="»"/>
                <a:defRPr sz="20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굴림" panose="020B0600000101010101" pitchFamily="50" charset="-127"/>
                </a:defRPr>
              </a:lvl9pPr>
            </a:lstStyle>
            <a:p>
              <a:pPr>
                <a:spcBef>
                  <a:spcPct val="0"/>
                </a:spcBef>
                <a:buFontTx/>
                <a:buNone/>
              </a:pPr>
              <a:r>
                <a:rPr lang="en-US" altLang="ko-KR" sz="1200" dirty="0">
                  <a:solidFill>
                    <a:srgbClr val="FF0000"/>
                  </a:solidFill>
                  <a:cs typeface="Times New Roman" panose="02020603050405020304" pitchFamily="18" charset="0"/>
                </a:rPr>
                <a:t>Smart</a:t>
              </a:r>
            </a:p>
            <a:p>
              <a:pPr>
                <a:spcBef>
                  <a:spcPct val="0"/>
                </a:spcBef>
                <a:buFontTx/>
                <a:buNone/>
              </a:pPr>
              <a:r>
                <a:rPr lang="en-US" altLang="ko-KR" sz="1200" dirty="0">
                  <a:solidFill>
                    <a:srgbClr val="FF0000"/>
                  </a:solidFill>
                  <a:cs typeface="Times New Roman" panose="02020603050405020304" pitchFamily="18" charset="0"/>
                </a:rPr>
                <a:t>Home</a:t>
              </a:r>
              <a:endParaRPr lang="ko-KR" altLang="en-US" sz="1200" dirty="0">
                <a:solidFill>
                  <a:srgbClr val="FF0000"/>
                </a:solidFill>
                <a:cs typeface="Times New Roman" panose="02020603050405020304" pitchFamily="18" charset="0"/>
              </a:endParaRPr>
            </a:p>
          </p:txBody>
        </p:sp>
      </p:grpSp>
      <p:sp>
        <p:nvSpPr>
          <p:cNvPr id="20" name="직사각형 19"/>
          <p:cNvSpPr/>
          <p:nvPr/>
        </p:nvSpPr>
        <p:spPr>
          <a:xfrm>
            <a:off x="533400" y="6172200"/>
            <a:ext cx="10886661" cy="308418"/>
          </a:xfrm>
          <a:prstGeom prst="rect">
            <a:avLst/>
          </a:prstGeom>
        </p:spPr>
        <p:txBody>
          <a:bodyPr wrap="square">
            <a:spAutoFit/>
          </a:bodyPr>
          <a:lstStyle/>
          <a:p>
            <a:pPr>
              <a:lnSpc>
                <a:spcPct val="130000"/>
              </a:lnSpc>
              <a:defRPr/>
            </a:pPr>
            <a:r>
              <a:rPr lang="en-US" dirty="0">
                <a:hlinkClick r:id="rId3">
                  <a:extLst>
                    <a:ext uri="{A12FA001-AC4F-418D-AE19-62706E023703}">
                      <ahyp:hlinkClr xmlns:ahyp="http://schemas.microsoft.com/office/drawing/2018/hyperlinkcolor" val="tx"/>
                    </a:ext>
                  </a:extLst>
                </a:hlinkClick>
              </a:rPr>
              <a:t>Ref1: </a:t>
            </a:r>
            <a:r>
              <a:rPr lang="en-US" kern="0" spc="-50" dirty="0">
                <a:solidFill>
                  <a:srgbClr val="FF0000"/>
                </a:solidFill>
                <a:ea typeface="휴먼명조"/>
              </a:rPr>
              <a:t>Energy Management Agent Frameworks</a:t>
            </a:r>
            <a:r>
              <a:rPr lang="en-US" kern="0" spc="-50" dirty="0">
                <a:solidFill>
                  <a:srgbClr val="000000"/>
                </a:solidFill>
                <a:ea typeface="휴먼명조"/>
              </a:rPr>
              <a:t>: Scalable Flexible and Efficient Architectures for 5G Vertical Industries", IEEE Industrial Electronics Magazine vol. 15, no. 1, pp. 62-73, 2021.</a:t>
            </a:r>
          </a:p>
        </p:txBody>
      </p:sp>
    </p:spTree>
    <p:extLst>
      <p:ext uri="{BB962C8B-B14F-4D97-AF65-F5344CB8AC3E}">
        <p14:creationId xmlns:p14="http://schemas.microsoft.com/office/powerpoint/2010/main" val="1087237981"/>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12780</TotalTime>
  <Words>2188</Words>
  <Application>Microsoft Office PowerPoint</Application>
  <PresentationFormat>와이드스크린</PresentationFormat>
  <Paragraphs>258</Paragraphs>
  <Slides>13</Slides>
  <Notes>13</Notes>
  <HiddenSlides>0</HiddenSlides>
  <MMClips>0</MMClips>
  <ScaleCrop>false</ScaleCrop>
  <HeadingPairs>
    <vt:vector size="8" baseType="variant">
      <vt:variant>
        <vt:lpstr>사용한 글꼴</vt:lpstr>
      </vt:variant>
      <vt:variant>
        <vt:i4>8</vt:i4>
      </vt:variant>
      <vt:variant>
        <vt:lpstr>테마</vt:lpstr>
      </vt:variant>
      <vt:variant>
        <vt:i4>1</vt:i4>
      </vt:variant>
      <vt:variant>
        <vt:lpstr>포함된 OLE 서버</vt:lpstr>
      </vt:variant>
      <vt:variant>
        <vt:i4>1</vt:i4>
      </vt:variant>
      <vt:variant>
        <vt:lpstr>슬라이드 제목</vt:lpstr>
      </vt:variant>
      <vt:variant>
        <vt:i4>13</vt:i4>
      </vt:variant>
    </vt:vector>
  </HeadingPairs>
  <TitlesOfParts>
    <vt:vector size="23" baseType="lpstr">
      <vt:lpstr>한양신명조</vt:lpstr>
      <vt:lpstr>Arial</vt:lpstr>
      <vt:lpstr>Calibri</vt:lpstr>
      <vt:lpstr>Cambria</vt:lpstr>
      <vt:lpstr>Century Gothic</vt:lpstr>
      <vt:lpstr>Karla</vt:lpstr>
      <vt:lpstr>Times New Roman</vt:lpstr>
      <vt:lpstr>Wingdings</vt:lpstr>
      <vt:lpstr>802-24-Theme1</vt:lpstr>
      <vt:lpstr>Image</vt:lpstr>
      <vt:lpstr>Vertical application opportunity in integrating Smart home and EV charging system for Cooperative Energy Management</vt:lpstr>
      <vt:lpstr>Contents</vt:lpstr>
      <vt:lpstr>BG: Vertical application</vt:lpstr>
      <vt:lpstr>BG: Higher layer functions and service design in vertical application networks for Smart home</vt:lpstr>
      <vt:lpstr>BG: Opportunity for IEEE 802 vertical application</vt:lpstr>
      <vt:lpstr>Let’s take a brief look at Smart home with DERs and EVs!</vt:lpstr>
      <vt:lpstr>Energy management for Smart home?</vt:lpstr>
      <vt:lpstr>Energy management for Smart home with renewable energy sources and EVs?</vt:lpstr>
      <vt:lpstr>Why we need PTP or TSN network standards? </vt:lpstr>
      <vt:lpstr>Propose: Development of an IEEE 802 vertical application integrating smart home, DERs and EV charging system for cooperative energy management</vt:lpstr>
      <vt:lpstr>Use case: Concrete, near-term example (new)</vt:lpstr>
      <vt:lpstr>Requirement: discussion with IEEE Std P802.11/TSN ? </vt:lpstr>
      <vt:lpstr>Discussion, 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Lee Hyeong Ho</cp:lastModifiedBy>
  <cp:revision>356</cp:revision>
  <cp:lastPrinted>2023-01-31T08:31:57Z</cp:lastPrinted>
  <dcterms:created xsi:type="dcterms:W3CDTF">2020-10-13T15:01:18Z</dcterms:created>
  <dcterms:modified xsi:type="dcterms:W3CDTF">2023-02-10T01:56:06Z</dcterms:modified>
</cp:coreProperties>
</file>