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24"/>
  </p:notesMasterIdLst>
  <p:handoutMasterIdLst>
    <p:handoutMasterId r:id="rId25"/>
  </p:handoutMasterIdLst>
  <p:sldIdLst>
    <p:sldId id="258" r:id="rId2"/>
    <p:sldId id="500" r:id="rId3"/>
    <p:sldId id="523" r:id="rId4"/>
    <p:sldId id="285" r:id="rId5"/>
    <p:sldId id="414" r:id="rId6"/>
    <p:sldId id="283" r:id="rId7"/>
    <p:sldId id="284" r:id="rId8"/>
    <p:sldId id="287" r:id="rId9"/>
    <p:sldId id="288" r:id="rId10"/>
    <p:sldId id="289" r:id="rId11"/>
    <p:sldId id="259" r:id="rId12"/>
    <p:sldId id="270" r:id="rId13"/>
    <p:sldId id="495" r:id="rId14"/>
    <p:sldId id="521" r:id="rId15"/>
    <p:sldId id="531" r:id="rId16"/>
    <p:sldId id="475" r:id="rId17"/>
    <p:sldId id="486" r:id="rId18"/>
    <p:sldId id="1883" r:id="rId19"/>
    <p:sldId id="1884" r:id="rId20"/>
    <p:sldId id="524" r:id="rId21"/>
    <p:sldId id="474" r:id="rId22"/>
    <p:sldId id="391" r:id="rId23"/>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FDC62493-49E5-4F60-86E9-F555B970C0E0}">
          <p14:sldIdLst>
            <p14:sldId id="258"/>
            <p14:sldId id="500"/>
            <p14:sldId id="523"/>
            <p14:sldId id="285"/>
            <p14:sldId id="414"/>
            <p14:sldId id="283"/>
            <p14:sldId id="284"/>
            <p14:sldId id="287"/>
            <p14:sldId id="288"/>
            <p14:sldId id="289"/>
            <p14:sldId id="259"/>
            <p14:sldId id="270"/>
            <p14:sldId id="495"/>
            <p14:sldId id="521"/>
            <p14:sldId id="531"/>
            <p14:sldId id="475"/>
            <p14:sldId id="486"/>
            <p14:sldId id="1883"/>
            <p14:sldId id="1884"/>
            <p14:sldId id="524"/>
            <p14:sldId id="474"/>
            <p14:sldId id="39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312" autoAdjust="0"/>
    <p:restoredTop sz="94099" autoAdjust="0"/>
  </p:normalViewPr>
  <p:slideViewPr>
    <p:cSldViewPr>
      <p:cViewPr varScale="1">
        <p:scale>
          <a:sx n="75" d="100"/>
          <a:sy n="75" d="100"/>
        </p:scale>
        <p:origin x="261" y="45"/>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156"/>
    </p:cViewPr>
  </p:sorterViewPr>
  <p:notesViewPr>
    <p:cSldViewPr>
      <p:cViewPr varScale="1">
        <p:scale>
          <a:sx n="114" d="100"/>
          <a:sy n="114" d="100"/>
        </p:scale>
        <p:origin x="2899" y="101"/>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Tim Godfrey (EPRI)</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Tim Godfrey (EPRI)</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802.24</a:t>
            </a:r>
          </a:p>
        </p:txBody>
      </p:sp>
      <p:sp>
        <p:nvSpPr>
          <p:cNvPr id="5" name="Rectangle 3"/>
          <p:cNvSpPr>
            <a:spLocks noGrp="1" noChangeArrowheads="1"/>
          </p:cNvSpPr>
          <p:nvPr>
            <p:ph type="dt" idx="1"/>
          </p:nvPr>
        </p:nvSpPr>
        <p:spPr>
          <a:xfrm>
            <a:off x="654050" y="95706"/>
            <a:ext cx="2736850" cy="215444"/>
          </a:xfrm>
          <a:ln/>
        </p:spPr>
        <p:txBody>
          <a:bodyPr/>
          <a:lstStyle/>
          <a:p>
            <a:r>
              <a:rPr lang="en-US" altLang="en-US" dirty="0"/>
              <a:t>July 2020</a:t>
            </a:r>
          </a:p>
        </p:txBody>
      </p:sp>
      <p:sp>
        <p:nvSpPr>
          <p:cNvPr id="6" name="Rectangle 6"/>
          <p:cNvSpPr>
            <a:spLocks noGrp="1" noChangeArrowheads="1"/>
          </p:cNvSpPr>
          <p:nvPr>
            <p:ph type="ftr" sz="quarter" idx="4"/>
          </p:nvPr>
        </p:nvSpPr>
        <p:spPr>
          <a:ln/>
        </p:spPr>
        <p:txBody>
          <a:bodyPr/>
          <a:lstStyle/>
          <a:p>
            <a:pPr lvl="4"/>
            <a:r>
              <a:rPr lang="en-US" altLang="en-US"/>
              <a:t>Tim Godfrey (EPRI)</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36858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5</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384175" y="701675"/>
            <a:ext cx="6165850"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802.24-23-0001r0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January 2023</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24/dcn/22/24-22-0011-01-IoTg-internet-of-things-white-paper.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24/dcn/19/24-19-0003-18-0000-low-latency-communication-white-paper.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epri.webex.com/epri/globalcallin.php?MTID=mcc3f69540277ad0deb9deb424a03e49d" TargetMode="External"/><Relationship Id="rId3" Type="http://schemas.openxmlformats.org/officeDocument/2006/relationships/hyperlink" Target="https://epri.webex.com/epri/j.php?MTID=m5ca7d23a458e8c55b53a40fe547c9147" TargetMode="External"/><Relationship Id="rId7" Type="http://schemas.openxmlformats.org/officeDocument/2006/relationships/hyperlink" Target="https://epri.webex.com/epri/j.php?MTID=m483fefb5f1e43bac2326ac981fc5c9cb" TargetMode="External"/><Relationship Id="rId2" Type="http://schemas.openxmlformats.org/officeDocument/2006/relationships/hyperlink" Target="https://cvent.me/nX5xrY" TargetMode="External"/><Relationship Id="rId1" Type="http://schemas.openxmlformats.org/officeDocument/2006/relationships/slideLayout" Target="../slideLayouts/slideLayout2.xml"/><Relationship Id="rId6" Type="http://schemas.openxmlformats.org/officeDocument/2006/relationships/hyperlink" Target="https://www.webex.com/pdf/tollfree_restrictions.pdf" TargetMode="External"/><Relationship Id="rId5" Type="http://schemas.openxmlformats.org/officeDocument/2006/relationships/hyperlink" Target="https://epri.webex.com/epri/globalcallin.php?MTID=ma5f7b204f9d47adea983aead553d0dfb" TargetMode="External"/><Relationship Id="rId4" Type="http://schemas.openxmlformats.org/officeDocument/2006/relationships/hyperlink" Target="https://epri.webex.com/epri/j.php?MTID=m8f7a78fb4bbfef6bb21242eeccd5fd1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Agenda and Meeting Presentation</a:t>
            </a:r>
          </a:p>
          <a:p>
            <a:endParaRPr lang="en-US" dirty="0"/>
          </a:p>
          <a:p>
            <a:r>
              <a:rPr lang="en-US" dirty="0"/>
              <a:t>January 2023 Interim</a:t>
            </a:r>
          </a:p>
          <a:p>
            <a:r>
              <a:rPr lang="en-US" dirty="0"/>
              <a:t>Baltimore, Maryland, USA</a:t>
            </a:r>
          </a:p>
          <a:p>
            <a:endParaRPr lang="en-US" dirty="0"/>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IEEE-SA standards activities shall allow the fair &amp;</a:t>
            </a:r>
            <a:br>
              <a:rPr lang="en-US" dirty="0">
                <a:solidFill>
                  <a:schemeClr val="accent5">
                    <a:lumMod val="50000"/>
                  </a:schemeClr>
                </a:solidFill>
              </a:rPr>
            </a:br>
            <a:r>
              <a:rPr lang="en-US" dirty="0">
                <a:solidFill>
                  <a:schemeClr val="accent5">
                    <a:lumMod val="50000"/>
                  </a:schemeClr>
                </a:solidFill>
              </a:rPr>
              <a:t>equitable consideration of all viewpoints</a:t>
            </a:r>
          </a:p>
        </p:txBody>
      </p:sp>
      <p:sp>
        <p:nvSpPr>
          <p:cNvPr id="3" name="Content Placeholder 2"/>
          <p:cNvSpPr>
            <a:spLocks noGrp="1"/>
          </p:cNvSpPr>
          <p:nvPr>
            <p:ph idx="1"/>
          </p:nvPr>
        </p:nvSpPr>
        <p:spPr>
          <a:xfrm>
            <a:off x="914400" y="1981200"/>
            <a:ext cx="10363200" cy="4419600"/>
          </a:xfrm>
        </p:spPr>
        <p:txBody>
          <a:bodyPr>
            <a:normAutofit fontScale="85000" lnSpcReduction="10000"/>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914400" y="1676400"/>
            <a:ext cx="10566400" cy="4495800"/>
          </a:xfrm>
        </p:spPr>
        <p:txBody>
          <a:bodyPr>
            <a:normAutofit fontScale="62500" lnSpcReduction="20000"/>
          </a:bodyPr>
          <a:lstStyle/>
          <a:p>
            <a:r>
              <a:rPr lang="en-US" dirty="0"/>
              <a:t>Attendance take on IMAT – This meeting will be accredited to attendance</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Opening</a:t>
            </a:r>
          </a:p>
        </p:txBody>
      </p:sp>
      <p:sp>
        <p:nvSpPr>
          <p:cNvPr id="3" name="Content Placeholder 2"/>
          <p:cNvSpPr>
            <a:spLocks noGrp="1"/>
          </p:cNvSpPr>
          <p:nvPr>
            <p:ph idx="1"/>
          </p:nvPr>
        </p:nvSpPr>
        <p:spPr>
          <a:xfrm>
            <a:off x="914400" y="1828800"/>
            <a:ext cx="10566400" cy="4114800"/>
          </a:xfrm>
        </p:spPr>
        <p:txBody>
          <a:bodyPr>
            <a:normAutofit fontScale="85000" lnSpcReduction="20000"/>
          </a:bodyPr>
          <a:lstStyle/>
          <a:p>
            <a:endParaRPr lang="en-US" dirty="0"/>
          </a:p>
          <a:p>
            <a:r>
              <a:rPr lang="en-US" dirty="0"/>
              <a:t>Approve November TAG wireless interim minutes</a:t>
            </a:r>
          </a:p>
          <a:p>
            <a:pPr lvl="1"/>
            <a:r>
              <a:rPr lang="en-US" dirty="0"/>
              <a:t>802.24-22-0022r0  </a:t>
            </a:r>
          </a:p>
          <a:p>
            <a:pPr lvl="1"/>
            <a:endParaRPr lang="en-US" dirty="0"/>
          </a:p>
          <a:p>
            <a:r>
              <a:rPr lang="en-US" dirty="0"/>
              <a:t>Action Items from Nov</a:t>
            </a:r>
          </a:p>
          <a:p>
            <a:pPr lvl="1"/>
            <a:r>
              <a:rPr lang="en-US" dirty="0"/>
              <a:t>IoT White Paper actions on Slide 15</a:t>
            </a:r>
          </a:p>
          <a:p>
            <a:pPr lvl="1"/>
            <a:r>
              <a:rPr lang="en-US" dirty="0"/>
              <a:t>Low latency White Paper on Slide 16</a:t>
            </a:r>
          </a:p>
          <a:p>
            <a:pPr lvl="1"/>
            <a:r>
              <a:rPr lang="en-US" dirty="0"/>
              <a:t>AFV</a:t>
            </a:r>
          </a:p>
          <a:p>
            <a:pPr lvl="2"/>
            <a:r>
              <a:rPr lang="en-US" dirty="0"/>
              <a:t>Diagram of energy fueling</a:t>
            </a:r>
          </a:p>
          <a:p>
            <a:pPr lvl="2"/>
            <a:r>
              <a:rPr lang="en-US" dirty="0"/>
              <a:t>Craig will develop outline of white papers</a:t>
            </a:r>
          </a:p>
          <a:p>
            <a:pPr lvl="2"/>
            <a:r>
              <a:rPr lang="en-US" dirty="0"/>
              <a:t>Support AFV presentation in 802.11 WNG in January</a:t>
            </a:r>
          </a:p>
          <a:p>
            <a:pPr lvl="1"/>
            <a:endParaRPr lang="en-US" dirty="0"/>
          </a:p>
          <a:p>
            <a:pPr lvl="1"/>
            <a:endParaRPr lang="en-US" dirty="0"/>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11DC3-D0B7-46F3-AA2D-4A0A21B8970D}"/>
              </a:ext>
            </a:extLst>
          </p:cNvPr>
          <p:cNvSpPr>
            <a:spLocks noGrp="1"/>
          </p:cNvSpPr>
          <p:nvPr>
            <p:ph type="title"/>
          </p:nvPr>
        </p:nvSpPr>
        <p:spPr/>
        <p:txBody>
          <a:bodyPr/>
          <a:lstStyle/>
          <a:p>
            <a:r>
              <a:rPr lang="en-US" dirty="0"/>
              <a:t>Liaison Updates</a:t>
            </a:r>
          </a:p>
        </p:txBody>
      </p:sp>
      <p:sp>
        <p:nvSpPr>
          <p:cNvPr id="3" name="Content Placeholder 2">
            <a:extLst>
              <a:ext uri="{FF2B5EF4-FFF2-40B4-BE49-F238E27FC236}">
                <a16:creationId xmlns:a16="http://schemas.microsoft.com/office/drawing/2014/main" id="{B6FBFB69-2387-49A0-A9B5-4BD601FC9935}"/>
              </a:ext>
            </a:extLst>
          </p:cNvPr>
          <p:cNvSpPr>
            <a:spLocks noGrp="1"/>
          </p:cNvSpPr>
          <p:nvPr>
            <p:ph idx="1"/>
          </p:nvPr>
        </p:nvSpPr>
        <p:spPr>
          <a:xfrm>
            <a:off x="914400" y="1600200"/>
            <a:ext cx="10896600" cy="4724400"/>
          </a:xfrm>
        </p:spPr>
        <p:txBody>
          <a:bodyPr>
            <a:normAutofit lnSpcReduction="10000"/>
          </a:bodyPr>
          <a:lstStyle/>
          <a:p>
            <a:r>
              <a:rPr lang="en-US" sz="2400" dirty="0"/>
              <a:t>Wi-Fi Alliance (Informal)			Alan Berkema</a:t>
            </a:r>
          </a:p>
          <a:p>
            <a:r>
              <a:rPr lang="en-US" sz="2400" dirty="0"/>
              <a:t>CSA / Matter (Informal)			Alan, Clint Powell   Active</a:t>
            </a:r>
          </a:p>
          <a:p>
            <a:r>
              <a:rPr lang="en-US" sz="2400" dirty="0" err="1"/>
              <a:t>FiRa</a:t>
            </a:r>
            <a:r>
              <a:rPr lang="en-US" sz="2400" dirty="0"/>
              <a:t>  (UWB ranging based on 15.4)   Clint Powell  </a:t>
            </a:r>
          </a:p>
          <a:p>
            <a:r>
              <a:rPr lang="en-US" sz="2400" dirty="0"/>
              <a:t>CCC (access control and automotive key based on NFC, next gen will be UWB)   (new – liaison needed) </a:t>
            </a:r>
          </a:p>
          <a:p>
            <a:r>
              <a:rPr lang="en-US" sz="2400" dirty="0"/>
              <a:t>TIA-TR42					Chris </a:t>
            </a:r>
            <a:r>
              <a:rPr lang="en-US" sz="2400" dirty="0" err="1"/>
              <a:t>DiMinico</a:t>
            </a:r>
            <a:endParaRPr lang="en-US" sz="2400" dirty="0"/>
          </a:p>
          <a:p>
            <a:r>
              <a:rPr lang="en-US" sz="2400" dirty="0"/>
              <a:t>Wi-SUN Alliance (informal)		Phil Beecher</a:t>
            </a:r>
          </a:p>
          <a:p>
            <a:r>
              <a:rPr lang="en-US" sz="2400" dirty="0"/>
              <a:t>802.18					Edward Au</a:t>
            </a:r>
          </a:p>
          <a:p>
            <a:r>
              <a:rPr lang="en-US" sz="2400" dirty="0"/>
              <a:t>ATIS TOPS 				Farrokh </a:t>
            </a:r>
            <a:r>
              <a:rPr lang="en-US" sz="2400" dirty="0" err="1"/>
              <a:t>Khatibi</a:t>
            </a:r>
            <a:r>
              <a:rPr lang="en-US" sz="2400" dirty="0"/>
              <a:t> (unknown)</a:t>
            </a:r>
          </a:p>
          <a:p>
            <a:endParaRPr lang="en-US" sz="2400" dirty="0"/>
          </a:p>
          <a:p>
            <a:r>
              <a:rPr lang="en-US" sz="2400" dirty="0"/>
              <a:t>Chris D – will identify a point of contact or potential liaison for automotive</a:t>
            </a:r>
          </a:p>
          <a:p>
            <a:endParaRPr lang="en-US" sz="2400" dirty="0"/>
          </a:p>
        </p:txBody>
      </p:sp>
      <p:sp>
        <p:nvSpPr>
          <p:cNvPr id="4" name="Footer Placeholder 3">
            <a:extLst>
              <a:ext uri="{FF2B5EF4-FFF2-40B4-BE49-F238E27FC236}">
                <a16:creationId xmlns:a16="http://schemas.microsoft.com/office/drawing/2014/main" id="{611074C8-E6EE-4E6A-85A6-19469732984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D85F0CE-BE1D-4DB7-92D4-80CD70EB12B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1858319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 IoT White Paper</a:t>
            </a:r>
          </a:p>
        </p:txBody>
      </p:sp>
      <p:sp>
        <p:nvSpPr>
          <p:cNvPr id="3" name="Content Placeholder 2"/>
          <p:cNvSpPr>
            <a:spLocks noGrp="1"/>
          </p:cNvSpPr>
          <p:nvPr>
            <p:ph idx="1"/>
          </p:nvPr>
        </p:nvSpPr>
        <p:spPr>
          <a:xfrm>
            <a:off x="1066800" y="1752600"/>
            <a:ext cx="10210800" cy="4343400"/>
          </a:xfrm>
        </p:spPr>
        <p:txBody>
          <a:bodyPr>
            <a:normAutofit/>
          </a:bodyPr>
          <a:lstStyle/>
          <a:p>
            <a:r>
              <a:rPr lang="en-US" dirty="0"/>
              <a:t>New (2022) </a:t>
            </a:r>
          </a:p>
          <a:p>
            <a:pPr lvl="1"/>
            <a:r>
              <a:rPr lang="en-US" dirty="0"/>
              <a:t>Internet of Things White Paper </a:t>
            </a:r>
            <a:r>
              <a:rPr lang="en-US" dirty="0">
                <a:hlinkClick r:id="rId2"/>
              </a:rPr>
              <a:t>24-22-0011-01-IoTg-internet-of-things-white-paper</a:t>
            </a:r>
            <a:endParaRPr lang="en-US" dirty="0"/>
          </a:p>
          <a:p>
            <a:pPr lvl="1"/>
            <a:endParaRPr lang="en-US" dirty="0"/>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14517356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E1D46-1869-41D7-B453-AC44203047B6}"/>
              </a:ext>
            </a:extLst>
          </p:cNvPr>
          <p:cNvSpPr>
            <a:spLocks noGrp="1"/>
          </p:cNvSpPr>
          <p:nvPr>
            <p:ph type="title"/>
          </p:nvPr>
        </p:nvSpPr>
        <p:spPr/>
        <p:txBody>
          <a:bodyPr/>
          <a:lstStyle/>
          <a:p>
            <a:r>
              <a:rPr lang="en-US" dirty="0"/>
              <a:t>IoT White Paper Discussion</a:t>
            </a:r>
          </a:p>
        </p:txBody>
      </p:sp>
      <p:sp>
        <p:nvSpPr>
          <p:cNvPr id="3" name="Content Placeholder 2">
            <a:extLst>
              <a:ext uri="{FF2B5EF4-FFF2-40B4-BE49-F238E27FC236}">
                <a16:creationId xmlns:a16="http://schemas.microsoft.com/office/drawing/2014/main" id="{F92781AD-CBCA-4247-8686-79ABEDBED4AF}"/>
              </a:ext>
            </a:extLst>
          </p:cNvPr>
          <p:cNvSpPr>
            <a:spLocks noGrp="1"/>
          </p:cNvSpPr>
          <p:nvPr>
            <p:ph idx="1"/>
          </p:nvPr>
        </p:nvSpPr>
        <p:spPr>
          <a:xfrm>
            <a:off x="914400" y="1981200"/>
            <a:ext cx="10363200" cy="4114800"/>
          </a:xfrm>
        </p:spPr>
        <p:txBody>
          <a:bodyPr>
            <a:normAutofit fontScale="77500" lnSpcReduction="20000"/>
          </a:bodyPr>
          <a:lstStyle/>
          <a:p>
            <a:pPr lvl="1"/>
            <a:endParaRPr lang="en-US" dirty="0"/>
          </a:p>
          <a:p>
            <a:r>
              <a:rPr lang="en-US" dirty="0"/>
              <a:t>Plan of action from November</a:t>
            </a:r>
          </a:p>
          <a:p>
            <a:pPr lvl="1"/>
            <a:r>
              <a:rPr lang="en-US" dirty="0"/>
              <a:t>Abandon 24-17-0036r3.  Use 24-22-0011r1 as baseline.</a:t>
            </a:r>
          </a:p>
          <a:p>
            <a:pPr lvl="1"/>
            <a:r>
              <a:rPr lang="en-US" dirty="0"/>
              <a:t>Incorporate parts of Single Pair Ethernet</a:t>
            </a:r>
          </a:p>
          <a:p>
            <a:pPr lvl="1"/>
            <a:r>
              <a:rPr lang="en-US" dirty="0"/>
              <a:t>Expand with Wireless 802 standards highlights. </a:t>
            </a:r>
          </a:p>
          <a:p>
            <a:pPr lvl="1"/>
            <a:endParaRPr lang="en-US" dirty="0"/>
          </a:p>
          <a:p>
            <a:pPr lvl="1"/>
            <a:r>
              <a:rPr lang="en-US" dirty="0"/>
              <a:t>Chris will start adding some basic of SPE into 24-22-11r1</a:t>
            </a:r>
          </a:p>
          <a:p>
            <a:pPr lvl="1"/>
            <a:r>
              <a:rPr lang="en-US" dirty="0"/>
              <a:t>Other contributions w.r.t wireless standards. </a:t>
            </a:r>
          </a:p>
          <a:p>
            <a:endParaRPr lang="en-US" dirty="0"/>
          </a:p>
          <a:p>
            <a:r>
              <a:rPr lang="en-US" dirty="0"/>
              <a:t>Action item remain: Ben and Alan and Allan will coordinate an ad-hoc to refine and expand IoT White Paper. </a:t>
            </a:r>
          </a:p>
          <a:p>
            <a:pPr marL="0" indent="0">
              <a:buNone/>
            </a:pPr>
            <a:endParaRPr lang="en-US" dirty="0"/>
          </a:p>
        </p:txBody>
      </p:sp>
      <p:sp>
        <p:nvSpPr>
          <p:cNvPr id="4" name="Footer Placeholder 3">
            <a:extLst>
              <a:ext uri="{FF2B5EF4-FFF2-40B4-BE49-F238E27FC236}">
                <a16:creationId xmlns:a16="http://schemas.microsoft.com/office/drawing/2014/main" id="{AAE78DC8-D24E-48A7-AFB6-A367B96FD96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4472455-6DBE-43FF-924A-B11B056D957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24225751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B0C0A-4CF0-4BE5-A8BA-E99B82019517}"/>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98CDD10A-D17A-4D19-ACDF-E56AB68C17C6}"/>
              </a:ext>
            </a:extLst>
          </p:cNvPr>
          <p:cNvSpPr>
            <a:spLocks noGrp="1"/>
          </p:cNvSpPr>
          <p:nvPr>
            <p:ph idx="1"/>
          </p:nvPr>
        </p:nvSpPr>
        <p:spPr>
          <a:xfrm>
            <a:off x="914400" y="1981200"/>
            <a:ext cx="10515600" cy="4114800"/>
          </a:xfrm>
        </p:spPr>
        <p:txBody>
          <a:bodyPr>
            <a:normAutofit fontScale="92500" lnSpcReduction="20000"/>
          </a:bodyPr>
          <a:lstStyle/>
          <a:p>
            <a:r>
              <a:rPr lang="en-US" dirty="0"/>
              <a:t>Achieving low latency with IEEE 802 standards</a:t>
            </a:r>
          </a:p>
          <a:p>
            <a:pPr lvl="1"/>
            <a:r>
              <a:rPr lang="en-US" dirty="0"/>
              <a:t>Including wired and wireless communications</a:t>
            </a:r>
          </a:p>
          <a:p>
            <a:pPr lvl="1"/>
            <a:r>
              <a:rPr lang="en-US" dirty="0"/>
              <a:t>An alternative (or complement) to 5G URLLC</a:t>
            </a:r>
          </a:p>
          <a:p>
            <a:r>
              <a:rPr lang="en-US" dirty="0"/>
              <a:t>Finalize and move into IEEE Editors</a:t>
            </a:r>
          </a:p>
          <a:p>
            <a:endParaRPr lang="en-US" dirty="0"/>
          </a:p>
          <a:p>
            <a:r>
              <a:rPr lang="en-US" dirty="0"/>
              <a:t>Latest Version Nov 2022 -  </a:t>
            </a:r>
            <a:r>
              <a:rPr lang="en-US" dirty="0">
                <a:hlinkClick r:id="rId2"/>
              </a:rPr>
              <a:t>802.24-19-0003r18</a:t>
            </a:r>
            <a:endParaRPr lang="en-US" dirty="0"/>
          </a:p>
          <a:p>
            <a:pPr lvl="1"/>
            <a:r>
              <a:rPr lang="en-US" dirty="0"/>
              <a:t>Next steps – Ben to look into contact tracing</a:t>
            </a:r>
          </a:p>
          <a:p>
            <a:pPr lvl="1"/>
            <a:r>
              <a:rPr lang="en-US" dirty="0"/>
              <a:t>Consider autonomous vehicle use cases? Any more details? </a:t>
            </a:r>
          </a:p>
          <a:p>
            <a:pPr lvl="1"/>
            <a:r>
              <a:rPr lang="en-US" dirty="0"/>
              <a:t>Identify gaps in 802 standards in this area</a:t>
            </a:r>
          </a:p>
          <a:p>
            <a:pPr lvl="1"/>
            <a:endParaRPr lang="en-US" dirty="0"/>
          </a:p>
          <a:p>
            <a:endParaRPr lang="en-US" dirty="0"/>
          </a:p>
          <a:p>
            <a:endParaRPr lang="en-US" dirty="0"/>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3543921C-5A9E-4DC6-A37F-41CCD028BB4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2EB8714-5E0B-4F8F-992B-5DCC1227A6C3}"/>
              </a:ext>
            </a:extLst>
          </p:cNvPr>
          <p:cNvSpPr>
            <a:spLocks noGrp="1"/>
          </p:cNvSpPr>
          <p:nvPr>
            <p:ph type="sldNum" sz="quarter" idx="12"/>
          </p:nvPr>
        </p:nvSpPr>
        <p:spPr>
          <a:xfrm>
            <a:off x="5891926" y="6475413"/>
            <a:ext cx="509755" cy="184666"/>
          </a:xfrm>
        </p:spPr>
        <p:txBody>
          <a:bodyPr/>
          <a:lstStyle/>
          <a:p>
            <a:r>
              <a:rPr lang="en-US" altLang="en-US" dirty="0"/>
              <a:t>Slide </a:t>
            </a:r>
            <a:fld id="{D2793805-6678-4F90-9549-7863581D2258}" type="slidenum">
              <a:rPr lang="en-US" altLang="en-US" smtClean="0"/>
              <a:pPr/>
              <a:t>16</a:t>
            </a:fld>
            <a:endParaRPr lang="en-US" altLang="en-US" dirty="0"/>
          </a:p>
        </p:txBody>
      </p:sp>
    </p:spTree>
    <p:extLst>
      <p:ext uri="{BB962C8B-B14F-4D97-AF65-F5344CB8AC3E}">
        <p14:creationId xmlns:p14="http://schemas.microsoft.com/office/powerpoint/2010/main" val="5306394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001C9-E376-4DF8-9BF6-60901B3E15B1}"/>
              </a:ext>
            </a:extLst>
          </p:cNvPr>
          <p:cNvSpPr>
            <a:spLocks noGrp="1"/>
          </p:cNvSpPr>
          <p:nvPr>
            <p:ph type="title"/>
          </p:nvPr>
        </p:nvSpPr>
        <p:spPr/>
        <p:txBody>
          <a:bodyPr/>
          <a:lstStyle/>
          <a:p>
            <a:r>
              <a:rPr lang="en-US" dirty="0"/>
              <a:t>"IEEE 802 Solutions for Vertical Applications"</a:t>
            </a:r>
          </a:p>
        </p:txBody>
      </p:sp>
      <p:sp>
        <p:nvSpPr>
          <p:cNvPr id="3" name="Content Placeholder 2">
            <a:extLst>
              <a:ext uri="{FF2B5EF4-FFF2-40B4-BE49-F238E27FC236}">
                <a16:creationId xmlns:a16="http://schemas.microsoft.com/office/drawing/2014/main" id="{25F2CF68-157A-4033-BD60-D52BEAC9A473}"/>
              </a:ext>
            </a:extLst>
          </p:cNvPr>
          <p:cNvSpPr>
            <a:spLocks noGrp="1"/>
          </p:cNvSpPr>
          <p:nvPr>
            <p:ph idx="1"/>
          </p:nvPr>
        </p:nvSpPr>
        <p:spPr/>
        <p:txBody>
          <a:bodyPr>
            <a:normAutofit fontScale="70000" lnSpcReduction="20000"/>
          </a:bodyPr>
          <a:lstStyle/>
          <a:p>
            <a:r>
              <a:rPr lang="en-US" dirty="0"/>
              <a:t>The 802 Solutions for Verticals could be a reason why 3GPP should care about IEEE 802 </a:t>
            </a:r>
          </a:p>
          <a:p>
            <a:endParaRPr lang="en-US" dirty="0"/>
          </a:p>
          <a:p>
            <a:r>
              <a:rPr lang="en-US" dirty="0"/>
              <a:t>Latest Version: document # 802.24-22-0012r2</a:t>
            </a:r>
          </a:p>
          <a:p>
            <a:endParaRPr lang="en-US" dirty="0"/>
          </a:p>
          <a:p>
            <a:r>
              <a:rPr lang="en-US" dirty="0"/>
              <a:t>Name Change to "IEEE 802 Solutions for Vertical Applications’ Networks"</a:t>
            </a:r>
          </a:p>
          <a:p>
            <a:endParaRPr lang="en-US" dirty="0"/>
          </a:p>
          <a:p>
            <a:r>
              <a:rPr lang="en-US" dirty="0"/>
              <a:t>Next – Revise section 7.  Explain how IEEE 802 is “well prepared” for IP, while still supporting legacy, if applicable. </a:t>
            </a:r>
            <a:endParaRPr lang="en-US" dirty="0">
              <a:highlight>
                <a:srgbClr val="FFFF00"/>
              </a:highlight>
            </a:endParaRPr>
          </a:p>
          <a:p>
            <a:pPr lvl="1"/>
            <a:r>
              <a:rPr lang="en-US" dirty="0"/>
              <a:t>Clarify some of the referenced standards. </a:t>
            </a:r>
          </a:p>
          <a:p>
            <a:pPr lvl="1"/>
            <a:r>
              <a:rPr lang="en-US" dirty="0"/>
              <a:t>Find a way to highlight that some verticals are not “internetworking” - short verticals</a:t>
            </a:r>
          </a:p>
          <a:p>
            <a:pPr lvl="1"/>
            <a:endParaRPr lang="en-US" dirty="0"/>
          </a:p>
          <a:p>
            <a:pPr marL="0" indent="0">
              <a:buNone/>
            </a:pPr>
            <a:endParaRPr lang="en-US" dirty="0"/>
          </a:p>
        </p:txBody>
      </p:sp>
      <p:sp>
        <p:nvSpPr>
          <p:cNvPr id="4" name="Footer Placeholder 3">
            <a:extLst>
              <a:ext uri="{FF2B5EF4-FFF2-40B4-BE49-F238E27FC236}">
                <a16:creationId xmlns:a16="http://schemas.microsoft.com/office/drawing/2014/main" id="{B7CFF186-9736-43C3-9F71-8E830389870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9D7872B-F5E7-41F6-9DDF-2B98B1C72D4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26883324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53217B-5B55-4FE1-9CEE-41ACC909C528}"/>
              </a:ext>
            </a:extLst>
          </p:cNvPr>
          <p:cNvSpPr>
            <a:spLocks noGrp="1"/>
          </p:cNvSpPr>
          <p:nvPr>
            <p:ph type="title"/>
          </p:nvPr>
        </p:nvSpPr>
        <p:spPr/>
        <p:txBody>
          <a:bodyPr/>
          <a:lstStyle/>
          <a:p>
            <a:r>
              <a:rPr lang="en-US" dirty="0"/>
              <a:t>AFV Charging Communication Vertical</a:t>
            </a:r>
          </a:p>
        </p:txBody>
      </p:sp>
      <p:sp>
        <p:nvSpPr>
          <p:cNvPr id="3" name="Content Placeholder 2">
            <a:extLst>
              <a:ext uri="{FF2B5EF4-FFF2-40B4-BE49-F238E27FC236}">
                <a16:creationId xmlns:a16="http://schemas.microsoft.com/office/drawing/2014/main" id="{77050384-10AF-4718-93C1-D84A3E9EECFD}"/>
              </a:ext>
            </a:extLst>
          </p:cNvPr>
          <p:cNvSpPr>
            <a:spLocks noGrp="1"/>
          </p:cNvSpPr>
          <p:nvPr>
            <p:ph idx="1"/>
          </p:nvPr>
        </p:nvSpPr>
        <p:spPr/>
        <p:txBody>
          <a:bodyPr/>
          <a:lstStyle/>
          <a:p>
            <a:r>
              <a:rPr lang="en-US" dirty="0"/>
              <a:t>Contributions for January 2023</a:t>
            </a:r>
          </a:p>
          <a:p>
            <a:endParaRPr lang="en-US" dirty="0"/>
          </a:p>
          <a:p>
            <a:endParaRPr lang="en-US" dirty="0"/>
          </a:p>
        </p:txBody>
      </p:sp>
      <p:sp>
        <p:nvSpPr>
          <p:cNvPr id="4" name="Footer Placeholder 3">
            <a:extLst>
              <a:ext uri="{FF2B5EF4-FFF2-40B4-BE49-F238E27FC236}">
                <a16:creationId xmlns:a16="http://schemas.microsoft.com/office/drawing/2014/main" id="{8365DDD4-4EC7-4168-973F-8AB8CB322067}"/>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A6341200-DF08-463F-9080-06C502EAEFA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14774697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F09952-F89A-4DEA-BBDF-342F03C09DC7}"/>
              </a:ext>
            </a:extLst>
          </p:cNvPr>
          <p:cNvSpPr>
            <a:spLocks noGrp="1"/>
          </p:cNvSpPr>
          <p:nvPr>
            <p:ph type="title"/>
          </p:nvPr>
        </p:nvSpPr>
        <p:spPr/>
        <p:txBody>
          <a:bodyPr/>
          <a:lstStyle/>
          <a:p>
            <a:r>
              <a:rPr lang="en-US" dirty="0"/>
              <a:t>Notes on AFV</a:t>
            </a:r>
          </a:p>
        </p:txBody>
      </p:sp>
      <p:sp>
        <p:nvSpPr>
          <p:cNvPr id="3" name="Content Placeholder 2">
            <a:extLst>
              <a:ext uri="{FF2B5EF4-FFF2-40B4-BE49-F238E27FC236}">
                <a16:creationId xmlns:a16="http://schemas.microsoft.com/office/drawing/2014/main" id="{BD754613-6A8C-4540-9322-1CDB7544949A}"/>
              </a:ext>
            </a:extLst>
          </p:cNvPr>
          <p:cNvSpPr>
            <a:spLocks noGrp="1"/>
          </p:cNvSpPr>
          <p:nvPr>
            <p:ph idx="1"/>
          </p:nvPr>
        </p:nvSpPr>
        <p:spPr/>
        <p:txBody>
          <a:bodyPr>
            <a:normAutofit/>
          </a:bodyPr>
          <a:lstStyle/>
          <a:p>
            <a:r>
              <a:rPr lang="en-US" dirty="0"/>
              <a:t>Next Steps from November 2022:</a:t>
            </a:r>
          </a:p>
          <a:p>
            <a:pPr lvl="1"/>
            <a:r>
              <a:rPr lang="en-US" dirty="0"/>
              <a:t>802.24 could develop a white paper to describe requirements, with a focus on IEEE 802 working groups as audience</a:t>
            </a:r>
          </a:p>
          <a:p>
            <a:pPr lvl="1"/>
            <a:r>
              <a:rPr lang="en-US" dirty="0"/>
              <a:t>Identify needs for further standard development in IEEE 802</a:t>
            </a:r>
          </a:p>
          <a:p>
            <a:pPr lvl="1"/>
            <a:r>
              <a:rPr lang="en-US" dirty="0"/>
              <a:t>Invite a liaison from 802.11 (Jim Lansford?) to bring input to 802.24</a:t>
            </a:r>
          </a:p>
          <a:p>
            <a:endParaRPr lang="en-US" dirty="0"/>
          </a:p>
        </p:txBody>
      </p:sp>
      <p:sp>
        <p:nvSpPr>
          <p:cNvPr id="4" name="Footer Placeholder 3">
            <a:extLst>
              <a:ext uri="{FF2B5EF4-FFF2-40B4-BE49-F238E27FC236}">
                <a16:creationId xmlns:a16="http://schemas.microsoft.com/office/drawing/2014/main" id="{29A98924-C4DB-4EFF-9EA9-7E755074235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CA4D68E8-6B38-45AB-AFE2-24B54A4600DE}"/>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1014721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3048000"/>
            <a:ext cx="10439400" cy="3124200"/>
          </a:xfrm>
          <a:ln/>
        </p:spPr>
        <p:txBody>
          <a:bodyPr>
            <a:normAutofit fontScale="925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27 Voting Members</a:t>
            </a:r>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2</a:t>
            </a:fld>
            <a:endParaRPr lang="en-US" altLang="en-US"/>
          </a:p>
        </p:txBody>
      </p:sp>
      <p:grpSp>
        <p:nvGrpSpPr>
          <p:cNvPr id="5" name="Group 12">
            <a:extLst>
              <a:ext uri="{FF2B5EF4-FFF2-40B4-BE49-F238E27FC236}">
                <a16:creationId xmlns:a16="http://schemas.microsoft.com/office/drawing/2014/main" id="{FE3287ED-0E24-4B57-A95A-5B7F1E934678}"/>
              </a:ext>
            </a:extLst>
          </p:cNvPr>
          <p:cNvGrpSpPr>
            <a:grpSpLocks/>
          </p:cNvGrpSpPr>
          <p:nvPr/>
        </p:nvGrpSpPr>
        <p:grpSpPr bwMode="auto">
          <a:xfrm>
            <a:off x="3200400" y="1600200"/>
            <a:ext cx="5943600" cy="1391444"/>
            <a:chOff x="827584" y="1412776"/>
            <a:chExt cx="7704856" cy="1440160"/>
          </a:xfrm>
          <a:solidFill>
            <a:schemeClr val="accent6">
              <a:lumMod val="20000"/>
              <a:lumOff val="80000"/>
            </a:schemeClr>
          </a:solidFill>
        </p:grpSpPr>
        <p:sp>
          <p:nvSpPr>
            <p:cNvPr id="7" name="Rectangle 6">
              <a:extLst>
                <a:ext uri="{FF2B5EF4-FFF2-40B4-BE49-F238E27FC236}">
                  <a16:creationId xmlns:a16="http://schemas.microsoft.com/office/drawing/2014/main" id="{535C678F-AFE1-47E9-8110-D7B68D53D3DB}"/>
                </a:ext>
              </a:extLst>
            </p:cNvPr>
            <p:cNvSpPr/>
            <p:nvPr/>
          </p:nvSpPr>
          <p:spPr bwMode="auto">
            <a:xfrm>
              <a:off x="1855152" y="1412776"/>
              <a:ext cx="5549051"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2000" b="1" dirty="0">
                  <a:latin typeface="Calibri" panose="020F0502020204030204" pitchFamily="34" charset="0"/>
                  <a:cs typeface="Calibri" panose="020F0502020204030204" pitchFamily="34" charset="0"/>
                </a:rPr>
                <a:t>802.24 Vertical Applications TAG</a:t>
              </a:r>
            </a:p>
          </p:txBody>
        </p:sp>
        <p:sp>
          <p:nvSpPr>
            <p:cNvPr id="8" name="Rectangle 7">
              <a:extLst>
                <a:ext uri="{FF2B5EF4-FFF2-40B4-BE49-F238E27FC236}">
                  <a16:creationId xmlns:a16="http://schemas.microsoft.com/office/drawing/2014/main" id="{79BA5A7E-7E6B-4781-BC0A-3BFD25FDE636}"/>
                </a:ext>
              </a:extLst>
            </p:cNvPr>
            <p:cNvSpPr/>
            <p:nvPr/>
          </p:nvSpPr>
          <p:spPr bwMode="auto">
            <a:xfrm>
              <a:off x="827584"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802.24.1 Smart Grid TG</a:t>
              </a:r>
            </a:p>
          </p:txBody>
        </p:sp>
        <p:sp>
          <p:nvSpPr>
            <p:cNvPr id="9" name="Rectangle 8">
              <a:extLst>
                <a:ext uri="{FF2B5EF4-FFF2-40B4-BE49-F238E27FC236}">
                  <a16:creationId xmlns:a16="http://schemas.microsoft.com/office/drawing/2014/main" id="{F9B4D763-FEF0-42EF-8BA2-5EEF1856AB96}"/>
                </a:ext>
              </a:extLst>
            </p:cNvPr>
            <p:cNvSpPr/>
            <p:nvPr/>
          </p:nvSpPr>
          <p:spPr bwMode="auto">
            <a:xfrm>
              <a:off x="4787622"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802.24.2 IoT TG</a:t>
              </a:r>
            </a:p>
          </p:txBody>
        </p:sp>
        <p:cxnSp>
          <p:nvCxnSpPr>
            <p:cNvPr id="10" name="Elbow Connector 9">
              <a:extLst>
                <a:ext uri="{FF2B5EF4-FFF2-40B4-BE49-F238E27FC236}">
                  <a16:creationId xmlns:a16="http://schemas.microsoft.com/office/drawing/2014/main" id="{9B22EF9D-286E-4B26-9C13-C251DE26C408}"/>
                </a:ext>
              </a:extLst>
            </p:cNvPr>
            <p:cNvCxnSpPr>
              <a:cxnSpLocks noChangeShapeType="1"/>
              <a:stCxn id="7" idx="2"/>
              <a:endCxn id="8" idx="0"/>
            </p:cNvCxnSpPr>
            <p:nvPr/>
          </p:nvCxnSpPr>
          <p:spPr bwMode="auto">
            <a:xfrm rot="5400000">
              <a:off x="3448445" y="1168015"/>
              <a:ext cx="432782" cy="1929684"/>
            </a:xfrm>
            <a:prstGeom prst="bentConnector3">
              <a:avLst>
                <a:gd name="adj1" fmla="val 50000"/>
              </a:avLst>
            </a:prstGeom>
            <a:grpFill/>
            <a:ln w="12700" algn="ctr">
              <a:solidFill>
                <a:schemeClr val="tx1"/>
              </a:solidFill>
              <a:round/>
              <a:headEnd type="none" w="sm" len="sm"/>
              <a:tailEnd type="triangle" w="med" len="med"/>
            </a:ln>
          </p:spPr>
        </p:cxnSp>
        <p:cxnSp>
          <p:nvCxnSpPr>
            <p:cNvPr id="11" name="Elbow Connector 11">
              <a:extLst>
                <a:ext uri="{FF2B5EF4-FFF2-40B4-BE49-F238E27FC236}">
                  <a16:creationId xmlns:a16="http://schemas.microsoft.com/office/drawing/2014/main" id="{A0E07E63-52F2-4AAB-9C72-78B29DB7E554}"/>
                </a:ext>
              </a:extLst>
            </p:cNvPr>
            <p:cNvCxnSpPr>
              <a:cxnSpLocks noChangeShapeType="1"/>
              <a:stCxn id="7" idx="2"/>
              <a:endCxn id="9" idx="0"/>
            </p:cNvCxnSpPr>
            <p:nvPr/>
          </p:nvCxnSpPr>
          <p:spPr bwMode="auto">
            <a:xfrm rot="16200000" flipH="1">
              <a:off x="5428463" y="1117678"/>
              <a:ext cx="432782" cy="2030355"/>
            </a:xfrm>
            <a:prstGeom prst="bentConnector3">
              <a:avLst>
                <a:gd name="adj1" fmla="val 50000"/>
              </a:avLst>
            </a:prstGeom>
            <a:grpFill/>
            <a:ln w="12700" algn="ctr">
              <a:solidFill>
                <a:schemeClr val="tx1"/>
              </a:solidFill>
              <a:round/>
              <a:headEnd type="none" w="sm" len="sm"/>
              <a:tailEnd type="triangle" w="med" len="med"/>
            </a:ln>
          </p:spPr>
        </p:cxnSp>
      </p:grpSp>
    </p:spTree>
    <p:extLst>
      <p:ext uri="{BB962C8B-B14F-4D97-AF65-F5344CB8AC3E}">
        <p14:creationId xmlns:p14="http://schemas.microsoft.com/office/powerpoint/2010/main" val="39534646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689C0-4DB6-4410-A623-4654AE615676}"/>
              </a:ext>
            </a:extLst>
          </p:cNvPr>
          <p:cNvSpPr>
            <a:spLocks noGrp="1"/>
          </p:cNvSpPr>
          <p:nvPr>
            <p:ph type="title"/>
          </p:nvPr>
        </p:nvSpPr>
        <p:spPr/>
        <p:txBody>
          <a:bodyPr/>
          <a:lstStyle/>
          <a:p>
            <a:r>
              <a:rPr lang="en-US" dirty="0"/>
              <a:t>Vertical Applications – Industry Standards Outreach</a:t>
            </a:r>
          </a:p>
        </p:txBody>
      </p:sp>
      <p:sp>
        <p:nvSpPr>
          <p:cNvPr id="3" name="Content Placeholder 2">
            <a:extLst>
              <a:ext uri="{FF2B5EF4-FFF2-40B4-BE49-F238E27FC236}">
                <a16:creationId xmlns:a16="http://schemas.microsoft.com/office/drawing/2014/main" id="{41F3A753-2842-452A-912B-67971DED6783}"/>
              </a:ext>
            </a:extLst>
          </p:cNvPr>
          <p:cNvSpPr>
            <a:spLocks noGrp="1"/>
          </p:cNvSpPr>
          <p:nvPr>
            <p:ph idx="1"/>
          </p:nvPr>
        </p:nvSpPr>
        <p:spPr>
          <a:xfrm>
            <a:off x="914400" y="1523999"/>
            <a:ext cx="10363200" cy="4951413"/>
          </a:xfrm>
        </p:spPr>
        <p:txBody>
          <a:bodyPr>
            <a:normAutofit fontScale="70000" lnSpcReduction="20000"/>
          </a:bodyPr>
          <a:lstStyle/>
          <a:p>
            <a:r>
              <a:rPr lang="en-US" dirty="0"/>
              <a:t>802.24 serving as an opportunity for vertical markets and stakeholders (transportation, oil/gas, </a:t>
            </a:r>
            <a:r>
              <a:rPr lang="en-US" dirty="0" err="1"/>
              <a:t>etc</a:t>
            </a:r>
            <a:r>
              <a:rPr lang="en-US" dirty="0"/>
              <a:t>) engage with IEEE 802 and identify relevant “standards gaps” that we result in new projects.</a:t>
            </a:r>
          </a:p>
          <a:p>
            <a:pPr lvl="1"/>
            <a:r>
              <a:rPr lang="en-US" dirty="0"/>
              <a:t>Identify the people connected with new market sectors.</a:t>
            </a:r>
          </a:p>
          <a:p>
            <a:pPr lvl="1"/>
            <a:r>
              <a:rPr lang="en-US" dirty="0"/>
              <a:t>802.24 would function as an all-802 TIG for identifying and clarifying standardization needs for vertical markets</a:t>
            </a:r>
          </a:p>
          <a:p>
            <a:pPr lvl="1"/>
            <a:r>
              <a:rPr lang="en-US" dirty="0"/>
              <a:t>Initiate activities to collaborate with WNG activities in Working Groups</a:t>
            </a:r>
          </a:p>
          <a:p>
            <a:r>
              <a:rPr lang="en-US" dirty="0"/>
              <a:t>Action Plan</a:t>
            </a:r>
          </a:p>
          <a:p>
            <a:pPr lvl="1"/>
            <a:r>
              <a:rPr lang="en-US" dirty="0"/>
              <a:t>Promote 802.24 as a venue for vertical stakeholders to initiate standardization</a:t>
            </a:r>
          </a:p>
          <a:p>
            <a:pPr lvl="1"/>
            <a:r>
              <a:rPr lang="en-US" dirty="0"/>
              <a:t>Partner with public visibility SC – further outreach to industry alliances and advocates.  Close the loop from external specs back into IEEE 802.  Document success stories to motivate.</a:t>
            </a:r>
          </a:p>
          <a:p>
            <a:pPr lvl="1"/>
            <a:r>
              <a:rPr lang="en-US" dirty="0"/>
              <a:t>Participate in any IEEE 802 Showcase events to bring in industry people who are not interested in being a standards developer, but want to know about standards, and how to get them initiated. </a:t>
            </a:r>
          </a:p>
          <a:p>
            <a:pPr lvl="1"/>
            <a:r>
              <a:rPr lang="en-US" dirty="0"/>
              <a:t>Engage and bring in new verticals at specific industry events and conferences </a:t>
            </a:r>
          </a:p>
          <a:p>
            <a:endParaRPr lang="en-US" dirty="0"/>
          </a:p>
          <a:p>
            <a:endParaRPr lang="en-US" dirty="0"/>
          </a:p>
          <a:p>
            <a:endParaRPr lang="en-US" dirty="0"/>
          </a:p>
          <a:p>
            <a:pPr lvl="1"/>
            <a:endParaRPr lang="en-US" dirty="0"/>
          </a:p>
          <a:p>
            <a:pPr lvl="1"/>
            <a:endParaRPr lang="en-US" dirty="0"/>
          </a:p>
        </p:txBody>
      </p:sp>
      <p:sp>
        <p:nvSpPr>
          <p:cNvPr id="4" name="Footer Placeholder 3">
            <a:extLst>
              <a:ext uri="{FF2B5EF4-FFF2-40B4-BE49-F238E27FC236}">
                <a16:creationId xmlns:a16="http://schemas.microsoft.com/office/drawing/2014/main" id="{3E087737-4E5F-4C12-BD75-36CD83624D89}"/>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41A9A0C1-C0A7-4FF0-8A2B-1C54C905C745}"/>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20</a:t>
            </a:fld>
            <a:endParaRPr lang="en-US" altLang="en-US"/>
          </a:p>
        </p:txBody>
      </p:sp>
    </p:spTree>
    <p:extLst>
      <p:ext uri="{BB962C8B-B14F-4D97-AF65-F5344CB8AC3E}">
        <p14:creationId xmlns:p14="http://schemas.microsoft.com/office/powerpoint/2010/main" val="24635201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Future TAG Activity Planning</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914400" y="1828800"/>
            <a:ext cx="10668000" cy="4495800"/>
          </a:xfrm>
        </p:spPr>
        <p:txBody>
          <a:bodyPr>
            <a:normAutofit fontScale="62500" lnSpcReduction="20000"/>
          </a:bodyPr>
          <a:lstStyle/>
          <a:p>
            <a:r>
              <a:rPr lang="en-US" dirty="0"/>
              <a:t>Update of first Smart Grid white paper to address latest amendments of 802.15.4 u, v, w, x, y, Rev-me, (eventual) transition to 802.15.15 (new organization of documents to separate UWB from Narrowband)</a:t>
            </a:r>
          </a:p>
          <a:p>
            <a:pPr lvl="1"/>
            <a:r>
              <a:rPr lang="en-US" dirty="0"/>
              <a:t>New topics – integration of Gas/Water into electric metering, battery leaf nodes for low power. </a:t>
            </a:r>
          </a:p>
          <a:p>
            <a:pPr lvl="1"/>
            <a:endParaRPr lang="en-US" dirty="0"/>
          </a:p>
          <a:p>
            <a:r>
              <a:rPr lang="en-US" dirty="0"/>
              <a:t>A whitepaper/document for application-specific use cases of Sub 1GHz standards 802.15.4g and 802.11ah. How use mechanisms in 802.19.3</a:t>
            </a:r>
          </a:p>
          <a:p>
            <a:pPr lvl="1"/>
            <a:r>
              <a:rPr lang="en-US" dirty="0"/>
              <a:t>Can this also include applying 802.15.4s-2018 (Spectrum Resource Measurement Capability) in sub-1GHz spectrum?</a:t>
            </a:r>
          </a:p>
          <a:p>
            <a:pPr lvl="1"/>
            <a:endParaRPr lang="en-US" dirty="0"/>
          </a:p>
          <a:p>
            <a:r>
              <a:rPr lang="en-US" dirty="0"/>
              <a:t>IETF: Reliable and Available Wireless – see if there is any opportunity as it evolves? Is anyone involved in this?  If there is no involvement or knowledge, we’ll drop. (check the IETF updates in .11 and .15 first). </a:t>
            </a:r>
          </a:p>
          <a:p>
            <a:pPr lvl="1"/>
            <a:r>
              <a:rPr lang="en-US" dirty="0"/>
              <a:t>Ask Tero, coordinate with 802.15 IETF SC</a:t>
            </a:r>
          </a:p>
          <a:p>
            <a:pPr lvl="1"/>
            <a:r>
              <a:rPr lang="en-US" dirty="0"/>
              <a:t>Ann will report back from next IETF</a:t>
            </a:r>
          </a:p>
          <a:p>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30363419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914400" y="1828800"/>
            <a:ext cx="10439400" cy="4267200"/>
          </a:xfrm>
        </p:spPr>
        <p:txBody>
          <a:bodyPr>
            <a:normAutofit lnSpcReduction="10000"/>
          </a:bodyPr>
          <a:lstStyle/>
          <a:p>
            <a:r>
              <a:rPr lang="en-US" dirty="0"/>
              <a:t>Action Items</a:t>
            </a:r>
          </a:p>
          <a:p>
            <a:pPr lvl="1"/>
            <a:endParaRPr lang="en-US" dirty="0"/>
          </a:p>
          <a:p>
            <a:r>
              <a:rPr lang="en-US" dirty="0"/>
              <a:t>Any New Business?</a:t>
            </a:r>
          </a:p>
          <a:p>
            <a:pPr lvl="1"/>
            <a:endParaRPr lang="en-US" dirty="0"/>
          </a:p>
          <a:p>
            <a:r>
              <a:rPr lang="en-US" dirty="0"/>
              <a:t>Next Meeting</a:t>
            </a:r>
          </a:p>
          <a:p>
            <a:pPr marL="742950" lvl="2">
              <a:spcBef>
                <a:spcPts val="0"/>
              </a:spcBef>
              <a:spcAft>
                <a:spcPts val="1200"/>
              </a:spcAft>
            </a:pPr>
            <a:r>
              <a:rPr lang="en-US" sz="2000" dirty="0">
                <a:effectLst/>
                <a:latin typeface="Calibri" panose="020F0502020204030204" pitchFamily="34" charset="0"/>
                <a:ea typeface="Times New Roman" panose="02020603050405020304" pitchFamily="18" charset="0"/>
              </a:rPr>
              <a:t>March 2023, Atlanta</a:t>
            </a:r>
          </a:p>
          <a:p>
            <a:endParaRPr lang="en-US" dirty="0"/>
          </a:p>
          <a:p>
            <a:r>
              <a:rPr lang="en-US" dirty="0"/>
              <a:t>Adjourn</a:t>
            </a:r>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15DA3-F549-4831-9490-80BC7A811C43}"/>
              </a:ext>
            </a:extLst>
          </p:cNvPr>
          <p:cNvSpPr>
            <a:spLocks noGrp="1"/>
          </p:cNvSpPr>
          <p:nvPr>
            <p:ph type="title"/>
          </p:nvPr>
        </p:nvSpPr>
        <p:spPr>
          <a:xfrm>
            <a:off x="914400" y="685800"/>
            <a:ext cx="10363200" cy="609600"/>
          </a:xfrm>
        </p:spPr>
        <p:txBody>
          <a:bodyPr/>
          <a:lstStyle/>
          <a:p>
            <a:r>
              <a:rPr lang="en-US" dirty="0"/>
              <a:t>January Wireless Interim - Meeting Plan</a:t>
            </a:r>
          </a:p>
        </p:txBody>
      </p:sp>
      <p:sp>
        <p:nvSpPr>
          <p:cNvPr id="3" name="Content Placeholder 2">
            <a:extLst>
              <a:ext uri="{FF2B5EF4-FFF2-40B4-BE49-F238E27FC236}">
                <a16:creationId xmlns:a16="http://schemas.microsoft.com/office/drawing/2014/main" id="{5869E525-D164-4700-8950-E8042AC09CC4}"/>
              </a:ext>
            </a:extLst>
          </p:cNvPr>
          <p:cNvSpPr>
            <a:spLocks noGrp="1"/>
          </p:cNvSpPr>
          <p:nvPr>
            <p:ph idx="1"/>
          </p:nvPr>
        </p:nvSpPr>
        <p:spPr>
          <a:xfrm>
            <a:off x="457200" y="1372751"/>
            <a:ext cx="11049000" cy="4648200"/>
          </a:xfrm>
        </p:spPr>
        <p:txBody>
          <a:bodyPr>
            <a:normAutofit/>
          </a:bodyPr>
          <a:lstStyle/>
          <a:p>
            <a:r>
              <a:rPr lang="en-US" sz="2400" dirty="0">
                <a:effectLst/>
                <a:latin typeface="Arial" panose="020B0604020202020204" pitchFamily="34" charset="0"/>
                <a:ea typeface="Calibri" panose="020F0502020204030204" pitchFamily="34" charset="0"/>
              </a:rPr>
              <a:t>This session is an accredited Interim.  </a:t>
            </a:r>
            <a:r>
              <a:rPr lang="en-US" sz="2400" dirty="0">
                <a:effectLst/>
                <a:latin typeface="Arial" panose="020B0604020202020204" pitchFamily="34" charset="0"/>
                <a:ea typeface="Calibri" panose="020F0502020204030204" pitchFamily="34" charset="0"/>
                <a:hlinkClick r:id="rId2"/>
              </a:rPr>
              <a:t>Registration </a:t>
            </a:r>
            <a:r>
              <a:rPr lang="en-US" sz="2400" dirty="0">
                <a:effectLst/>
                <a:latin typeface="Arial" panose="020B0604020202020204" pitchFamily="34" charset="0"/>
                <a:ea typeface="Calibri" panose="020F0502020204030204" pitchFamily="34" charset="0"/>
              </a:rPr>
              <a:t>is required</a:t>
            </a:r>
          </a:p>
          <a:p>
            <a:r>
              <a:rPr lang="en-US" sz="2400" dirty="0">
                <a:effectLst/>
                <a:latin typeface="Arial" panose="020B0604020202020204" pitchFamily="34" charset="0"/>
                <a:ea typeface="Calibri" panose="020F0502020204030204" pitchFamily="34" charset="0"/>
              </a:rPr>
              <a:t>Two slots: </a:t>
            </a:r>
          </a:p>
          <a:p>
            <a:pPr lvl="1"/>
            <a:r>
              <a:rPr lang="en-US" sz="2000" dirty="0">
                <a:effectLst/>
                <a:latin typeface="Arial" panose="020B0604020202020204" pitchFamily="34" charset="0"/>
                <a:ea typeface="Calibri" panose="020F0502020204030204" pitchFamily="34" charset="0"/>
              </a:rPr>
              <a:t>Tuesday Jan 17,  PM2   4PM</a:t>
            </a:r>
          </a:p>
          <a:p>
            <a:pPr lvl="1"/>
            <a:r>
              <a:rPr lang="en-US" sz="2000" dirty="0">
                <a:effectLst/>
                <a:latin typeface="Arial" panose="020B0604020202020204" pitchFamily="34" charset="0"/>
                <a:ea typeface="Calibri" panose="020F0502020204030204" pitchFamily="34" charset="0"/>
              </a:rPr>
              <a:t>Wednesday Jan 18,  PM2  4PM</a:t>
            </a:r>
          </a:p>
          <a:p>
            <a:r>
              <a:rPr lang="en-US" sz="2400" dirty="0">
                <a:latin typeface="Arial" panose="020B0604020202020204" pitchFamily="34" charset="0"/>
              </a:rPr>
              <a:t>Hybrid Meeting with Remote Participation</a:t>
            </a:r>
            <a:endParaRPr lang="en-US" sz="2400" dirty="0">
              <a:latin typeface="Arial" panose="020B0604020202020204" pitchFamily="34" charset="0"/>
              <a:hlinkClick r:id="rId3">
                <a:extLst>
                  <a:ext uri="{A12FA001-AC4F-418D-AE19-62706E023703}">
                    <ahyp:hlinkClr xmlns:ahyp="http://schemas.microsoft.com/office/drawing/2018/hyperlinkcolor" val="tx"/>
                  </a:ext>
                </a:extLst>
              </a:hlinkClick>
            </a:endParaRPr>
          </a:p>
          <a:p>
            <a:endParaRPr lang="en-US" sz="2400" dirty="0">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endParaRPr>
          </a:p>
          <a:p>
            <a:pPr marL="0" indent="0">
              <a:buNone/>
            </a:pPr>
            <a:endParaRPr lang="en-US" sz="1600" dirty="0">
              <a:effectLst/>
              <a:latin typeface="Arial" panose="020B0604020202020204" pitchFamily="34" charset="0"/>
              <a:ea typeface="Calibri" panose="020F0502020204030204" pitchFamily="34" charset="0"/>
            </a:endParaRPr>
          </a:p>
          <a:p>
            <a:pPr marL="0" indent="0">
              <a:buNone/>
            </a:pPr>
            <a:r>
              <a:rPr lang="en-US" sz="1600" dirty="0">
                <a:effectLst/>
                <a:latin typeface="Arial" panose="020B0604020202020204" pitchFamily="34" charset="0"/>
                <a:ea typeface="Calibri" panose="020F0502020204030204" pitchFamily="34" charset="0"/>
              </a:rPr>
              <a:t> </a:t>
            </a:r>
            <a:endParaRPr lang="en-US" sz="2400" u="sng" dirty="0">
              <a:solidFill>
                <a:srgbClr val="CC00CC"/>
              </a:solidFill>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endParaRPr>
          </a:p>
        </p:txBody>
      </p:sp>
      <p:sp>
        <p:nvSpPr>
          <p:cNvPr id="4" name="Footer Placeholder 3">
            <a:extLst>
              <a:ext uri="{FF2B5EF4-FFF2-40B4-BE49-F238E27FC236}">
                <a16:creationId xmlns:a16="http://schemas.microsoft.com/office/drawing/2014/main" id="{284C0347-A1D7-4439-8C0D-B600FAF71E6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8FCC63C-A524-4D35-9DC1-3B13A39F58FA}"/>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3</a:t>
            </a:fld>
            <a:endParaRPr lang="en-US" altLang="en-US"/>
          </a:p>
        </p:txBody>
      </p:sp>
      <p:sp>
        <p:nvSpPr>
          <p:cNvPr id="6" name="TextBox 5">
            <a:extLst>
              <a:ext uri="{FF2B5EF4-FFF2-40B4-BE49-F238E27FC236}">
                <a16:creationId xmlns:a16="http://schemas.microsoft.com/office/drawing/2014/main" id="{C309625B-BC3D-49C5-9152-E9F35937DF17}"/>
              </a:ext>
            </a:extLst>
          </p:cNvPr>
          <p:cNvSpPr txBox="1"/>
          <p:nvPr/>
        </p:nvSpPr>
        <p:spPr>
          <a:xfrm>
            <a:off x="367513" y="4092476"/>
            <a:ext cx="5715000" cy="2031325"/>
          </a:xfrm>
          <a:prstGeom prst="rect">
            <a:avLst/>
          </a:prstGeom>
          <a:noFill/>
        </p:spPr>
        <p:txBody>
          <a:bodyPr wrap="square" rtlCol="0">
            <a:spAutoFit/>
          </a:bodyPr>
          <a:lstStyle/>
          <a:p>
            <a:r>
              <a:rPr lang="en-US" sz="1800" u="sng" dirty="0">
                <a:solidFill>
                  <a:srgbClr val="00AFF9"/>
                </a:solidFill>
                <a:effectLst/>
                <a:latin typeface="Arial" panose="020B0604020202020204" pitchFamily="34" charset="0"/>
                <a:ea typeface="Calibri" panose="020F0502020204030204" pitchFamily="34" charset="0"/>
                <a:hlinkClick r:id="rId4"/>
              </a:rPr>
              <a:t>Join WebEx meeting</a:t>
            </a:r>
            <a:r>
              <a:rPr lang="en-US" sz="1800" dirty="0">
                <a:effectLst/>
                <a:latin typeface="Arial" panose="020B0604020202020204" pitchFamily="34" charset="0"/>
                <a:ea typeface="Calibri" panose="020F0502020204030204" pitchFamily="34" charset="0"/>
              </a:rPr>
              <a:t>   (Tuesday PM2)</a:t>
            </a:r>
            <a:br>
              <a:rPr lang="en-US" sz="1800" dirty="0">
                <a:effectLst/>
                <a:latin typeface="Arial" panose="020B0604020202020204" pitchFamily="34" charset="0"/>
                <a:ea typeface="Calibri" panose="020F0502020204030204" pitchFamily="34" charset="0"/>
              </a:rPr>
            </a:br>
            <a:r>
              <a:rPr lang="en-US" sz="1800" dirty="0">
                <a:solidFill>
                  <a:srgbClr val="666666"/>
                </a:solidFill>
                <a:effectLst/>
                <a:latin typeface="Arial" panose="020B0604020202020204" pitchFamily="34" charset="0"/>
                <a:ea typeface="Calibri" panose="020F0502020204030204" pitchFamily="34" charset="0"/>
              </a:rPr>
              <a:t>Meeting number: 2426 682 2593</a:t>
            </a:r>
            <a:r>
              <a:rPr lang="en-US" sz="1800" dirty="0">
                <a:effectLst/>
                <a:latin typeface="Arial" panose="020B0604020202020204" pitchFamily="34" charset="0"/>
                <a:ea typeface="Calibri" panose="020F0502020204030204" pitchFamily="34" charset="0"/>
              </a:rPr>
              <a:t> Meeting password: AQs92k983ZW </a:t>
            </a:r>
            <a:br>
              <a:rPr lang="en-US" sz="1800" dirty="0">
                <a:effectLst/>
                <a:latin typeface="Arial" panose="020B0604020202020204" pitchFamily="34" charset="0"/>
                <a:ea typeface="Calibri" panose="020F0502020204030204" pitchFamily="34" charset="0"/>
              </a:rPr>
            </a:br>
            <a:r>
              <a:rPr lang="en-US" sz="1800" b="1" dirty="0">
                <a:solidFill>
                  <a:srgbClr val="000000"/>
                </a:solidFill>
                <a:effectLst/>
                <a:latin typeface="Arial" panose="020B0604020202020204" pitchFamily="34" charset="0"/>
                <a:ea typeface="Calibri" panose="020F0502020204030204" pitchFamily="34" charset="0"/>
              </a:rPr>
              <a:t>Join by phone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+1-855-797-9485 US Toll free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+1-415-655-0002 US Toll</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u="sng" dirty="0">
                <a:solidFill>
                  <a:srgbClr val="005E7D"/>
                </a:solidFill>
                <a:effectLst/>
                <a:latin typeface="Arial" panose="020B0604020202020204" pitchFamily="34" charset="0"/>
                <a:ea typeface="Calibri" panose="020F0502020204030204" pitchFamily="34" charset="0"/>
                <a:hlinkClick r:id="rId5"/>
              </a:rPr>
              <a:t>Global call-in numbers</a:t>
            </a:r>
            <a:r>
              <a:rPr lang="en-US" sz="1800" dirty="0">
                <a:effectLst/>
                <a:latin typeface="Arial" panose="020B0604020202020204" pitchFamily="34" charset="0"/>
                <a:ea typeface="Calibri" panose="020F0502020204030204" pitchFamily="34" charset="0"/>
              </a:rPr>
              <a:t>  |  </a:t>
            </a:r>
            <a:r>
              <a:rPr lang="en-US" sz="1800" u="sng" dirty="0">
                <a:solidFill>
                  <a:srgbClr val="005E7D"/>
                </a:solidFill>
                <a:effectLst/>
                <a:latin typeface="Arial" panose="020B0604020202020204" pitchFamily="34" charset="0"/>
                <a:ea typeface="Calibri" panose="020F0502020204030204" pitchFamily="34" charset="0"/>
                <a:hlinkClick r:id="rId6"/>
              </a:rPr>
              <a:t>Toll-free calling restrictions</a:t>
            </a:r>
            <a:r>
              <a:rPr lang="en-US" sz="1800" dirty="0">
                <a:effectLst/>
                <a:latin typeface="Arial" panose="020B0604020202020204" pitchFamily="34" charset="0"/>
                <a:ea typeface="Calibri" panose="020F0502020204030204" pitchFamily="34" charset="0"/>
              </a:rPr>
              <a:t>   </a:t>
            </a:r>
            <a:endParaRPr lang="en-US" dirty="0"/>
          </a:p>
        </p:txBody>
      </p:sp>
      <p:sp>
        <p:nvSpPr>
          <p:cNvPr id="7" name="TextBox 6">
            <a:extLst>
              <a:ext uri="{FF2B5EF4-FFF2-40B4-BE49-F238E27FC236}">
                <a16:creationId xmlns:a16="http://schemas.microsoft.com/office/drawing/2014/main" id="{0CCEDF86-FD8D-46FE-A80E-C9B1D56B245F}"/>
              </a:ext>
            </a:extLst>
          </p:cNvPr>
          <p:cNvSpPr txBox="1"/>
          <p:nvPr/>
        </p:nvSpPr>
        <p:spPr>
          <a:xfrm>
            <a:off x="6285039" y="4092475"/>
            <a:ext cx="5892800" cy="2031325"/>
          </a:xfrm>
          <a:prstGeom prst="rect">
            <a:avLst/>
          </a:prstGeom>
          <a:noFill/>
        </p:spPr>
        <p:txBody>
          <a:bodyPr wrap="square" rtlCol="0">
            <a:spAutoFit/>
          </a:bodyPr>
          <a:lstStyle/>
          <a:p>
            <a:r>
              <a:rPr lang="en-US" sz="1800" u="sng" dirty="0">
                <a:solidFill>
                  <a:srgbClr val="00AFF9"/>
                </a:solidFill>
                <a:effectLst/>
                <a:latin typeface="Arial" panose="020B0604020202020204" pitchFamily="34" charset="0"/>
                <a:ea typeface="Calibri" panose="020F0502020204030204" pitchFamily="34" charset="0"/>
                <a:hlinkClick r:id="rId7"/>
              </a:rPr>
              <a:t>Join WebEx meeting</a:t>
            </a:r>
            <a:r>
              <a:rPr lang="en-US" sz="1800" dirty="0">
                <a:effectLst/>
                <a:latin typeface="Arial" panose="020B0604020202020204" pitchFamily="34" charset="0"/>
                <a:ea typeface="Calibri" panose="020F0502020204030204" pitchFamily="34" charset="0"/>
              </a:rPr>
              <a:t>  (Wednesday PM2)</a:t>
            </a:r>
            <a:br>
              <a:rPr lang="en-US" sz="1800" dirty="0">
                <a:effectLst/>
                <a:latin typeface="Arial" panose="020B0604020202020204" pitchFamily="34" charset="0"/>
                <a:ea typeface="Calibri" panose="020F0502020204030204" pitchFamily="34" charset="0"/>
              </a:rPr>
            </a:br>
            <a:r>
              <a:rPr lang="en-US" sz="1800" dirty="0">
                <a:solidFill>
                  <a:srgbClr val="666666"/>
                </a:solidFill>
                <a:effectLst/>
                <a:latin typeface="Arial" panose="020B0604020202020204" pitchFamily="34" charset="0"/>
                <a:ea typeface="Calibri" panose="020F0502020204030204" pitchFamily="34" charset="0"/>
              </a:rPr>
              <a:t>Meeting number: 2425 166 6297</a:t>
            </a:r>
            <a:r>
              <a:rPr lang="en-US" sz="1800" dirty="0">
                <a:effectLst/>
                <a:latin typeface="Arial" panose="020B0604020202020204" pitchFamily="34" charset="0"/>
                <a:ea typeface="Calibri" panose="020F0502020204030204" pitchFamily="34" charset="0"/>
              </a:rPr>
              <a:t> Meeting password: E77i8JwfyjG </a:t>
            </a:r>
            <a:br>
              <a:rPr lang="en-US" sz="1800" dirty="0">
                <a:effectLst/>
                <a:latin typeface="Arial" panose="020B0604020202020204" pitchFamily="34" charset="0"/>
                <a:ea typeface="Calibri" panose="020F0502020204030204" pitchFamily="34" charset="0"/>
              </a:rPr>
            </a:br>
            <a:r>
              <a:rPr lang="en-US" sz="1800" b="1" dirty="0">
                <a:solidFill>
                  <a:srgbClr val="000000"/>
                </a:solidFill>
                <a:effectLst/>
                <a:latin typeface="Arial" panose="020B0604020202020204" pitchFamily="34" charset="0"/>
                <a:ea typeface="Calibri" panose="020F0502020204030204" pitchFamily="34" charset="0"/>
              </a:rPr>
              <a:t>Join by phone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+1-855-797-9485 US Toll free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+1-415-655-0002 US Toll</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u="sng" dirty="0">
                <a:solidFill>
                  <a:srgbClr val="005E7D"/>
                </a:solidFill>
                <a:effectLst/>
                <a:latin typeface="Arial" panose="020B0604020202020204" pitchFamily="34" charset="0"/>
                <a:ea typeface="Calibri" panose="020F0502020204030204" pitchFamily="34" charset="0"/>
                <a:hlinkClick r:id="rId8"/>
              </a:rPr>
              <a:t>Global call-in numbers</a:t>
            </a:r>
            <a:r>
              <a:rPr lang="en-US" sz="1800" dirty="0">
                <a:effectLst/>
                <a:latin typeface="Arial" panose="020B0604020202020204" pitchFamily="34" charset="0"/>
                <a:ea typeface="Calibri" panose="020F0502020204030204" pitchFamily="34" charset="0"/>
              </a:rPr>
              <a:t>  |  </a:t>
            </a:r>
            <a:r>
              <a:rPr lang="en-US" sz="1800" u="sng" dirty="0">
                <a:solidFill>
                  <a:srgbClr val="005E7D"/>
                </a:solidFill>
                <a:effectLst/>
                <a:latin typeface="Arial" panose="020B0604020202020204" pitchFamily="34" charset="0"/>
                <a:ea typeface="Calibri" panose="020F0502020204030204" pitchFamily="34" charset="0"/>
                <a:hlinkClick r:id="rId6"/>
              </a:rPr>
              <a:t>Toll-free calling restrictions</a:t>
            </a:r>
            <a:r>
              <a:rPr lang="en-US" sz="1800" dirty="0">
                <a:effectLst/>
                <a:latin typeface="Arial" panose="020B0604020202020204" pitchFamily="34" charset="0"/>
                <a:ea typeface="Calibri" panose="020F0502020204030204" pitchFamily="34" charset="0"/>
              </a:rPr>
              <a:t>   </a:t>
            </a:r>
            <a:endParaRPr lang="en-US" dirty="0"/>
          </a:p>
        </p:txBody>
      </p:sp>
    </p:spTree>
    <p:extLst>
      <p:ext uri="{BB962C8B-B14F-4D97-AF65-F5344CB8AC3E}">
        <p14:creationId xmlns:p14="http://schemas.microsoft.com/office/powerpoint/2010/main" val="104149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E06ED11D-62EF-4426-BE34-ACD435831372}"/>
              </a:ext>
            </a:extLst>
          </p:cNvPr>
          <p:cNvSpPr>
            <a:spLocks noGrp="1"/>
          </p:cNvSpPr>
          <p:nvPr>
            <p:ph type="title"/>
          </p:nvPr>
        </p:nvSpPr>
        <p:spPr/>
        <p:txBody>
          <a:bodyPr/>
          <a:lstStyle/>
          <a:p>
            <a:r>
              <a:rPr lang="en-US" dirty="0"/>
              <a:t>Agenda</a:t>
            </a:r>
          </a:p>
        </p:txBody>
      </p:sp>
      <p:sp>
        <p:nvSpPr>
          <p:cNvPr id="2" name="Content Placeholder 1">
            <a:extLst>
              <a:ext uri="{FF2B5EF4-FFF2-40B4-BE49-F238E27FC236}">
                <a16:creationId xmlns:a16="http://schemas.microsoft.com/office/drawing/2014/main" id="{41023CD6-FC62-4A83-9EAE-A6F907B49C04}"/>
              </a:ext>
            </a:extLst>
          </p:cNvPr>
          <p:cNvSpPr>
            <a:spLocks noGrp="1"/>
          </p:cNvSpPr>
          <p:nvPr>
            <p:ph idx="1"/>
          </p:nvPr>
        </p:nvSpPr>
        <p:spPr>
          <a:xfrm>
            <a:off x="914400" y="1981200"/>
            <a:ext cx="10820400" cy="4114800"/>
          </a:xfrm>
        </p:spPr>
        <p:txBody>
          <a:bodyPr>
            <a:normAutofit fontScale="92500"/>
          </a:bodyPr>
          <a:lstStyle/>
          <a:p>
            <a:pPr fontAlgn="t"/>
            <a:r>
              <a:rPr lang="en-US" dirty="0"/>
              <a:t>Call session to order / “Guidelines for IEEE SA meetings”</a:t>
            </a:r>
          </a:p>
          <a:p>
            <a:pPr fontAlgn="t"/>
            <a:r>
              <a:rPr lang="en-US" dirty="0"/>
              <a:t>Review of Agenda / Approval of Agenda / Approve Minutes</a:t>
            </a:r>
          </a:p>
          <a:p>
            <a:pPr fontAlgn="t"/>
            <a:r>
              <a:rPr lang="en-US" dirty="0"/>
              <a:t>Liaison Updates / Regulatory</a:t>
            </a:r>
          </a:p>
          <a:p>
            <a:pPr fontAlgn="t"/>
            <a:r>
              <a:rPr lang="en-US" dirty="0"/>
              <a:t>IoT white paper development</a:t>
            </a:r>
          </a:p>
          <a:p>
            <a:pPr fontAlgn="t"/>
            <a:r>
              <a:rPr lang="en-US" dirty="0"/>
              <a:t>Low Latency White Paper</a:t>
            </a:r>
          </a:p>
          <a:p>
            <a:pPr fontAlgn="t"/>
            <a:r>
              <a:rPr lang="en-US" dirty="0"/>
              <a:t>"IEEE 802 Solutions for Vertical Applications" White Paper</a:t>
            </a:r>
          </a:p>
          <a:p>
            <a:pPr fontAlgn="b"/>
            <a:r>
              <a:rPr lang="en-US" dirty="0"/>
              <a:t>Vertical market – AFV Infrastructure communications</a:t>
            </a:r>
          </a:p>
        </p:txBody>
      </p:sp>
      <p:sp>
        <p:nvSpPr>
          <p:cNvPr id="4" name="Footer Placeholder 3"/>
          <p:cNvSpPr>
            <a:spLocks noGrp="1"/>
          </p:cNvSpPr>
          <p:nvPr>
            <p:ph type="ftr" sz="quarter" idx="11"/>
          </p:nvPr>
        </p:nvSpPr>
        <p:spPr/>
        <p:txBody>
          <a:bodyPr wrap="square" anchor="t">
            <a:normAutofit/>
          </a:bodyPr>
          <a:lstStyle/>
          <a:p>
            <a:pPr>
              <a:spcAft>
                <a:spcPts val="600"/>
              </a:spcAft>
            </a:pPr>
            <a:r>
              <a:rPr lang="en-US" altLang="en-US"/>
              <a:t>Tim Godfrey, EPRI</a:t>
            </a:r>
          </a:p>
        </p:txBody>
      </p:sp>
      <p:sp>
        <p:nvSpPr>
          <p:cNvPr id="5" name="Slide Number Placeholder 4"/>
          <p:cNvSpPr>
            <a:spLocks noGrp="1"/>
          </p:cNvSpPr>
          <p:nvPr>
            <p:ph type="sldNum" sz="quarter" idx="12"/>
          </p:nvPr>
        </p:nvSpPr>
        <p:spPr/>
        <p:txBody>
          <a:bodyPr wrap="none" anchor="t">
            <a:normAutofit/>
          </a:bodyPr>
          <a:lstStyle/>
          <a:p>
            <a:pPr>
              <a:spcAft>
                <a:spcPts val="600"/>
              </a:spcAft>
            </a:pPr>
            <a:r>
              <a:rPr lang="en-US" altLang="en-US"/>
              <a:t>Slide </a:t>
            </a:r>
            <a:fld id="{D2793805-6678-4F90-9549-7863581D2258}" type="slidenum">
              <a:rPr lang="en-US" altLang="en-US" smtClean="0"/>
              <a:pPr>
                <a:spcAft>
                  <a:spcPts val="600"/>
                </a:spcAft>
              </a:pPr>
              <a:t>4</a:t>
            </a:fld>
            <a:endParaRPr lang="en-US" altLang="en-US"/>
          </a:p>
        </p:txBody>
      </p:sp>
    </p:spTree>
    <p:extLst>
      <p:ext uri="{BB962C8B-B14F-4D97-AF65-F5344CB8AC3E}">
        <p14:creationId xmlns:p14="http://schemas.microsoft.com/office/powerpoint/2010/main" val="1155415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1857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914400" y="1289050"/>
            <a:ext cx="10439400" cy="518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6</a:t>
            </a:fld>
            <a:endParaRPr lang="en-US" altLang="en-US"/>
          </a:p>
        </p:txBody>
      </p:sp>
    </p:spTree>
    <p:extLst>
      <p:ext uri="{BB962C8B-B14F-4D97-AF65-F5344CB8AC3E}">
        <p14:creationId xmlns:p14="http://schemas.microsoft.com/office/powerpoint/2010/main" val="3464650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600200"/>
            <a:ext cx="10361084" cy="4953000"/>
          </a:xfrm>
        </p:spPr>
        <p:txBody>
          <a:bodyPr>
            <a:normAutofit fontScale="85000" lnSpcReduction="10000"/>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7</a:t>
            </a:fld>
            <a:endParaRPr lang="en-US" altLang="en-US"/>
          </a:p>
        </p:txBody>
      </p:sp>
    </p:spTree>
    <p:extLst>
      <p:ext uri="{BB962C8B-B14F-4D97-AF65-F5344CB8AC3E}">
        <p14:creationId xmlns:p14="http://schemas.microsoft.com/office/powerpoint/2010/main" val="13117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 behavior in IEEE-SA activities is guided</a:t>
            </a:r>
            <a:br>
              <a:rPr lang="en-US" dirty="0">
                <a:solidFill>
                  <a:schemeClr val="accent5">
                    <a:lumMod val="50000"/>
                  </a:schemeClr>
                </a:solidFill>
              </a:rPr>
            </a:br>
            <a:r>
              <a:rPr lang="en-US" dirty="0">
                <a:solidFill>
                  <a:schemeClr val="accent5">
                    <a:lumMod val="50000"/>
                  </a:schemeClr>
                </a:solidFill>
              </a:rPr>
              <a:t>by the IEEE Codes of Ethics &amp; Conduct</a:t>
            </a:r>
          </a:p>
        </p:txBody>
      </p:sp>
      <p:sp>
        <p:nvSpPr>
          <p:cNvPr id="3" name="Content Placeholder 2"/>
          <p:cNvSpPr>
            <a:spLocks noGrp="1"/>
          </p:cNvSpPr>
          <p:nvPr>
            <p:ph idx="1"/>
          </p:nvPr>
        </p:nvSpPr>
        <p:spPr>
          <a:xfrm>
            <a:off x="914400" y="1981200"/>
            <a:ext cx="10363200" cy="4419600"/>
          </a:xfrm>
        </p:spPr>
        <p:txBody>
          <a:bodyPr>
            <a:normAutofit fontScale="92500" lnSpcReduction="20000"/>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dirty="0"/>
              <a:t>Uphold the highest standards of integrity, responsible behavior, and ethical and professional conduct</a:t>
            </a:r>
          </a:p>
          <a:p>
            <a:pPr lvl="1">
              <a:buFont typeface="Arial" panose="020B0604020202020204" pitchFamily="34" charset="0"/>
              <a:buChar char="•"/>
            </a:pPr>
            <a:r>
              <a:rPr lang="en-US" sz="1800" dirty="0"/>
              <a:t>Treat people fairly and with respect, to not engage in harassment, discrimination, or retaliation, and to protect people's privacy.</a:t>
            </a:r>
          </a:p>
          <a:p>
            <a:pPr lvl="1">
              <a:buFont typeface="Arial" panose="020B0604020202020204" pitchFamily="34" charset="0"/>
              <a:buChar char="•"/>
            </a:pPr>
            <a:r>
              <a:rPr lang="en-US" sz="180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Participants in the IEEE-SA “individual process” shall</a:t>
            </a:r>
            <a:br>
              <a:rPr lang="en-US" dirty="0">
                <a:solidFill>
                  <a:schemeClr val="accent5">
                    <a:lumMod val="50000"/>
                  </a:schemeClr>
                </a:solidFill>
              </a:rPr>
            </a:br>
            <a:r>
              <a:rPr lang="en-US" dirty="0">
                <a:solidFill>
                  <a:schemeClr val="accent5">
                    <a:lumMod val="50000"/>
                  </a:schemeClr>
                </a:solidFill>
              </a:rPr>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343705863"/>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11384</TotalTime>
  <Words>2287</Words>
  <Application>Microsoft Office PowerPoint</Application>
  <PresentationFormat>Widescreen</PresentationFormat>
  <Paragraphs>248</Paragraphs>
  <Slides>22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Helvetica</vt:lpstr>
      <vt:lpstr>Monotype Sorts</vt:lpstr>
      <vt:lpstr>Times New Roman</vt:lpstr>
      <vt:lpstr>802-24-Theme1</vt:lpstr>
      <vt:lpstr>802.24 Vertical Applications TAG</vt:lpstr>
      <vt:lpstr>802.24 Overview</vt:lpstr>
      <vt:lpstr>January Wireless Interim - Meeting Plan</vt:lpstr>
      <vt:lpstr>Agenda</vt:lpstr>
      <vt:lpstr>Guidelines for IEEE-SA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Administration</vt:lpstr>
      <vt:lpstr>802.24 TAG Opening</vt:lpstr>
      <vt:lpstr>Liaison Updates</vt:lpstr>
      <vt:lpstr>802.24.2 IoT White Paper</vt:lpstr>
      <vt:lpstr>IoT White Paper Discussion</vt:lpstr>
      <vt:lpstr>“Low latency” White Paper</vt:lpstr>
      <vt:lpstr>"IEEE 802 Solutions for Vertical Applications"</vt:lpstr>
      <vt:lpstr>AFV Charging Communication Vertical</vt:lpstr>
      <vt:lpstr>Notes on AFV</vt:lpstr>
      <vt:lpstr>Vertical Applications – Industry Standards Outreach</vt:lpstr>
      <vt:lpstr>Future TAG Activity Planning</vt:lpstr>
      <vt:lpstr>802.24 TAG closing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Vertical Applications TAG</dc:title>
  <dc:creator>Godfrey, Tim</dc:creator>
  <cp:lastModifiedBy>Godfrey, Tim</cp:lastModifiedBy>
  <cp:revision>258</cp:revision>
  <dcterms:created xsi:type="dcterms:W3CDTF">2020-10-13T15:01:18Z</dcterms:created>
  <dcterms:modified xsi:type="dcterms:W3CDTF">2023-01-16T13:01:47Z</dcterms:modified>
</cp:coreProperties>
</file>