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5"/>
  </p:notesMasterIdLst>
  <p:handoutMasterIdLst>
    <p:handoutMasterId r:id="rId26"/>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495" r:id="rId14"/>
    <p:sldId id="521" r:id="rId15"/>
    <p:sldId id="531" r:id="rId16"/>
    <p:sldId id="475" r:id="rId17"/>
    <p:sldId id="486" r:id="rId18"/>
    <p:sldId id="1883" r:id="rId19"/>
    <p:sldId id="1884" r:id="rId20"/>
    <p:sldId id="524" r:id="rId21"/>
    <p:sldId id="474" r:id="rId22"/>
    <p:sldId id="1885" r:id="rId23"/>
    <p:sldId id="391" r:id="rId2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495"/>
            <p14:sldId id="521"/>
            <p14:sldId id="531"/>
            <p14:sldId id="475"/>
            <p14:sldId id="486"/>
            <p14:sldId id="1883"/>
            <p14:sldId id="1884"/>
            <p14:sldId id="524"/>
            <p14:sldId id="474"/>
            <p14:sldId id="1885"/>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312" autoAdjust="0"/>
    <p:restoredTop sz="94099" autoAdjust="0"/>
  </p:normalViewPr>
  <p:slideViewPr>
    <p:cSldViewPr>
      <p:cViewPr varScale="1">
        <p:scale>
          <a:sx n="98" d="100"/>
          <a:sy n="98" d="100"/>
        </p:scale>
        <p:origin x="57" y="573"/>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802.24-22-0018r2</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November 2022</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24/dcn/22/24-22-0011-01-IoTg-internet-of-things-white-paper.docx" TargetMode="External"/><Relationship Id="rId2" Type="http://schemas.openxmlformats.org/officeDocument/2006/relationships/hyperlink" Target="https://mentor.ieee.org/802.24/dcn/15/24-15-0036-03-IoTg-internet-of-things-iot-overview-white-paper-draft.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19/24-19-0003-18-0000-low-latency-communication-white-paper.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epri.webex.com/epri/globalcallin.php?MTID=mcc3f69540277ad0deb9deb424a03e49d" TargetMode="External"/><Relationship Id="rId3" Type="http://schemas.openxmlformats.org/officeDocument/2006/relationships/hyperlink" Target="https://epri.webex.com/epri/j.php?MTID=m5ca7d23a458e8c55b53a40fe547c9147" TargetMode="External"/><Relationship Id="rId7" Type="http://schemas.openxmlformats.org/officeDocument/2006/relationships/hyperlink" Target="https://epri.webex.com/epri/j.php?MTID=m4724261942701c4175dfddfea614799c" TargetMode="External"/><Relationship Id="rId2" Type="http://schemas.openxmlformats.org/officeDocument/2006/relationships/hyperlink" Target="https://cvent.me/0Vk4Qq" TargetMode="External"/><Relationship Id="rId1" Type="http://schemas.openxmlformats.org/officeDocument/2006/relationships/slideLayout" Target="../slideLayouts/slideLayout2.xml"/><Relationship Id="rId6" Type="http://schemas.openxmlformats.org/officeDocument/2006/relationships/hyperlink" Target="https://www.webex.com/pdf/tollfree_restrictions.pdf" TargetMode="External"/><Relationship Id="rId5" Type="http://schemas.openxmlformats.org/officeDocument/2006/relationships/hyperlink" Target="https://epri.webex.com/epri/globalcallin.php?MTID=ma5f7b204f9d47adea983aead553d0dfb" TargetMode="External"/><Relationship Id="rId4" Type="http://schemas.openxmlformats.org/officeDocument/2006/relationships/hyperlink" Target="https://epri.webex.com/epri/j.php?MTID=m45024a650de4c08f8fb17c7c16aa2604"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November 2022 Plenary</a:t>
            </a:r>
          </a:p>
          <a:p>
            <a:r>
              <a:rPr lang="en-US" dirty="0"/>
              <a:t>Bangkok, Thailand</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a:bodyPr>
          <a:lstStyle/>
          <a:p>
            <a:endParaRPr lang="en-US" dirty="0"/>
          </a:p>
          <a:p>
            <a:r>
              <a:rPr lang="en-US" dirty="0"/>
              <a:t>Approve September TAG wireless interim minutes</a:t>
            </a:r>
          </a:p>
          <a:p>
            <a:pPr lvl="1"/>
            <a:r>
              <a:rPr lang="en-US" dirty="0"/>
              <a:t>802.24-22-0017r0  </a:t>
            </a:r>
          </a:p>
          <a:p>
            <a:pPr lvl="1"/>
            <a:r>
              <a:rPr lang="en-US" dirty="0"/>
              <a:t>Approved</a:t>
            </a:r>
          </a:p>
          <a:p>
            <a:pPr lvl="1"/>
            <a:endParaRPr lang="en-US" dirty="0"/>
          </a:p>
          <a:p>
            <a:r>
              <a:rPr lang="en-US" dirty="0"/>
              <a:t>Action Items from Sept – </a:t>
            </a:r>
          </a:p>
          <a:p>
            <a:pPr lvl="1"/>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896600" cy="4724400"/>
          </a:xfrm>
        </p:spPr>
        <p:txBody>
          <a:bodyPr>
            <a:normAutofit lnSpcReduction="10000"/>
          </a:bodyPr>
          <a:lstStyle/>
          <a:p>
            <a:r>
              <a:rPr lang="en-US" sz="2400" dirty="0"/>
              <a:t>Wi-Fi Alliance (Informal)			Alan Berkema</a:t>
            </a:r>
          </a:p>
          <a:p>
            <a:r>
              <a:rPr lang="en-US" sz="2400" dirty="0"/>
              <a:t>CSA / Matter (Informal)			Alan, Clint Powell   Active</a:t>
            </a:r>
          </a:p>
          <a:p>
            <a:r>
              <a:rPr lang="en-US" sz="2400" dirty="0" err="1"/>
              <a:t>FiRa</a:t>
            </a:r>
            <a:r>
              <a:rPr lang="en-US" sz="2400" dirty="0"/>
              <a:t>  (UWB ranging based on 15.4)   Clint Powell  </a:t>
            </a:r>
          </a:p>
          <a:p>
            <a:r>
              <a:rPr lang="en-US" sz="2400" dirty="0"/>
              <a:t>CCC (access control and automotive key based on NFC, next gen will be UWB)   (new – liaison needed) </a:t>
            </a:r>
          </a:p>
          <a:p>
            <a:r>
              <a:rPr lang="en-US" sz="2400" dirty="0"/>
              <a:t>TIA-TR42					Chris </a:t>
            </a:r>
            <a:r>
              <a:rPr lang="en-US" sz="2400" dirty="0" err="1"/>
              <a:t>DiMinico</a:t>
            </a:r>
            <a:endParaRPr lang="en-US" sz="2400" dirty="0"/>
          </a:p>
          <a:p>
            <a:r>
              <a:rPr lang="en-US" sz="2400" dirty="0"/>
              <a:t>Wi-SUN Alliance (informal)		Phil Beecher</a:t>
            </a:r>
          </a:p>
          <a:p>
            <a:r>
              <a:rPr lang="en-US" sz="2400" dirty="0"/>
              <a:t>802.18					Edward Au</a:t>
            </a:r>
          </a:p>
          <a:p>
            <a:r>
              <a:rPr lang="en-US" sz="2400" dirty="0"/>
              <a:t>ATIS TOPS 				Farrokh </a:t>
            </a:r>
            <a:r>
              <a:rPr lang="en-US" sz="2400" dirty="0" err="1"/>
              <a:t>Khatibi</a:t>
            </a:r>
            <a:r>
              <a:rPr lang="en-US" sz="2400" dirty="0"/>
              <a:t> (unknown)</a:t>
            </a:r>
          </a:p>
          <a:p>
            <a:endParaRPr lang="en-US" sz="2400" dirty="0"/>
          </a:p>
          <a:p>
            <a:r>
              <a:rPr lang="en-US" sz="2400" dirty="0"/>
              <a:t>Chris D – will identify a point of contact or potential liaison for automotive</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IoT White Paper</a:t>
            </a:r>
          </a:p>
        </p:txBody>
      </p:sp>
      <p:sp>
        <p:nvSpPr>
          <p:cNvPr id="3" name="Content Placeholder 2"/>
          <p:cNvSpPr>
            <a:spLocks noGrp="1"/>
          </p:cNvSpPr>
          <p:nvPr>
            <p:ph idx="1"/>
          </p:nvPr>
        </p:nvSpPr>
        <p:spPr>
          <a:xfrm>
            <a:off x="1066800" y="1752600"/>
            <a:ext cx="10210800" cy="4343400"/>
          </a:xfrm>
        </p:spPr>
        <p:txBody>
          <a:bodyPr>
            <a:normAutofit/>
          </a:bodyPr>
          <a:lstStyle/>
          <a:p>
            <a:r>
              <a:rPr lang="en-US" dirty="0"/>
              <a:t>Status and development of original IoT White paper</a:t>
            </a:r>
          </a:p>
          <a:p>
            <a:pPr lvl="1"/>
            <a:r>
              <a:rPr lang="en-US" dirty="0">
                <a:hlinkClick r:id="rId2"/>
              </a:rPr>
              <a:t>802.24-17-0036r3</a:t>
            </a:r>
            <a:endParaRPr lang="en-US" dirty="0"/>
          </a:p>
          <a:p>
            <a:pPr lvl="1"/>
            <a:r>
              <a:rPr lang="en-US" dirty="0"/>
              <a:t>Single Pair Ethernet and PODL </a:t>
            </a:r>
          </a:p>
          <a:p>
            <a:r>
              <a:rPr lang="en-US" dirty="0"/>
              <a:t>New (2022) </a:t>
            </a:r>
          </a:p>
          <a:p>
            <a:pPr lvl="1"/>
            <a:r>
              <a:rPr lang="en-US" dirty="0"/>
              <a:t>Internet of Things White Paper </a:t>
            </a:r>
            <a:r>
              <a:rPr lang="en-US" dirty="0">
                <a:hlinkClick r:id="rId3"/>
              </a:rPr>
              <a:t>24-22-0011-01-IoTg-internet-of-things-white-paper</a:t>
            </a:r>
            <a:endParaRPr lang="en-US" dirty="0"/>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E1D46-1869-41D7-B453-AC44203047B6}"/>
              </a:ext>
            </a:extLst>
          </p:cNvPr>
          <p:cNvSpPr>
            <a:spLocks noGrp="1"/>
          </p:cNvSpPr>
          <p:nvPr>
            <p:ph type="title"/>
          </p:nvPr>
        </p:nvSpPr>
        <p:spPr/>
        <p:txBody>
          <a:bodyPr/>
          <a:lstStyle/>
          <a:p>
            <a:r>
              <a:rPr lang="en-US" dirty="0"/>
              <a:t>IoT White Paper Discussion</a:t>
            </a:r>
          </a:p>
        </p:txBody>
      </p:sp>
      <p:sp>
        <p:nvSpPr>
          <p:cNvPr id="3" name="Content Placeholder 2">
            <a:extLst>
              <a:ext uri="{FF2B5EF4-FFF2-40B4-BE49-F238E27FC236}">
                <a16:creationId xmlns:a16="http://schemas.microsoft.com/office/drawing/2014/main" id="{F92781AD-CBCA-4247-8686-79ABEDBED4AF}"/>
              </a:ext>
            </a:extLst>
          </p:cNvPr>
          <p:cNvSpPr>
            <a:spLocks noGrp="1"/>
          </p:cNvSpPr>
          <p:nvPr>
            <p:ph idx="1"/>
          </p:nvPr>
        </p:nvSpPr>
        <p:spPr>
          <a:xfrm>
            <a:off x="914400" y="1981200"/>
            <a:ext cx="10363200" cy="4114800"/>
          </a:xfrm>
        </p:spPr>
        <p:txBody>
          <a:bodyPr>
            <a:normAutofit fontScale="77500" lnSpcReduction="20000"/>
          </a:bodyPr>
          <a:lstStyle/>
          <a:p>
            <a:pPr lvl="1"/>
            <a:endParaRPr lang="en-US" dirty="0"/>
          </a:p>
          <a:p>
            <a:r>
              <a:rPr lang="en-US" dirty="0"/>
              <a:t>Plan of action</a:t>
            </a:r>
          </a:p>
          <a:p>
            <a:pPr lvl="1"/>
            <a:r>
              <a:rPr lang="en-US" dirty="0"/>
              <a:t>Abandon 24-17-0036r3.  Use 24-22-0011r1 as baseline.</a:t>
            </a:r>
          </a:p>
          <a:p>
            <a:pPr lvl="1"/>
            <a:r>
              <a:rPr lang="en-US" dirty="0"/>
              <a:t>Incorporate parts of Single Pair Ethernet</a:t>
            </a:r>
          </a:p>
          <a:p>
            <a:pPr lvl="1"/>
            <a:r>
              <a:rPr lang="en-US" dirty="0"/>
              <a:t>Expand with Wireless 802 standards highlights. </a:t>
            </a:r>
          </a:p>
          <a:p>
            <a:pPr lvl="1"/>
            <a:endParaRPr lang="en-US" dirty="0"/>
          </a:p>
          <a:p>
            <a:pPr lvl="1"/>
            <a:r>
              <a:rPr lang="en-US" dirty="0"/>
              <a:t>Chris will start adding some basic of SPE into 24-22-11r1</a:t>
            </a:r>
          </a:p>
          <a:p>
            <a:pPr lvl="1"/>
            <a:r>
              <a:rPr lang="en-US" dirty="0"/>
              <a:t>Other contributions w.r.t wireless standards. </a:t>
            </a:r>
          </a:p>
          <a:p>
            <a:endParaRPr lang="en-US" dirty="0"/>
          </a:p>
          <a:p>
            <a:r>
              <a:rPr lang="en-US" dirty="0"/>
              <a:t>Action item remain: Ben and Alan and Allan will coordinate an ad-hoc to refine and expand IoT White Paper. </a:t>
            </a:r>
          </a:p>
          <a:p>
            <a:pPr marL="0" indent="0">
              <a:buNone/>
            </a:pPr>
            <a:endParaRPr lang="en-US" dirty="0"/>
          </a:p>
        </p:txBody>
      </p:sp>
      <p:sp>
        <p:nvSpPr>
          <p:cNvPr id="4" name="Footer Placeholder 3">
            <a:extLst>
              <a:ext uri="{FF2B5EF4-FFF2-40B4-BE49-F238E27FC236}">
                <a16:creationId xmlns:a16="http://schemas.microsoft.com/office/drawing/2014/main" id="{AAE78DC8-D24E-48A7-AFB6-A367B96FD96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4472455-6DBE-43FF-924A-B11B056D957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24225751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92500" lnSpcReduction="2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Finalize and move into IEEE Editors</a:t>
            </a:r>
          </a:p>
          <a:p>
            <a:endParaRPr lang="en-US" dirty="0"/>
          </a:p>
          <a:p>
            <a:r>
              <a:rPr lang="en-US" dirty="0"/>
              <a:t>Latest Version Nov 2022 -  </a:t>
            </a:r>
            <a:r>
              <a:rPr lang="en-US" dirty="0">
                <a:hlinkClick r:id="rId2"/>
              </a:rPr>
              <a:t>802.24-19-0003r18</a:t>
            </a:r>
            <a:endParaRPr lang="en-US" dirty="0"/>
          </a:p>
          <a:p>
            <a:pPr lvl="1"/>
            <a:r>
              <a:rPr lang="en-US" dirty="0"/>
              <a:t>Next steps – Ben to look into contact tracing</a:t>
            </a:r>
          </a:p>
          <a:p>
            <a:pPr lvl="1"/>
            <a:r>
              <a:rPr lang="en-US" dirty="0"/>
              <a:t>Consider autonomous vehicle use cases? Any more details? </a:t>
            </a:r>
          </a:p>
          <a:p>
            <a:pPr lvl="1"/>
            <a:r>
              <a:rPr lang="en-US" dirty="0"/>
              <a:t>Identify gaps in 802 standards in this area</a:t>
            </a:r>
          </a:p>
          <a:p>
            <a:pPr lvl="1"/>
            <a:endParaRPr lang="en-US" dirty="0"/>
          </a:p>
          <a:p>
            <a:endParaRPr lang="en-US" dirty="0"/>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dirty="0"/>
              <a:t>Slide </a:t>
            </a:r>
            <a:fld id="{D2793805-6678-4F90-9549-7863581D2258}" type="slidenum">
              <a:rPr lang="en-US" altLang="en-US" smtClean="0"/>
              <a:pPr/>
              <a:t>16</a:t>
            </a:fld>
            <a:endParaRPr lang="en-US" altLang="en-US" dirty="0"/>
          </a:p>
        </p:txBody>
      </p:sp>
    </p:spTree>
    <p:extLst>
      <p:ext uri="{BB962C8B-B14F-4D97-AF65-F5344CB8AC3E}">
        <p14:creationId xmlns:p14="http://schemas.microsoft.com/office/powerpoint/2010/main" val="530639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fontScale="70000" lnSpcReduction="20000"/>
          </a:bodyPr>
          <a:lstStyle/>
          <a:p>
            <a:r>
              <a:rPr lang="en-US" dirty="0"/>
              <a:t>The 802 Solutions for Verticals could be a reason why 3GPP should care about IEEE 802 </a:t>
            </a:r>
          </a:p>
          <a:p>
            <a:endParaRPr lang="en-US" dirty="0"/>
          </a:p>
          <a:p>
            <a:r>
              <a:rPr lang="en-US" dirty="0"/>
              <a:t>Latest Version: document # 802.24-22-0012r2</a:t>
            </a:r>
          </a:p>
          <a:p>
            <a:endParaRPr lang="en-US" dirty="0"/>
          </a:p>
          <a:p>
            <a:r>
              <a:rPr lang="en-US" dirty="0"/>
              <a:t>Name Change to "IEEE 802 Solutions for Vertical Applications’ Networks"</a:t>
            </a:r>
          </a:p>
          <a:p>
            <a:endParaRPr lang="en-US" dirty="0"/>
          </a:p>
          <a:p>
            <a:r>
              <a:rPr lang="en-US" dirty="0"/>
              <a:t>Next – Revise section 7.  Explain how IEEE 802 is “well prepared” for IP, while still supporting legacy, if applicable. </a:t>
            </a:r>
            <a:endParaRPr lang="en-US" dirty="0">
              <a:highlight>
                <a:srgbClr val="FFFF00"/>
              </a:highlight>
            </a:endParaRPr>
          </a:p>
          <a:p>
            <a:pPr lvl="1"/>
            <a:r>
              <a:rPr lang="en-US" dirty="0"/>
              <a:t>Clarify some of the referenced standards. </a:t>
            </a:r>
          </a:p>
          <a:p>
            <a:pPr lvl="1"/>
            <a:r>
              <a:rPr lang="en-US" dirty="0"/>
              <a:t>Find a way to highlight that some verticals are not “internetworking” - short verticals</a:t>
            </a:r>
          </a:p>
          <a:p>
            <a:pPr lvl="1"/>
            <a:endParaRPr lang="en-US" dirty="0"/>
          </a:p>
          <a:p>
            <a:pPr marL="0" indent="0">
              <a:buNone/>
            </a:pPr>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3217B-5B55-4FE1-9CEE-41ACC909C528}"/>
              </a:ext>
            </a:extLst>
          </p:cNvPr>
          <p:cNvSpPr>
            <a:spLocks noGrp="1"/>
          </p:cNvSpPr>
          <p:nvPr>
            <p:ph type="title"/>
          </p:nvPr>
        </p:nvSpPr>
        <p:spPr/>
        <p:txBody>
          <a:bodyPr/>
          <a:lstStyle/>
          <a:p>
            <a:r>
              <a:rPr lang="en-US" dirty="0"/>
              <a:t>AFV Charging Communication Vertical</a:t>
            </a:r>
          </a:p>
        </p:txBody>
      </p:sp>
      <p:sp>
        <p:nvSpPr>
          <p:cNvPr id="3" name="Content Placeholder 2">
            <a:extLst>
              <a:ext uri="{FF2B5EF4-FFF2-40B4-BE49-F238E27FC236}">
                <a16:creationId xmlns:a16="http://schemas.microsoft.com/office/drawing/2014/main" id="{77050384-10AF-4718-93C1-D84A3E9EECFD}"/>
              </a:ext>
            </a:extLst>
          </p:cNvPr>
          <p:cNvSpPr>
            <a:spLocks noGrp="1"/>
          </p:cNvSpPr>
          <p:nvPr>
            <p:ph idx="1"/>
          </p:nvPr>
        </p:nvSpPr>
        <p:spPr/>
        <p:txBody>
          <a:bodyPr/>
          <a:lstStyle/>
          <a:p>
            <a:r>
              <a:rPr lang="en-US" dirty="0"/>
              <a:t>Complete presentation to be posted in r1</a:t>
            </a:r>
          </a:p>
          <a:p>
            <a:endParaRPr lang="en-US" dirty="0"/>
          </a:p>
          <a:p>
            <a:endParaRPr lang="en-US" dirty="0"/>
          </a:p>
        </p:txBody>
      </p:sp>
      <p:sp>
        <p:nvSpPr>
          <p:cNvPr id="4" name="Footer Placeholder 3">
            <a:extLst>
              <a:ext uri="{FF2B5EF4-FFF2-40B4-BE49-F238E27FC236}">
                <a16:creationId xmlns:a16="http://schemas.microsoft.com/office/drawing/2014/main" id="{8365DDD4-4EC7-4168-973F-8AB8CB32206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6341200-DF08-463F-9080-06C502EAEFA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graphicFrame>
        <p:nvGraphicFramePr>
          <p:cNvPr id="9" name="Table 8">
            <a:extLst>
              <a:ext uri="{FF2B5EF4-FFF2-40B4-BE49-F238E27FC236}">
                <a16:creationId xmlns:a16="http://schemas.microsoft.com/office/drawing/2014/main" id="{12658425-FF0D-454A-A4B5-2AC4B85437FB}"/>
              </a:ext>
            </a:extLst>
          </p:cNvPr>
          <p:cNvGraphicFramePr>
            <a:graphicFrameLocks noGrp="1"/>
          </p:cNvGraphicFramePr>
          <p:nvPr/>
        </p:nvGraphicFramePr>
        <p:xfrm>
          <a:off x="914400" y="3444240"/>
          <a:ext cx="10363200" cy="1188720"/>
        </p:xfrm>
        <a:graphic>
          <a:graphicData uri="http://schemas.openxmlformats.org/drawingml/2006/table">
            <a:tbl>
              <a:tblPr/>
              <a:tblGrid>
                <a:gridCol w="1727200">
                  <a:extLst>
                    <a:ext uri="{9D8B030D-6E8A-4147-A177-3AD203B41FA5}">
                      <a16:colId xmlns:a16="http://schemas.microsoft.com/office/drawing/2014/main" val="2867132143"/>
                    </a:ext>
                  </a:extLst>
                </a:gridCol>
                <a:gridCol w="1727200">
                  <a:extLst>
                    <a:ext uri="{9D8B030D-6E8A-4147-A177-3AD203B41FA5}">
                      <a16:colId xmlns:a16="http://schemas.microsoft.com/office/drawing/2014/main" val="2337349244"/>
                    </a:ext>
                  </a:extLst>
                </a:gridCol>
                <a:gridCol w="1727200">
                  <a:extLst>
                    <a:ext uri="{9D8B030D-6E8A-4147-A177-3AD203B41FA5}">
                      <a16:colId xmlns:a16="http://schemas.microsoft.com/office/drawing/2014/main" val="1707068919"/>
                    </a:ext>
                  </a:extLst>
                </a:gridCol>
                <a:gridCol w="1727200">
                  <a:extLst>
                    <a:ext uri="{9D8B030D-6E8A-4147-A177-3AD203B41FA5}">
                      <a16:colId xmlns:a16="http://schemas.microsoft.com/office/drawing/2014/main" val="3603287783"/>
                    </a:ext>
                  </a:extLst>
                </a:gridCol>
                <a:gridCol w="1727200">
                  <a:extLst>
                    <a:ext uri="{9D8B030D-6E8A-4147-A177-3AD203B41FA5}">
                      <a16:colId xmlns:a16="http://schemas.microsoft.com/office/drawing/2014/main" val="1714476549"/>
                    </a:ext>
                  </a:extLst>
                </a:gridCol>
                <a:gridCol w="1727200">
                  <a:extLst>
                    <a:ext uri="{9D8B030D-6E8A-4147-A177-3AD203B41FA5}">
                      <a16:colId xmlns:a16="http://schemas.microsoft.com/office/drawing/2014/main" val="1228857852"/>
                    </a:ext>
                  </a:extLst>
                </a:gridCol>
              </a:tblGrid>
              <a:tr h="0">
                <a:tc>
                  <a:txBody>
                    <a:bodyPr/>
                    <a:lstStyle/>
                    <a:p>
                      <a:r>
                        <a:rPr lang="en-US"/>
                        <a:t>2022</a:t>
                      </a:r>
                    </a:p>
                  </a:txBody>
                  <a:tcPr anchor="ctr">
                    <a:lnL>
                      <a:noFill/>
                    </a:lnL>
                    <a:lnR>
                      <a:noFill/>
                    </a:lnR>
                    <a:lnT>
                      <a:noFill/>
                    </a:lnT>
                    <a:lnB>
                      <a:noFill/>
                    </a:lnB>
                  </a:tcPr>
                </a:tc>
                <a:tc>
                  <a:txBody>
                    <a:bodyPr/>
                    <a:lstStyle/>
                    <a:p>
                      <a:r>
                        <a:rPr lang="en-US"/>
                        <a:t>20</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TAG documents</a:t>
                      </a:r>
                    </a:p>
                  </a:txBody>
                  <a:tcPr anchor="ctr">
                    <a:lnL>
                      <a:noFill/>
                    </a:lnL>
                    <a:lnR>
                      <a:noFill/>
                    </a:lnR>
                    <a:lnT>
                      <a:noFill/>
                    </a:lnT>
                    <a:lnB>
                      <a:noFill/>
                    </a:lnB>
                  </a:tcPr>
                </a:tc>
                <a:tc>
                  <a:txBody>
                    <a:bodyPr/>
                    <a:lstStyle/>
                    <a:p>
                      <a:r>
                        <a:rPr lang="en-US"/>
                        <a:t>AFV-fueling-vertical-update</a:t>
                      </a:r>
                    </a:p>
                  </a:txBody>
                  <a:tcPr anchor="ctr">
                    <a:lnL>
                      <a:noFill/>
                    </a:lnL>
                    <a:lnR>
                      <a:noFill/>
                    </a:lnR>
                    <a:lnT>
                      <a:noFill/>
                    </a:lnT>
                    <a:lnB>
                      <a:noFill/>
                    </a:lnB>
                  </a:tcPr>
                </a:tc>
                <a:tc>
                  <a:txBody>
                    <a:bodyPr/>
                    <a:lstStyle/>
                    <a:p>
                      <a:r>
                        <a:rPr lang="en-US" dirty="0"/>
                        <a:t>Craig Rodine (Sandia National Laboratories)</a:t>
                      </a:r>
                    </a:p>
                  </a:txBody>
                  <a:tcPr anchor="ctr">
                    <a:lnL>
                      <a:noFill/>
                    </a:lnL>
                    <a:lnR>
                      <a:noFill/>
                    </a:lnR>
                    <a:lnT>
                      <a:noFill/>
                    </a:lnT>
                    <a:lnB>
                      <a:noFill/>
                    </a:lnB>
                  </a:tcPr>
                </a:tc>
                <a:extLst>
                  <a:ext uri="{0D108BD9-81ED-4DB2-BD59-A6C34878D82A}">
                    <a16:rowId xmlns:a16="http://schemas.microsoft.com/office/drawing/2014/main" val="4155001471"/>
                  </a:ext>
                </a:extLst>
              </a:tr>
            </a:tbl>
          </a:graphicData>
        </a:graphic>
      </p:graphicFrame>
    </p:spTree>
    <p:extLst>
      <p:ext uri="{BB962C8B-B14F-4D97-AF65-F5344CB8AC3E}">
        <p14:creationId xmlns:p14="http://schemas.microsoft.com/office/powerpoint/2010/main" val="14774697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09952-F89A-4DEA-BBDF-342F03C09DC7}"/>
              </a:ext>
            </a:extLst>
          </p:cNvPr>
          <p:cNvSpPr>
            <a:spLocks noGrp="1"/>
          </p:cNvSpPr>
          <p:nvPr>
            <p:ph type="title"/>
          </p:nvPr>
        </p:nvSpPr>
        <p:spPr/>
        <p:txBody>
          <a:bodyPr/>
          <a:lstStyle/>
          <a:p>
            <a:r>
              <a:rPr lang="en-US" dirty="0"/>
              <a:t>November 2022 - Notes on AFV</a:t>
            </a:r>
          </a:p>
        </p:txBody>
      </p:sp>
      <p:sp>
        <p:nvSpPr>
          <p:cNvPr id="3" name="Content Placeholder 2">
            <a:extLst>
              <a:ext uri="{FF2B5EF4-FFF2-40B4-BE49-F238E27FC236}">
                <a16:creationId xmlns:a16="http://schemas.microsoft.com/office/drawing/2014/main" id="{BD754613-6A8C-4540-9322-1CDB7544949A}"/>
              </a:ext>
            </a:extLst>
          </p:cNvPr>
          <p:cNvSpPr>
            <a:spLocks noGrp="1"/>
          </p:cNvSpPr>
          <p:nvPr>
            <p:ph idx="1"/>
          </p:nvPr>
        </p:nvSpPr>
        <p:spPr/>
        <p:txBody>
          <a:bodyPr>
            <a:normAutofit fontScale="92500"/>
          </a:bodyPr>
          <a:lstStyle/>
          <a:p>
            <a:r>
              <a:rPr lang="en-US" dirty="0"/>
              <a:t>Next Steps from September:</a:t>
            </a:r>
          </a:p>
          <a:p>
            <a:pPr lvl="1"/>
            <a:r>
              <a:rPr lang="en-US" dirty="0"/>
              <a:t>802.24 could develop a white paper to describe requirements, with a focus on IEEE 802 working groups as audience</a:t>
            </a:r>
          </a:p>
          <a:p>
            <a:pPr lvl="1"/>
            <a:r>
              <a:rPr lang="en-US" dirty="0"/>
              <a:t>Plan joint sessions with 802.3 SPE and/or 802.1 TSN at November Plenary</a:t>
            </a:r>
          </a:p>
          <a:p>
            <a:pPr lvl="1"/>
            <a:r>
              <a:rPr lang="en-US" dirty="0"/>
              <a:t>Identify needs for further standard development in IEEE 802</a:t>
            </a:r>
          </a:p>
          <a:p>
            <a:pPr lvl="1"/>
            <a:r>
              <a:rPr lang="en-US" dirty="0"/>
              <a:t>Make sure 802.11 is aware, invite liaison from 802.11 (Jim Lansford?) to bring input to 802.24 in November</a:t>
            </a:r>
          </a:p>
          <a:p>
            <a:endParaRPr lang="en-US" dirty="0"/>
          </a:p>
        </p:txBody>
      </p:sp>
      <p:sp>
        <p:nvSpPr>
          <p:cNvPr id="4" name="Footer Placeholder 3">
            <a:extLst>
              <a:ext uri="{FF2B5EF4-FFF2-40B4-BE49-F238E27FC236}">
                <a16:creationId xmlns:a16="http://schemas.microsoft.com/office/drawing/2014/main" id="{29A98924-C4DB-4EFF-9EA9-7E755074235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CA4D68E8-6B38-45AB-AFE2-24B54A4600DE}"/>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1014721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27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 Outreach</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a:xfrm>
            <a:off x="914400" y="1523999"/>
            <a:ext cx="10363200" cy="4951413"/>
          </a:xfrm>
        </p:spPr>
        <p:txBody>
          <a:bodyPr>
            <a:normAutofit fontScale="70000" lnSpcReduction="20000"/>
          </a:bodyPr>
          <a:lstStyle/>
          <a:p>
            <a:r>
              <a:rPr lang="en-US" dirty="0"/>
              <a:t>802.24 serving as an opportunity for vertical markets and stakeholders (transportation, oil/gas, </a:t>
            </a:r>
            <a:r>
              <a:rPr lang="en-US" dirty="0" err="1"/>
              <a:t>etc</a:t>
            </a:r>
            <a:r>
              <a:rPr lang="en-US" dirty="0"/>
              <a:t>) engage with IEEE 802 and identify relevant “standards gaps” that we result in new projects.</a:t>
            </a:r>
          </a:p>
          <a:p>
            <a:pPr lvl="1"/>
            <a:r>
              <a:rPr lang="en-US" dirty="0"/>
              <a:t>Identify the people connected with new market sectors.</a:t>
            </a:r>
          </a:p>
          <a:p>
            <a:pPr lvl="1"/>
            <a:r>
              <a:rPr lang="en-US" dirty="0"/>
              <a:t>802.24 would function as an all-802 TIG for identifying and clarifying standardization needs for vertical markets</a:t>
            </a:r>
          </a:p>
          <a:p>
            <a:pPr lvl="1"/>
            <a:r>
              <a:rPr lang="en-US" dirty="0"/>
              <a:t>Initiate activities to collaborate with WNG activities in Working Groups</a:t>
            </a:r>
          </a:p>
          <a:p>
            <a:r>
              <a:rPr lang="en-US" dirty="0"/>
              <a:t>Action Plan</a:t>
            </a:r>
          </a:p>
          <a:p>
            <a:pPr lvl="1"/>
            <a:r>
              <a:rPr lang="en-US" dirty="0"/>
              <a:t>Promote 802.24 as a venue for vertical stakeholders to initiate standardization</a:t>
            </a:r>
          </a:p>
          <a:p>
            <a:pPr lvl="1"/>
            <a:r>
              <a:rPr lang="en-US" dirty="0"/>
              <a:t>Partner with public visibility SC – further outreach to industry alliances and advocates.  Close the loop from external specs back into IEEE 802.  Document success stories to motivate.</a:t>
            </a:r>
          </a:p>
          <a:p>
            <a:pPr lvl="1"/>
            <a:r>
              <a:rPr lang="en-US" dirty="0"/>
              <a:t>Participate in any IEEE 802 Showcase events to bring in industry people who are not interested in being a standards developer, but want to know about standards, and how to get them initiated. </a:t>
            </a:r>
          </a:p>
          <a:p>
            <a:pPr lvl="1"/>
            <a:r>
              <a:rPr lang="en-US" dirty="0"/>
              <a:t>Engage and bring in new verticals at specific industry events and conferences </a:t>
            </a:r>
          </a:p>
          <a:p>
            <a:endParaRPr lang="en-US" dirty="0"/>
          </a:p>
          <a:p>
            <a:endParaRPr lang="en-US" dirty="0"/>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2463520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828800"/>
            <a:ext cx="10668000" cy="4495800"/>
          </a:xfrm>
        </p:spPr>
        <p:txBody>
          <a:bodyPr>
            <a:normAutofit fontScale="62500" lnSpcReduction="20000"/>
          </a:bodyPr>
          <a:lstStyle/>
          <a:p>
            <a:r>
              <a:rPr lang="en-US" dirty="0"/>
              <a:t>Update of first Smart Grid white paper to address latest amendments of 802.15.4 u, v, w, x, y, Rev-me, (eventual) transition to 802.15.15 (new organization of documents to separate UWB from Narrowband)</a:t>
            </a:r>
          </a:p>
          <a:p>
            <a:pPr lvl="1"/>
            <a:r>
              <a:rPr lang="en-US" dirty="0"/>
              <a:t>New topics – integration of Gas/Water into electric metering, battery leaf nodes for low power. </a:t>
            </a:r>
          </a:p>
          <a:p>
            <a:pPr lvl="1"/>
            <a:endParaRPr lang="en-US" dirty="0"/>
          </a:p>
          <a:p>
            <a:r>
              <a:rPr lang="en-US" dirty="0"/>
              <a:t>A whitepaper/document for application-specific use cases of Sub 1GHz standards 802.15.4g and 802.11ah. How use mechanisms in 802.19.3</a:t>
            </a:r>
          </a:p>
          <a:p>
            <a:pPr lvl="1"/>
            <a:r>
              <a:rPr lang="en-US" dirty="0"/>
              <a:t>Can this also include applying 802.15.4s-2018 (Spectrum Resource Measurement Capability) in sub-1GHz spectrum?</a:t>
            </a:r>
          </a:p>
          <a:p>
            <a:pPr lvl="1"/>
            <a:endParaRPr lang="en-US" dirty="0"/>
          </a:p>
          <a:p>
            <a:r>
              <a:rPr lang="en-US" dirty="0"/>
              <a:t>IETF: Reliable and Available Wireless – see if there is any opportunity as it evolves? Is anyone involved in this?  If there is no involvement or knowledge, we’ll drop. (check the IETF updates in .11 and .15 first). </a:t>
            </a:r>
          </a:p>
          <a:p>
            <a:pPr lvl="1"/>
            <a:r>
              <a:rPr lang="en-US" dirty="0"/>
              <a:t>Ask Tero, coordinate with 802.15 IETF SC</a:t>
            </a:r>
          </a:p>
          <a:p>
            <a:pPr lvl="1"/>
            <a:r>
              <a:rPr lang="en-US" dirty="0"/>
              <a:t>Ann will report back from next IETF</a:t>
            </a:r>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DEECE-5708-4E4C-874E-6C7B7DE3417B}"/>
              </a:ext>
            </a:extLst>
          </p:cNvPr>
          <p:cNvSpPr>
            <a:spLocks noGrp="1"/>
          </p:cNvSpPr>
          <p:nvPr>
            <p:ph type="title"/>
          </p:nvPr>
        </p:nvSpPr>
        <p:spPr/>
        <p:txBody>
          <a:bodyPr/>
          <a:lstStyle/>
          <a:p>
            <a:r>
              <a:rPr lang="en-US" dirty="0"/>
              <a:t>Future Venue Poll</a:t>
            </a:r>
          </a:p>
        </p:txBody>
      </p:sp>
      <p:sp>
        <p:nvSpPr>
          <p:cNvPr id="3" name="Content Placeholder 2">
            <a:extLst>
              <a:ext uri="{FF2B5EF4-FFF2-40B4-BE49-F238E27FC236}">
                <a16:creationId xmlns:a16="http://schemas.microsoft.com/office/drawing/2014/main" id="{937669C5-BD94-4582-B8BC-E06EB808CD6C}"/>
              </a:ext>
            </a:extLst>
          </p:cNvPr>
          <p:cNvSpPr>
            <a:spLocks noGrp="1"/>
          </p:cNvSpPr>
          <p:nvPr>
            <p:ph idx="1"/>
          </p:nvPr>
        </p:nvSpPr>
        <p:spPr/>
        <p:txBody>
          <a:bodyPr>
            <a:normAutofit fontScale="77500" lnSpcReduction="20000"/>
          </a:bodyPr>
          <a:lstStyle/>
          <a:p>
            <a:r>
              <a:rPr lang="en-US" dirty="0"/>
              <a:t>If the 2023 January Interim Session is held in Baltimore, Maryland, as a mixed-mode session, will you attend?   </a:t>
            </a:r>
          </a:p>
          <a:p>
            <a:r>
              <a:rPr lang="en-US" dirty="0"/>
              <a:t>(In person 4/ remote 1/ not 1)</a:t>
            </a:r>
          </a:p>
          <a:p>
            <a:endParaRPr lang="en-US" dirty="0"/>
          </a:p>
          <a:p>
            <a:r>
              <a:rPr lang="en-US" dirty="0"/>
              <a:t>If the 2023 March Plenary Session were held at the Hilton Atlanta, GA as an in-person only session, would you attend?  (yes 5/ no1)</a:t>
            </a:r>
          </a:p>
          <a:p>
            <a:endParaRPr lang="en-US" dirty="0"/>
          </a:p>
          <a:p>
            <a:r>
              <a:rPr lang="en-US" dirty="0"/>
              <a:t>If the 2023 March Plenary Session is held at the Hilton Atlanta, GA as a mixed-mode session, will you attend?</a:t>
            </a:r>
          </a:p>
          <a:p>
            <a:r>
              <a:rPr lang="en-US" dirty="0"/>
              <a:t>(In person 5 / remote 1/ not 0)</a:t>
            </a:r>
          </a:p>
        </p:txBody>
      </p:sp>
      <p:sp>
        <p:nvSpPr>
          <p:cNvPr id="4" name="Footer Placeholder 3">
            <a:extLst>
              <a:ext uri="{FF2B5EF4-FFF2-40B4-BE49-F238E27FC236}">
                <a16:creationId xmlns:a16="http://schemas.microsoft.com/office/drawing/2014/main" id="{993ECDDB-C9C9-4275-80BC-8C72474DDE6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58C348A-BAEA-4CC5-A3CB-46777CE96AE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36885311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fontScale="62500" lnSpcReduction="20000"/>
          </a:bodyPr>
          <a:lstStyle/>
          <a:p>
            <a:r>
              <a:rPr lang="en-US" dirty="0"/>
              <a:t>Action Items</a:t>
            </a:r>
          </a:p>
          <a:p>
            <a:pPr lvl="1"/>
            <a:r>
              <a:rPr lang="en-US" dirty="0"/>
              <a:t>IoT White Paper actions on Slide 14</a:t>
            </a:r>
          </a:p>
          <a:p>
            <a:pPr lvl="1"/>
            <a:r>
              <a:rPr lang="en-US" dirty="0"/>
              <a:t>Low latency” White Paper on Slide 16</a:t>
            </a:r>
          </a:p>
          <a:p>
            <a:pPr lvl="1"/>
            <a:r>
              <a:rPr lang="en-US" dirty="0"/>
              <a:t>AFV</a:t>
            </a:r>
          </a:p>
          <a:p>
            <a:pPr lvl="2"/>
            <a:r>
              <a:rPr lang="en-US" dirty="0"/>
              <a:t>Diagram of energy fueling</a:t>
            </a:r>
          </a:p>
          <a:p>
            <a:pPr lvl="2"/>
            <a:r>
              <a:rPr lang="en-US" dirty="0"/>
              <a:t>Craig will develop outline of white papers</a:t>
            </a:r>
          </a:p>
          <a:p>
            <a:pPr lvl="2"/>
            <a:r>
              <a:rPr lang="en-US" dirty="0"/>
              <a:t>Support AFV presentation in 802.11 WNG in January</a:t>
            </a:r>
          </a:p>
          <a:p>
            <a:pPr lvl="1"/>
            <a:endParaRPr lang="en-US" dirty="0"/>
          </a:p>
          <a:p>
            <a:r>
              <a:rPr lang="en-US" dirty="0"/>
              <a:t>Any New Business?</a:t>
            </a:r>
          </a:p>
          <a:p>
            <a:pPr lvl="1"/>
            <a:endParaRPr lang="en-US" dirty="0"/>
          </a:p>
          <a:p>
            <a:r>
              <a:rPr lang="en-US" dirty="0"/>
              <a:t>Next Meeting</a:t>
            </a:r>
          </a:p>
          <a:p>
            <a:pPr marL="742950" lvl="2">
              <a:spcBef>
                <a:spcPts val="0"/>
              </a:spcBef>
              <a:spcAft>
                <a:spcPts val="1200"/>
              </a:spcAft>
            </a:pPr>
            <a:r>
              <a:rPr lang="en-US" sz="2000" dirty="0">
                <a:effectLst/>
                <a:latin typeface="Calibri" panose="020F0502020204030204" pitchFamily="34" charset="0"/>
                <a:ea typeface="Times New Roman" panose="02020603050405020304" pitchFamily="18" charset="0"/>
              </a:rPr>
              <a:t>January 2023, Baltimore</a:t>
            </a:r>
          </a:p>
          <a:p>
            <a:endParaRPr lang="en-US" dirty="0"/>
          </a:p>
          <a:p>
            <a:r>
              <a:rPr lang="en-US" dirty="0"/>
              <a:t>Adjourn</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November Plenary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7200" y="1372751"/>
            <a:ext cx="11049000" cy="4648200"/>
          </a:xfrm>
        </p:spPr>
        <p:txBody>
          <a:bodyPr>
            <a:normAutofit/>
          </a:bodyPr>
          <a:lstStyle/>
          <a:p>
            <a:r>
              <a:rPr lang="en-US" sz="2400" dirty="0">
                <a:effectLst/>
                <a:latin typeface="Arial" panose="020B0604020202020204" pitchFamily="34" charset="0"/>
                <a:ea typeface="Calibri" panose="020F0502020204030204" pitchFamily="34" charset="0"/>
              </a:rPr>
              <a:t>This session is a Plenary.  </a:t>
            </a:r>
            <a:r>
              <a:rPr lang="en-US" sz="2400" dirty="0">
                <a:effectLst/>
                <a:latin typeface="Arial" panose="020B0604020202020204" pitchFamily="34" charset="0"/>
                <a:ea typeface="Calibri" panose="020F0502020204030204" pitchFamily="34" charset="0"/>
                <a:hlinkClick r:id="rId2"/>
              </a:rPr>
              <a:t>Registration </a:t>
            </a:r>
            <a:r>
              <a:rPr lang="en-US" sz="2400" dirty="0">
                <a:effectLst/>
                <a:latin typeface="Arial" panose="020B0604020202020204" pitchFamily="34" charset="0"/>
                <a:ea typeface="Calibri" panose="020F0502020204030204" pitchFamily="34" charset="0"/>
              </a:rPr>
              <a:t>is required</a:t>
            </a:r>
          </a:p>
          <a:p>
            <a:r>
              <a:rPr lang="en-US" sz="2400" dirty="0">
                <a:effectLst/>
                <a:latin typeface="Arial" panose="020B0604020202020204" pitchFamily="34" charset="0"/>
                <a:ea typeface="Calibri" panose="020F0502020204030204" pitchFamily="34" charset="0"/>
              </a:rPr>
              <a:t>Two slots: </a:t>
            </a:r>
          </a:p>
          <a:p>
            <a:pPr lvl="1"/>
            <a:r>
              <a:rPr lang="en-US" sz="2000" dirty="0">
                <a:effectLst/>
                <a:latin typeface="Arial" panose="020B0604020202020204" pitchFamily="34" charset="0"/>
                <a:ea typeface="Calibri" panose="020F0502020204030204" pitchFamily="34" charset="0"/>
              </a:rPr>
              <a:t>Tuesday Nov 15,  PM2   4PM Bangkok </a:t>
            </a:r>
          </a:p>
          <a:p>
            <a:pPr lvl="1"/>
            <a:r>
              <a:rPr lang="en-US" sz="2000" dirty="0">
                <a:effectLst/>
                <a:latin typeface="Arial" panose="020B0604020202020204" pitchFamily="34" charset="0"/>
                <a:ea typeface="Calibri" panose="020F0502020204030204" pitchFamily="34" charset="0"/>
              </a:rPr>
              <a:t>Wednesday Nov 16,  PM2  4PM Bangkok </a:t>
            </a:r>
          </a:p>
          <a:p>
            <a:pPr lvl="1"/>
            <a:r>
              <a:rPr lang="en-US" sz="2000" dirty="0">
                <a:latin typeface="Arial" panose="020B0604020202020204" pitchFamily="34" charset="0"/>
                <a:ea typeface="Calibri" panose="020F0502020204030204" pitchFamily="34" charset="0"/>
              </a:rPr>
              <a:t>Thursday Nov 16,  Meet with 802.1 TSN on EV Charging  (using 802.1 WebEx if remote)</a:t>
            </a:r>
            <a:endParaRPr lang="en-US" sz="2000" dirty="0">
              <a:effectLst/>
              <a:latin typeface="Arial" panose="020B0604020202020204" pitchFamily="34" charset="0"/>
              <a:ea typeface="Calibri" panose="020F0502020204030204" pitchFamily="34" charset="0"/>
            </a:endParaRPr>
          </a:p>
          <a:p>
            <a:r>
              <a:rPr lang="en-US" sz="2400" dirty="0">
                <a:latin typeface="Arial" panose="020B0604020202020204" pitchFamily="34" charset="0"/>
              </a:rPr>
              <a:t>Hybrid Meeting with Remote Participation</a:t>
            </a:r>
            <a:endParaRPr lang="en-US" sz="2400" dirty="0">
              <a:latin typeface="Arial" panose="020B0604020202020204" pitchFamily="34" charset="0"/>
              <a:hlinkClick r:id="rId3">
                <a:extLst>
                  <a:ext uri="{A12FA001-AC4F-418D-AE19-62706E023703}">
                    <ahyp:hlinkClr xmlns:ahyp="http://schemas.microsoft.com/office/drawing/2018/hyperlinkcolor" val="tx"/>
                  </a:ext>
                </a:extLst>
              </a:hlinkClick>
            </a:endParaRPr>
          </a:p>
          <a:p>
            <a:endParaRPr lang="en-US" sz="2400" dirty="0">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a:p>
            <a:pPr marL="0" indent="0">
              <a:buNone/>
            </a:pPr>
            <a:endParaRPr lang="en-US" sz="1600" dirty="0">
              <a:effectLst/>
              <a:latin typeface="Arial" panose="020B0604020202020204" pitchFamily="34" charset="0"/>
              <a:ea typeface="Calibri" panose="020F0502020204030204" pitchFamily="34" charset="0"/>
            </a:endParaRPr>
          </a:p>
          <a:p>
            <a:pPr marL="0" indent="0">
              <a:buNone/>
            </a:pPr>
            <a:r>
              <a:rPr lang="en-US" sz="1600" dirty="0">
                <a:effectLst/>
                <a:latin typeface="Arial" panose="020B0604020202020204" pitchFamily="34" charset="0"/>
                <a:ea typeface="Calibri" panose="020F0502020204030204" pitchFamily="34" charset="0"/>
              </a:rPr>
              <a:t> </a:t>
            </a:r>
            <a:endParaRPr lang="en-US" sz="2400" u="sng" dirty="0">
              <a:solidFill>
                <a:srgbClr val="CC00CC"/>
              </a:solidFill>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6" name="TextBox 5">
            <a:extLst>
              <a:ext uri="{FF2B5EF4-FFF2-40B4-BE49-F238E27FC236}">
                <a16:creationId xmlns:a16="http://schemas.microsoft.com/office/drawing/2014/main" id="{C309625B-BC3D-49C5-9152-E9F35937DF17}"/>
              </a:ext>
            </a:extLst>
          </p:cNvPr>
          <p:cNvSpPr txBox="1"/>
          <p:nvPr/>
        </p:nvSpPr>
        <p:spPr>
          <a:xfrm>
            <a:off x="367513" y="4092476"/>
            <a:ext cx="5715000" cy="2308324"/>
          </a:xfrm>
          <a:prstGeom prst="rect">
            <a:avLst/>
          </a:prstGeom>
          <a:noFill/>
        </p:spPr>
        <p:txBody>
          <a:bodyPr wrap="square" rtlCol="0">
            <a:spAutoFit/>
          </a:bodyPr>
          <a:lstStyle/>
          <a:p>
            <a:r>
              <a:rPr lang="en-US" sz="1800" u="sng" dirty="0">
                <a:solidFill>
                  <a:srgbClr val="00AFF9"/>
                </a:solidFill>
                <a:effectLst/>
                <a:latin typeface="Arial" panose="020B0604020202020204" pitchFamily="34" charset="0"/>
                <a:ea typeface="Calibri" panose="020F0502020204030204" pitchFamily="34" charset="0"/>
                <a:hlinkClick r:id="rId4"/>
              </a:rPr>
              <a:t>Join WebEx meeting</a:t>
            </a:r>
            <a:r>
              <a:rPr lang="en-US" sz="1800" dirty="0">
                <a:effectLst/>
                <a:latin typeface="Arial" panose="020B0604020202020204" pitchFamily="34" charset="0"/>
                <a:ea typeface="Calibri" panose="020F0502020204030204" pitchFamily="34" charset="0"/>
              </a:rPr>
              <a:t>   (Tuesday PM2)</a:t>
            </a:r>
            <a:br>
              <a:rPr lang="en-US" sz="1800" dirty="0">
                <a:effectLst/>
                <a:latin typeface="Arial" panose="020B0604020202020204" pitchFamily="34" charset="0"/>
                <a:ea typeface="Calibri" panose="020F0502020204030204" pitchFamily="34" charset="0"/>
              </a:rPr>
            </a:br>
            <a:r>
              <a:rPr lang="en-US" sz="1800" dirty="0">
                <a:solidFill>
                  <a:srgbClr val="666666"/>
                </a:solidFill>
                <a:effectLst/>
                <a:latin typeface="Arial" panose="020B0604020202020204" pitchFamily="34" charset="0"/>
                <a:ea typeface="Calibri" panose="020F0502020204030204" pitchFamily="34" charset="0"/>
              </a:rPr>
              <a:t>Meeting number: 2425 590 6112</a:t>
            </a:r>
            <a:r>
              <a:rPr lang="en-US" sz="1800" dirty="0">
                <a:effectLst/>
                <a:latin typeface="Arial" panose="020B0604020202020204" pitchFamily="34" charset="0"/>
                <a:ea typeface="Calibri" panose="020F0502020204030204" pitchFamily="34" charset="0"/>
              </a:rPr>
              <a:t>  Meeting password: aVk35iyWeu2    </a:t>
            </a: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2425 590 6112</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5"/>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6"/>
              </a:rPr>
              <a:t>Toll-free calling restrictions</a:t>
            </a:r>
            <a:r>
              <a:rPr lang="en-US" sz="1800" dirty="0">
                <a:effectLst/>
                <a:latin typeface="Arial" panose="020B0604020202020204" pitchFamily="34" charset="0"/>
                <a:ea typeface="Calibri" panose="020F0502020204030204" pitchFamily="34" charset="0"/>
              </a:rPr>
              <a:t>   </a:t>
            </a:r>
            <a:endParaRPr lang="en-US" dirty="0"/>
          </a:p>
        </p:txBody>
      </p:sp>
      <p:sp>
        <p:nvSpPr>
          <p:cNvPr id="7" name="TextBox 6">
            <a:extLst>
              <a:ext uri="{FF2B5EF4-FFF2-40B4-BE49-F238E27FC236}">
                <a16:creationId xmlns:a16="http://schemas.microsoft.com/office/drawing/2014/main" id="{0CCEDF86-FD8D-46FE-A80E-C9B1D56B245F}"/>
              </a:ext>
            </a:extLst>
          </p:cNvPr>
          <p:cNvSpPr txBox="1"/>
          <p:nvPr/>
        </p:nvSpPr>
        <p:spPr>
          <a:xfrm>
            <a:off x="6285039" y="4092475"/>
            <a:ext cx="5892800" cy="2308324"/>
          </a:xfrm>
          <a:prstGeom prst="rect">
            <a:avLst/>
          </a:prstGeom>
          <a:noFill/>
        </p:spPr>
        <p:txBody>
          <a:bodyPr wrap="square" rtlCol="0">
            <a:spAutoFit/>
          </a:bodyPr>
          <a:lstStyle/>
          <a:p>
            <a:r>
              <a:rPr lang="en-US" sz="1800" u="sng" dirty="0">
                <a:solidFill>
                  <a:srgbClr val="00AFF9"/>
                </a:solidFill>
                <a:effectLst/>
                <a:latin typeface="Arial" panose="020B0604020202020204" pitchFamily="34" charset="0"/>
                <a:ea typeface="Calibri" panose="020F0502020204030204" pitchFamily="34" charset="0"/>
                <a:hlinkClick r:id="rId7"/>
              </a:rPr>
              <a:t>Join WebEx meeting</a:t>
            </a:r>
            <a:r>
              <a:rPr lang="en-US" sz="1800" dirty="0">
                <a:effectLst/>
                <a:latin typeface="Arial" panose="020B0604020202020204" pitchFamily="34" charset="0"/>
                <a:ea typeface="Calibri" panose="020F0502020204030204" pitchFamily="34" charset="0"/>
              </a:rPr>
              <a:t>   (Wednesday PM2)</a:t>
            </a:r>
            <a:br>
              <a:rPr lang="en-US" sz="1800" dirty="0">
                <a:effectLst/>
                <a:latin typeface="Arial" panose="020B0604020202020204" pitchFamily="34" charset="0"/>
                <a:ea typeface="Calibri" panose="020F0502020204030204" pitchFamily="34" charset="0"/>
              </a:rPr>
            </a:br>
            <a:r>
              <a:rPr lang="en-US" sz="1800" dirty="0">
                <a:solidFill>
                  <a:srgbClr val="666666"/>
                </a:solidFill>
                <a:effectLst/>
                <a:latin typeface="Arial" panose="020B0604020202020204" pitchFamily="34" charset="0"/>
                <a:ea typeface="Calibri" panose="020F0502020204030204" pitchFamily="34" charset="0"/>
              </a:rPr>
              <a:t>Meeting number: 2427 599 7379</a:t>
            </a:r>
            <a:r>
              <a:rPr lang="en-US" sz="1800" dirty="0">
                <a:effectLst/>
                <a:latin typeface="Arial" panose="020B0604020202020204" pitchFamily="34" charset="0"/>
                <a:ea typeface="Calibri" panose="020F0502020204030204" pitchFamily="34" charset="0"/>
              </a:rPr>
              <a:t>  Meeting password: UThVfjpN587    </a:t>
            </a: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2427 599 7379</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8"/>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6"/>
              </a:rPr>
              <a:t>Toll-free calling restrictions</a:t>
            </a:r>
            <a:r>
              <a:rPr lang="en-US" sz="1800" dirty="0">
                <a:effectLst/>
                <a:latin typeface="Arial" panose="020B0604020202020204" pitchFamily="34" charset="0"/>
                <a:ea typeface="Calibri" panose="020F0502020204030204" pitchFamily="34" charset="0"/>
              </a:rPr>
              <a:t>   </a:t>
            </a:r>
            <a:endParaRPr lang="en-US" dirty="0"/>
          </a:p>
        </p:txBody>
      </p:sp>
    </p:spTree>
    <p:extLst>
      <p:ext uri="{BB962C8B-B14F-4D97-AF65-F5344CB8AC3E}">
        <p14:creationId xmlns:p14="http://schemas.microsoft.com/office/powerpoint/2010/main" val="10414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a:xfrm>
            <a:off x="914400" y="1981200"/>
            <a:ext cx="10820400" cy="4114800"/>
          </a:xfrm>
        </p:spPr>
        <p:txBody>
          <a:bodyPr>
            <a:normAutofit fontScale="92500" lnSpcReduction="10000"/>
          </a:bodyPr>
          <a:lstStyle/>
          <a:p>
            <a:pPr fontAlgn="t"/>
            <a:r>
              <a:rPr lang="en-US" dirty="0"/>
              <a:t>Call session to order / “Guidelines for IEEE SA meetings”</a:t>
            </a:r>
          </a:p>
          <a:p>
            <a:pPr fontAlgn="t"/>
            <a:r>
              <a:rPr lang="en-US" dirty="0"/>
              <a:t>Review of Agenda / Approval of Agenda / Approve Minutes</a:t>
            </a:r>
          </a:p>
          <a:p>
            <a:pPr fontAlgn="t"/>
            <a:r>
              <a:rPr lang="en-US" dirty="0"/>
              <a:t>Liaison Updates / Regulatory</a:t>
            </a:r>
          </a:p>
          <a:p>
            <a:pPr fontAlgn="t"/>
            <a:r>
              <a:rPr lang="en-US" dirty="0"/>
              <a:t>IoT white paper development</a:t>
            </a:r>
          </a:p>
          <a:p>
            <a:pPr fontAlgn="t"/>
            <a:r>
              <a:rPr lang="en-US" dirty="0"/>
              <a:t>Low Latency White Paper</a:t>
            </a:r>
          </a:p>
          <a:p>
            <a:pPr fontAlgn="t"/>
            <a:r>
              <a:rPr lang="en-US" dirty="0"/>
              <a:t>"IEEE 802 Solutions for Vertical Applications" White Paper</a:t>
            </a:r>
          </a:p>
          <a:p>
            <a:pPr fontAlgn="b"/>
            <a:r>
              <a:rPr lang="en-US" dirty="0"/>
              <a:t>Vertical market – AFV Infrastructure communications</a:t>
            </a:r>
          </a:p>
          <a:p>
            <a:pPr lvl="1" algn="ctr"/>
            <a:r>
              <a:rPr lang="en-US" dirty="0"/>
              <a:t>Thursday 10:30 AM2 – 802.24 joins 802.1 TSN on AFV</a:t>
            </a:r>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11371</TotalTime>
  <Words>2487</Words>
  <Application>Microsoft Office PowerPoint</Application>
  <PresentationFormat>Widescreen</PresentationFormat>
  <Paragraphs>270</Paragraphs>
  <Slides>23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Helvetica</vt:lpstr>
      <vt:lpstr>Monotype Sorts</vt:lpstr>
      <vt:lpstr>Times New Roman</vt:lpstr>
      <vt:lpstr>802-24-Theme1</vt:lpstr>
      <vt:lpstr>802.24 Vertical Applications TAG</vt:lpstr>
      <vt:lpstr>802.24 Overview</vt:lpstr>
      <vt:lpstr>November Plenary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Liaison Updates</vt:lpstr>
      <vt:lpstr>802.24.2 IoT White Paper</vt:lpstr>
      <vt:lpstr>IoT White Paper Discussion</vt:lpstr>
      <vt:lpstr>“Low latency” White Paper</vt:lpstr>
      <vt:lpstr>"IEEE 802 Solutions for Vertical Applications"</vt:lpstr>
      <vt:lpstr>AFV Charging Communication Vertical</vt:lpstr>
      <vt:lpstr>November 2022 - Notes on AFV</vt:lpstr>
      <vt:lpstr>Vertical Applications – Industry Standards Outreach</vt:lpstr>
      <vt:lpstr>Future TAG Activity Planning</vt:lpstr>
      <vt:lpstr>Future Venue Poll</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255</cp:revision>
  <dcterms:created xsi:type="dcterms:W3CDTF">2020-10-13T15:01:18Z</dcterms:created>
  <dcterms:modified xsi:type="dcterms:W3CDTF">2022-11-16T10:30:58Z</dcterms:modified>
</cp:coreProperties>
</file>