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4"/>
  </p:notesMasterIdLst>
  <p:handoutMasterIdLst>
    <p:handoutMasterId r:id="rId25"/>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521" r:id="rId15"/>
    <p:sldId id="531" r:id="rId16"/>
    <p:sldId id="475" r:id="rId17"/>
    <p:sldId id="486" r:id="rId18"/>
    <p:sldId id="1883" r:id="rId19"/>
    <p:sldId id="1884" r:id="rId20"/>
    <p:sldId id="524" r:id="rId21"/>
    <p:sldId id="474" r:id="rId22"/>
    <p:sldId id="391"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521"/>
            <p14:sldId id="531"/>
            <p14:sldId id="475"/>
            <p14:sldId id="486"/>
            <p14:sldId id="1883"/>
            <p14:sldId id="1884"/>
            <p14:sldId id="524"/>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80" autoAdjust="0"/>
    <p:restoredTop sz="94099" autoAdjust="0"/>
  </p:normalViewPr>
  <p:slideViewPr>
    <p:cSldViewPr>
      <p:cViewPr varScale="1">
        <p:scale>
          <a:sx n="88" d="100"/>
          <a:sy n="88" d="100"/>
        </p:scale>
        <p:origin x="228" y="54"/>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802.24-22-0018r1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November 2022</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24/dcn/22/24-22-0011-01-IoTg-internet-of-things-white-paper.docx" TargetMode="External"/><Relationship Id="rId2" Type="http://schemas.openxmlformats.org/officeDocument/2006/relationships/hyperlink" Target="https://mentor.ieee.org/802.24/dcn/15/24-15-0036-03-IoTg-internet-of-things-iot-overview-white-paper-draft.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19/24-19-0003-15-0000-low-latency-communication-white-paper.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24/dcn/22/24-22-0012-01-0000-ieee-802-networks-for-vertical-applications.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epri.webex.com/epri/globalcallin.php?MTID=mcc3f69540277ad0deb9deb424a03e49d" TargetMode="External"/><Relationship Id="rId3" Type="http://schemas.openxmlformats.org/officeDocument/2006/relationships/hyperlink" Target="https://epri.webex.com/epri/j.php?MTID=m5ca7d23a458e8c55b53a40fe547c9147" TargetMode="External"/><Relationship Id="rId7" Type="http://schemas.openxmlformats.org/officeDocument/2006/relationships/hyperlink" Target="https://epri.webex.com/epri/j.php?MTID=m4724261942701c4175dfddfea614799c" TargetMode="External"/><Relationship Id="rId2" Type="http://schemas.openxmlformats.org/officeDocument/2006/relationships/hyperlink" Target="https://cvent.me/0Vk4Qq"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a5f7b204f9d47adea983aead553d0dfb" TargetMode="External"/><Relationship Id="rId4" Type="http://schemas.openxmlformats.org/officeDocument/2006/relationships/hyperlink" Target="https://epri.webex.com/epri/j.php?MTID=m45024a650de4c08f8fb17c7c16aa2604"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November 2022 Plenary</a:t>
            </a:r>
          </a:p>
          <a:p>
            <a:r>
              <a:rPr lang="en-US" dirty="0"/>
              <a:t>Bangkok, Thailand</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a:bodyPr>
          <a:lstStyle/>
          <a:p>
            <a:endParaRPr lang="en-US" dirty="0"/>
          </a:p>
          <a:p>
            <a:r>
              <a:rPr lang="en-US" dirty="0"/>
              <a:t>Approve September TAG plenary minutes</a:t>
            </a:r>
          </a:p>
          <a:p>
            <a:pPr lvl="1"/>
            <a:r>
              <a:rPr lang="en-US" dirty="0"/>
              <a:t>802.24-22-0017r0  </a:t>
            </a:r>
          </a:p>
          <a:p>
            <a:endParaRPr lang="en-US" dirty="0"/>
          </a:p>
          <a:p>
            <a:pPr lvl="1"/>
            <a:endParaRPr lang="en-US" dirty="0"/>
          </a:p>
          <a:p>
            <a:r>
              <a:rPr lang="en-US" dirty="0"/>
              <a:t>Action Items from Sept – </a:t>
            </a:r>
          </a:p>
          <a:p>
            <a:pPr lvl="1"/>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a:bodyPr>
          <a:lstStyle/>
          <a:p>
            <a:r>
              <a:rPr lang="en-US" sz="2400" dirty="0"/>
              <a:t>Wi-Fi Alliance (Informal)			Alan Berkema</a:t>
            </a:r>
          </a:p>
          <a:p>
            <a:r>
              <a:rPr lang="en-US" sz="2400" dirty="0"/>
              <a:t>CSA / Matter (Informal)			Alan,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Industrial Internet Consortium		Chris </a:t>
            </a:r>
            <a:r>
              <a:rPr lang="en-US" sz="2400" dirty="0" err="1"/>
              <a:t>DiMinico</a:t>
            </a:r>
            <a:endParaRPr lang="en-US" sz="2400" dirty="0"/>
          </a:p>
          <a:p>
            <a:r>
              <a:rPr lang="en-US" sz="2400" dirty="0"/>
              <a:t>Wi-SUN Alliance (informal)		Phil Beecher</a:t>
            </a:r>
          </a:p>
          <a:p>
            <a:r>
              <a:rPr lang="en-US" sz="2400" dirty="0"/>
              <a:t>802.18					Edward Au</a:t>
            </a:r>
          </a:p>
          <a:p>
            <a:r>
              <a:rPr lang="en-US" sz="2400" dirty="0"/>
              <a:t>ATIS TOPS 				Farrokh </a:t>
            </a:r>
            <a:r>
              <a:rPr lang="en-US" sz="2400" dirty="0" err="1"/>
              <a:t>Khatibi</a:t>
            </a:r>
            <a:r>
              <a:rPr lang="en-US" sz="2400" dirty="0"/>
              <a:t> (unknown)</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IoT White Paper</a:t>
            </a:r>
          </a:p>
        </p:txBody>
      </p:sp>
      <p:sp>
        <p:nvSpPr>
          <p:cNvPr id="3" name="Content Placeholder 2"/>
          <p:cNvSpPr>
            <a:spLocks noGrp="1"/>
          </p:cNvSpPr>
          <p:nvPr>
            <p:ph idx="1"/>
          </p:nvPr>
        </p:nvSpPr>
        <p:spPr>
          <a:xfrm>
            <a:off x="1066800" y="1752600"/>
            <a:ext cx="10210800" cy="4343400"/>
          </a:xfrm>
        </p:spPr>
        <p:txBody>
          <a:bodyPr>
            <a:normAutofit/>
          </a:bodyPr>
          <a:lstStyle/>
          <a:p>
            <a:r>
              <a:rPr lang="en-US" dirty="0"/>
              <a:t>Status and development of original IoT White paper</a:t>
            </a:r>
          </a:p>
          <a:p>
            <a:pPr lvl="1"/>
            <a:r>
              <a:rPr lang="en-US" dirty="0">
                <a:hlinkClick r:id="rId2"/>
              </a:rPr>
              <a:t>802.24-17-0036r3</a:t>
            </a:r>
            <a:endParaRPr lang="en-US" dirty="0"/>
          </a:p>
          <a:p>
            <a:pPr lvl="1"/>
            <a:r>
              <a:rPr lang="en-US" dirty="0"/>
              <a:t>Single Pair Ethernet and PODL </a:t>
            </a:r>
          </a:p>
          <a:p>
            <a:r>
              <a:rPr lang="en-US" dirty="0"/>
              <a:t>New (2022) </a:t>
            </a:r>
          </a:p>
          <a:p>
            <a:pPr lvl="1"/>
            <a:r>
              <a:rPr lang="en-US" dirty="0"/>
              <a:t>Internet of Things White Paper </a:t>
            </a:r>
            <a:r>
              <a:rPr lang="en-US" dirty="0">
                <a:hlinkClick r:id="rId3"/>
              </a:rPr>
              <a:t>24-22-0011-01-IoTg-internet-of-things-white-paper</a:t>
            </a:r>
            <a:endParaRPr lang="en-US" dirty="0"/>
          </a:p>
          <a:p>
            <a:pPr lvl="1"/>
            <a:endParaRPr lang="en-US" dirty="0"/>
          </a:p>
          <a:p>
            <a:endParaRPr lang="en-US" dirty="0"/>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E1D46-1869-41D7-B453-AC44203047B6}"/>
              </a:ext>
            </a:extLst>
          </p:cNvPr>
          <p:cNvSpPr>
            <a:spLocks noGrp="1"/>
          </p:cNvSpPr>
          <p:nvPr>
            <p:ph type="title"/>
          </p:nvPr>
        </p:nvSpPr>
        <p:spPr/>
        <p:txBody>
          <a:bodyPr/>
          <a:lstStyle/>
          <a:p>
            <a:r>
              <a:rPr lang="en-US" dirty="0"/>
              <a:t>IoT White Paper Discussion</a:t>
            </a:r>
          </a:p>
        </p:txBody>
      </p:sp>
      <p:sp>
        <p:nvSpPr>
          <p:cNvPr id="3" name="Content Placeholder 2">
            <a:extLst>
              <a:ext uri="{FF2B5EF4-FFF2-40B4-BE49-F238E27FC236}">
                <a16:creationId xmlns:a16="http://schemas.microsoft.com/office/drawing/2014/main" id="{F92781AD-CBCA-4247-8686-79ABEDBED4AF}"/>
              </a:ext>
            </a:extLst>
          </p:cNvPr>
          <p:cNvSpPr>
            <a:spLocks noGrp="1"/>
          </p:cNvSpPr>
          <p:nvPr>
            <p:ph idx="1"/>
          </p:nvPr>
        </p:nvSpPr>
        <p:spPr>
          <a:xfrm>
            <a:off x="914400" y="1981200"/>
            <a:ext cx="10363200" cy="4114800"/>
          </a:xfrm>
        </p:spPr>
        <p:txBody>
          <a:bodyPr>
            <a:normAutofit fontScale="77500" lnSpcReduction="20000"/>
          </a:bodyPr>
          <a:lstStyle/>
          <a:p>
            <a:r>
              <a:rPr lang="en-US" dirty="0"/>
              <a:t>September Interim – review outline, identify needed content. </a:t>
            </a:r>
          </a:p>
          <a:p>
            <a:pPr lvl="1"/>
            <a:r>
              <a:rPr lang="en-US" dirty="0"/>
              <a:t>Need contributions to Section 6 - verticals</a:t>
            </a:r>
          </a:p>
          <a:p>
            <a:pPr lvl="1"/>
            <a:r>
              <a:rPr lang="en-US" dirty="0"/>
              <a:t>Need a framework to incorporate prior work (which is primarily an overview of IoT standardization activities) </a:t>
            </a:r>
          </a:p>
          <a:p>
            <a:pPr lvl="2"/>
            <a:r>
              <a:rPr lang="en-US" dirty="0"/>
              <a:t>Expand Smart Home concepts into Smart Buildings</a:t>
            </a:r>
          </a:p>
          <a:p>
            <a:pPr lvl="2"/>
            <a:r>
              <a:rPr lang="en-US" dirty="0"/>
              <a:t>Need to add a section on IEEE 802 standards that are used for IoT – incorporate applicable standards in the existing sections rather than is a big list.</a:t>
            </a:r>
          </a:p>
          <a:p>
            <a:pPr lvl="2"/>
            <a:r>
              <a:rPr lang="en-US" dirty="0"/>
              <a:t>Highlight use cases and the standards performance levels needed – rate, range, reliability, frequency of messages, and the related tradeoffs – and use of spectrum. </a:t>
            </a:r>
          </a:p>
          <a:p>
            <a:pPr lvl="1"/>
            <a:endParaRPr lang="en-US" dirty="0"/>
          </a:p>
          <a:p>
            <a:r>
              <a:rPr lang="en-US" dirty="0"/>
              <a:t>Action item remain: Ben and Alan and Allan will coordinate an ad-hoc to refine and expand IoT White Paper. </a:t>
            </a:r>
          </a:p>
          <a:p>
            <a:pPr marL="0" indent="0">
              <a:buNone/>
            </a:pPr>
            <a:endParaRPr lang="en-US" dirty="0"/>
          </a:p>
        </p:txBody>
      </p:sp>
      <p:sp>
        <p:nvSpPr>
          <p:cNvPr id="4" name="Footer Placeholder 3">
            <a:extLst>
              <a:ext uri="{FF2B5EF4-FFF2-40B4-BE49-F238E27FC236}">
                <a16:creationId xmlns:a16="http://schemas.microsoft.com/office/drawing/2014/main" id="{AAE78DC8-D24E-48A7-AFB6-A367B96FD9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4472455-6DBE-43FF-924A-B11B056D957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24225751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700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Finalize and move into IEEE Editors</a:t>
            </a:r>
          </a:p>
          <a:p>
            <a:r>
              <a:rPr lang="en-US" dirty="0"/>
              <a:t>Action items embedded</a:t>
            </a:r>
          </a:p>
          <a:p>
            <a:pPr lvl="1"/>
            <a:r>
              <a:rPr lang="en-US" dirty="0"/>
              <a:t>Tim reached out to 802.11 for contributions on 11be and 11bd</a:t>
            </a:r>
          </a:p>
          <a:p>
            <a:pPr lvl="1"/>
            <a:r>
              <a:rPr lang="en-US" dirty="0"/>
              <a:t>No response to email – try again when in-person</a:t>
            </a:r>
          </a:p>
          <a:p>
            <a:pPr lvl="1"/>
            <a:r>
              <a:rPr lang="en-US" dirty="0"/>
              <a:t>Section 6 – does it belong there? Should it be integrated or removed?</a:t>
            </a:r>
          </a:p>
          <a:p>
            <a:pPr lvl="1"/>
            <a:r>
              <a:rPr lang="en-US" dirty="0"/>
              <a:t>How can we create a brief conclusion?</a:t>
            </a:r>
          </a:p>
          <a:p>
            <a:pPr lvl="1"/>
            <a:r>
              <a:rPr lang="en-US" dirty="0"/>
              <a:t>Ben, Alan, and Allan will coordinate to close remaining issues</a:t>
            </a:r>
          </a:p>
          <a:p>
            <a:pPr lvl="2"/>
            <a:r>
              <a:rPr lang="en-US" dirty="0"/>
              <a:t>Ask Thomas K for 802.15.6a synopsis w.r.t TSN</a:t>
            </a:r>
          </a:p>
          <a:p>
            <a:endParaRPr lang="en-US" dirty="0"/>
          </a:p>
          <a:p>
            <a:r>
              <a:rPr lang="en-US" dirty="0"/>
              <a:t>Latest Version after Sept 2022 -  </a:t>
            </a:r>
            <a:r>
              <a:rPr lang="en-US" dirty="0">
                <a:hlinkClick r:id="rId2"/>
              </a:rPr>
              <a:t>802.24-19-0003r15</a:t>
            </a:r>
            <a:endParaRPr lang="en-US" dirty="0"/>
          </a:p>
          <a:p>
            <a:endParaRPr lang="en-US" dirty="0"/>
          </a:p>
          <a:p>
            <a:endParaRPr lang="en-US" dirty="0"/>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fontScale="55000" lnSpcReduction="20000"/>
          </a:bodyPr>
          <a:lstStyle/>
          <a:p>
            <a:r>
              <a:rPr lang="en-US" dirty="0"/>
              <a:t>The 802 Solutions for Verticals could be a reason why 3GPP should care about IEEE 802 </a:t>
            </a:r>
          </a:p>
          <a:p>
            <a:endParaRPr lang="en-US" dirty="0"/>
          </a:p>
          <a:p>
            <a:r>
              <a:rPr lang="en-US" dirty="0"/>
              <a:t>Latest Version: document # </a:t>
            </a:r>
            <a:r>
              <a:rPr lang="en-US" dirty="0">
                <a:hlinkClick r:id="rId2"/>
              </a:rPr>
              <a:t>802.24-22-0012r1</a:t>
            </a:r>
            <a:endParaRPr lang="en-US" dirty="0"/>
          </a:p>
          <a:p>
            <a:endParaRPr lang="en-US" dirty="0"/>
          </a:p>
          <a:p>
            <a:r>
              <a:rPr lang="en-US" dirty="0"/>
              <a:t>Name Change to "IEEE 802 Networks for Vertical Applications"</a:t>
            </a:r>
          </a:p>
          <a:p>
            <a:endParaRPr lang="en-US" dirty="0"/>
          </a:p>
          <a:p>
            <a:r>
              <a:rPr lang="en-US" dirty="0"/>
              <a:t>Next – need agreement on section 7.   Get feedback from other WGs – prepare a request. </a:t>
            </a:r>
          </a:p>
          <a:p>
            <a:pPr lvl="1"/>
            <a:r>
              <a:rPr lang="en-US" dirty="0"/>
              <a:t>Think about common functions (security, provisioning, network discovery, service discovery) what are the functions required across all the 802 technologies at higher layers. </a:t>
            </a:r>
          </a:p>
          <a:p>
            <a:pPr lvl="1"/>
            <a:r>
              <a:rPr lang="en-US" dirty="0"/>
              <a:t>Common solutions 802.1X, 802.1AR. </a:t>
            </a:r>
          </a:p>
          <a:p>
            <a:pPr lvl="1"/>
            <a:r>
              <a:rPr lang="en-US" dirty="0">
                <a:highlight>
                  <a:srgbClr val="FFFF00"/>
                </a:highlight>
              </a:rPr>
              <a:t>Make a request to TSN Group (Janos Farkas) to provide review and/or contribution to this section. </a:t>
            </a:r>
          </a:p>
          <a:p>
            <a:pPr lvl="1"/>
            <a:r>
              <a:rPr lang="en-US" dirty="0">
                <a:highlight>
                  <a:srgbClr val="FFFF00"/>
                </a:highlight>
              </a:rPr>
              <a:t>Does this tie into IEEE 802 “branding”?</a:t>
            </a:r>
          </a:p>
          <a:p>
            <a:pPr lvl="1"/>
            <a:r>
              <a:rPr lang="en-US" dirty="0">
                <a:highlight>
                  <a:srgbClr val="FFFF00"/>
                </a:highlight>
              </a:rPr>
              <a:t>A value in an 802 architecture as an enable for comprehensive cyber-security architecture.</a:t>
            </a:r>
          </a:p>
          <a:p>
            <a:pPr lvl="1"/>
            <a:r>
              <a:rPr lang="en-US" dirty="0">
                <a:highlight>
                  <a:srgbClr val="FFFF00"/>
                </a:highlight>
              </a:rPr>
              <a:t>Review where cyber-security should fit in this white paper. </a:t>
            </a:r>
          </a:p>
          <a:p>
            <a:pPr lvl="1"/>
            <a:endParaRPr lang="en-US" dirty="0"/>
          </a:p>
          <a:p>
            <a:pPr marL="0" indent="0">
              <a:buNone/>
            </a:pPr>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3217B-5B55-4FE1-9CEE-41ACC909C528}"/>
              </a:ext>
            </a:extLst>
          </p:cNvPr>
          <p:cNvSpPr>
            <a:spLocks noGrp="1"/>
          </p:cNvSpPr>
          <p:nvPr>
            <p:ph type="title"/>
          </p:nvPr>
        </p:nvSpPr>
        <p:spPr/>
        <p:txBody>
          <a:bodyPr/>
          <a:lstStyle/>
          <a:p>
            <a:r>
              <a:rPr lang="en-US" dirty="0"/>
              <a:t>AFV Charging Communication Vertical</a:t>
            </a:r>
          </a:p>
        </p:txBody>
      </p:sp>
      <p:sp>
        <p:nvSpPr>
          <p:cNvPr id="3" name="Content Placeholder 2">
            <a:extLst>
              <a:ext uri="{FF2B5EF4-FFF2-40B4-BE49-F238E27FC236}">
                <a16:creationId xmlns:a16="http://schemas.microsoft.com/office/drawing/2014/main" id="{77050384-10AF-4718-93C1-D84A3E9EECFD}"/>
              </a:ext>
            </a:extLst>
          </p:cNvPr>
          <p:cNvSpPr>
            <a:spLocks noGrp="1"/>
          </p:cNvSpPr>
          <p:nvPr>
            <p:ph idx="1"/>
          </p:nvPr>
        </p:nvSpPr>
        <p:spPr/>
        <p:txBody>
          <a:bodyPr/>
          <a:lstStyle/>
          <a:p>
            <a:r>
              <a:rPr lang="en-US" dirty="0"/>
              <a:t>Complete presentation to be posted in r1</a:t>
            </a:r>
          </a:p>
          <a:p>
            <a:endParaRPr lang="en-US" dirty="0"/>
          </a:p>
          <a:p>
            <a:endParaRPr lang="en-US" dirty="0"/>
          </a:p>
        </p:txBody>
      </p:sp>
      <p:sp>
        <p:nvSpPr>
          <p:cNvPr id="4" name="Footer Placeholder 3">
            <a:extLst>
              <a:ext uri="{FF2B5EF4-FFF2-40B4-BE49-F238E27FC236}">
                <a16:creationId xmlns:a16="http://schemas.microsoft.com/office/drawing/2014/main" id="{8365DDD4-4EC7-4168-973F-8AB8CB32206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6341200-DF08-463F-9080-06C502EAEFA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graphicFrame>
        <p:nvGraphicFramePr>
          <p:cNvPr id="9" name="Table 8">
            <a:extLst>
              <a:ext uri="{FF2B5EF4-FFF2-40B4-BE49-F238E27FC236}">
                <a16:creationId xmlns:a16="http://schemas.microsoft.com/office/drawing/2014/main" id="{12658425-FF0D-454A-A4B5-2AC4B85437FB}"/>
              </a:ext>
            </a:extLst>
          </p:cNvPr>
          <p:cNvGraphicFramePr>
            <a:graphicFrameLocks noGrp="1"/>
          </p:cNvGraphicFramePr>
          <p:nvPr/>
        </p:nvGraphicFramePr>
        <p:xfrm>
          <a:off x="914400" y="3444240"/>
          <a:ext cx="10363200" cy="1188720"/>
        </p:xfrm>
        <a:graphic>
          <a:graphicData uri="http://schemas.openxmlformats.org/drawingml/2006/table">
            <a:tbl>
              <a:tblPr/>
              <a:tblGrid>
                <a:gridCol w="1727200">
                  <a:extLst>
                    <a:ext uri="{9D8B030D-6E8A-4147-A177-3AD203B41FA5}">
                      <a16:colId xmlns:a16="http://schemas.microsoft.com/office/drawing/2014/main" val="2867132143"/>
                    </a:ext>
                  </a:extLst>
                </a:gridCol>
                <a:gridCol w="1727200">
                  <a:extLst>
                    <a:ext uri="{9D8B030D-6E8A-4147-A177-3AD203B41FA5}">
                      <a16:colId xmlns:a16="http://schemas.microsoft.com/office/drawing/2014/main" val="2337349244"/>
                    </a:ext>
                  </a:extLst>
                </a:gridCol>
                <a:gridCol w="1727200">
                  <a:extLst>
                    <a:ext uri="{9D8B030D-6E8A-4147-A177-3AD203B41FA5}">
                      <a16:colId xmlns:a16="http://schemas.microsoft.com/office/drawing/2014/main" val="1707068919"/>
                    </a:ext>
                  </a:extLst>
                </a:gridCol>
                <a:gridCol w="1727200">
                  <a:extLst>
                    <a:ext uri="{9D8B030D-6E8A-4147-A177-3AD203B41FA5}">
                      <a16:colId xmlns:a16="http://schemas.microsoft.com/office/drawing/2014/main" val="3603287783"/>
                    </a:ext>
                  </a:extLst>
                </a:gridCol>
                <a:gridCol w="1727200">
                  <a:extLst>
                    <a:ext uri="{9D8B030D-6E8A-4147-A177-3AD203B41FA5}">
                      <a16:colId xmlns:a16="http://schemas.microsoft.com/office/drawing/2014/main" val="1714476549"/>
                    </a:ext>
                  </a:extLst>
                </a:gridCol>
                <a:gridCol w="1727200">
                  <a:extLst>
                    <a:ext uri="{9D8B030D-6E8A-4147-A177-3AD203B41FA5}">
                      <a16:colId xmlns:a16="http://schemas.microsoft.com/office/drawing/2014/main" val="1228857852"/>
                    </a:ext>
                  </a:extLst>
                </a:gridCol>
              </a:tblGrid>
              <a:tr h="0">
                <a:tc>
                  <a:txBody>
                    <a:bodyPr/>
                    <a:lstStyle/>
                    <a:p>
                      <a:r>
                        <a:rPr lang="en-US"/>
                        <a:t>2022</a:t>
                      </a:r>
                    </a:p>
                  </a:txBody>
                  <a:tcPr anchor="ctr">
                    <a:lnL>
                      <a:noFill/>
                    </a:lnL>
                    <a:lnR>
                      <a:noFill/>
                    </a:lnR>
                    <a:lnT>
                      <a:noFill/>
                    </a:lnT>
                    <a:lnB>
                      <a:noFill/>
                    </a:lnB>
                  </a:tcPr>
                </a:tc>
                <a:tc>
                  <a:txBody>
                    <a:bodyPr/>
                    <a:lstStyle/>
                    <a:p>
                      <a:r>
                        <a:rPr lang="en-US"/>
                        <a:t>20</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TAG documents</a:t>
                      </a:r>
                    </a:p>
                  </a:txBody>
                  <a:tcPr anchor="ctr">
                    <a:lnL>
                      <a:noFill/>
                    </a:lnL>
                    <a:lnR>
                      <a:noFill/>
                    </a:lnR>
                    <a:lnT>
                      <a:noFill/>
                    </a:lnT>
                    <a:lnB>
                      <a:noFill/>
                    </a:lnB>
                  </a:tcPr>
                </a:tc>
                <a:tc>
                  <a:txBody>
                    <a:bodyPr/>
                    <a:lstStyle/>
                    <a:p>
                      <a:r>
                        <a:rPr lang="en-US"/>
                        <a:t>AFV-fueling-vertical-update</a:t>
                      </a:r>
                    </a:p>
                  </a:txBody>
                  <a:tcPr anchor="ctr">
                    <a:lnL>
                      <a:noFill/>
                    </a:lnL>
                    <a:lnR>
                      <a:noFill/>
                    </a:lnR>
                    <a:lnT>
                      <a:noFill/>
                    </a:lnT>
                    <a:lnB>
                      <a:noFill/>
                    </a:lnB>
                  </a:tcPr>
                </a:tc>
                <a:tc>
                  <a:txBody>
                    <a:bodyPr/>
                    <a:lstStyle/>
                    <a:p>
                      <a:r>
                        <a:rPr lang="en-US" dirty="0"/>
                        <a:t>Craig Rodine (Sandia National Laboratories)</a:t>
                      </a:r>
                    </a:p>
                  </a:txBody>
                  <a:tcPr anchor="ctr">
                    <a:lnL>
                      <a:noFill/>
                    </a:lnL>
                    <a:lnR>
                      <a:noFill/>
                    </a:lnR>
                    <a:lnT>
                      <a:noFill/>
                    </a:lnT>
                    <a:lnB>
                      <a:noFill/>
                    </a:lnB>
                  </a:tcPr>
                </a:tc>
                <a:extLst>
                  <a:ext uri="{0D108BD9-81ED-4DB2-BD59-A6C34878D82A}">
                    <a16:rowId xmlns:a16="http://schemas.microsoft.com/office/drawing/2014/main" val="4155001471"/>
                  </a:ext>
                </a:extLst>
              </a:tr>
            </a:tbl>
          </a:graphicData>
        </a:graphic>
      </p:graphicFrame>
    </p:spTree>
    <p:extLst>
      <p:ext uri="{BB962C8B-B14F-4D97-AF65-F5344CB8AC3E}">
        <p14:creationId xmlns:p14="http://schemas.microsoft.com/office/powerpoint/2010/main" val="14774697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09952-F89A-4DEA-BBDF-342F03C09DC7}"/>
              </a:ext>
            </a:extLst>
          </p:cNvPr>
          <p:cNvSpPr>
            <a:spLocks noGrp="1"/>
          </p:cNvSpPr>
          <p:nvPr>
            <p:ph type="title"/>
          </p:nvPr>
        </p:nvSpPr>
        <p:spPr/>
        <p:txBody>
          <a:bodyPr/>
          <a:lstStyle/>
          <a:p>
            <a:r>
              <a:rPr lang="en-US" dirty="0"/>
              <a:t>September 2022 - Notes on EV Charging Vertical</a:t>
            </a:r>
          </a:p>
        </p:txBody>
      </p:sp>
      <p:sp>
        <p:nvSpPr>
          <p:cNvPr id="3" name="Content Placeholder 2">
            <a:extLst>
              <a:ext uri="{FF2B5EF4-FFF2-40B4-BE49-F238E27FC236}">
                <a16:creationId xmlns:a16="http://schemas.microsoft.com/office/drawing/2014/main" id="{BD754613-6A8C-4540-9322-1CDB7544949A}"/>
              </a:ext>
            </a:extLst>
          </p:cNvPr>
          <p:cNvSpPr>
            <a:spLocks noGrp="1"/>
          </p:cNvSpPr>
          <p:nvPr>
            <p:ph idx="1"/>
          </p:nvPr>
        </p:nvSpPr>
        <p:spPr/>
        <p:txBody>
          <a:bodyPr>
            <a:normAutofit fontScale="55000" lnSpcReduction="20000"/>
          </a:bodyPr>
          <a:lstStyle/>
          <a:p>
            <a:r>
              <a:rPr lang="en-US" dirty="0"/>
              <a:t>Potential for standardization in 802.1, .3, .11 (and maybe 802.15 for UWB location)</a:t>
            </a:r>
          </a:p>
          <a:p>
            <a:r>
              <a:rPr lang="en-US" dirty="0"/>
              <a:t>Opportunities for interconnect and coordination with distribution utilities for demand response and variable pricing.  </a:t>
            </a:r>
          </a:p>
          <a:p>
            <a:r>
              <a:rPr lang="en-US" dirty="0"/>
              <a:t>Additional communication requirements for avoiding exceeding capacity or incurring demand charges.</a:t>
            </a:r>
          </a:p>
          <a:p>
            <a:r>
              <a:rPr lang="en-US" dirty="0"/>
              <a:t>Wireless (inductive) charging pads (up to 20kW) – all wireless comm – precision position over charging pad</a:t>
            </a:r>
          </a:p>
          <a:p>
            <a:r>
              <a:rPr lang="en-US" dirty="0"/>
              <a:t>SPE over charging connecter.  Magnetic coupling, or optical over plastic fiber. But connecter makers prefer copper pins. </a:t>
            </a:r>
          </a:p>
          <a:p>
            <a:r>
              <a:rPr lang="en-US" dirty="0"/>
              <a:t>Next Steps:</a:t>
            </a:r>
          </a:p>
          <a:p>
            <a:pPr lvl="1"/>
            <a:r>
              <a:rPr lang="en-US" dirty="0"/>
              <a:t>802.24 could develop a white paper to describe requirements, with a focus on IEEE 802 working groups as audience</a:t>
            </a:r>
          </a:p>
          <a:p>
            <a:pPr lvl="1"/>
            <a:r>
              <a:rPr lang="en-US" dirty="0"/>
              <a:t>Plan joint sessions with 802.3 SPE and/or 802.1 TSN at November Plenary</a:t>
            </a:r>
          </a:p>
          <a:p>
            <a:pPr lvl="1"/>
            <a:r>
              <a:rPr lang="en-US" dirty="0"/>
              <a:t>Identify needs for further standard development in IEEE 802</a:t>
            </a:r>
          </a:p>
          <a:p>
            <a:pPr lvl="1"/>
            <a:r>
              <a:rPr lang="en-US" dirty="0"/>
              <a:t>Make sure 802.11 is aware, invite liaison from 802.11 (Jim Lansford?) to bring input to 802.24 in November</a:t>
            </a:r>
          </a:p>
          <a:p>
            <a:pPr lvl="1"/>
            <a:endParaRPr lang="en-US" dirty="0"/>
          </a:p>
        </p:txBody>
      </p:sp>
      <p:sp>
        <p:nvSpPr>
          <p:cNvPr id="4" name="Footer Placeholder 3">
            <a:extLst>
              <a:ext uri="{FF2B5EF4-FFF2-40B4-BE49-F238E27FC236}">
                <a16:creationId xmlns:a16="http://schemas.microsoft.com/office/drawing/2014/main" id="{29A98924-C4DB-4EFF-9EA9-7E755074235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CA4D68E8-6B38-45AB-AFE2-24B54A4600D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1014721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27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 Outreach</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a:xfrm>
            <a:off x="914400" y="1523999"/>
            <a:ext cx="10363200" cy="4951413"/>
          </a:xfrm>
        </p:spPr>
        <p:txBody>
          <a:bodyPr>
            <a:normAutofit fontScale="70000" lnSpcReduction="20000"/>
          </a:bodyPr>
          <a:lstStyle/>
          <a:p>
            <a:r>
              <a:rPr lang="en-US" dirty="0"/>
              <a:t>802.24 serving as an opportunity for vertical markets and stakeholders (transportation, oil/gas, </a:t>
            </a:r>
            <a:r>
              <a:rPr lang="en-US" dirty="0" err="1"/>
              <a:t>etc</a:t>
            </a:r>
            <a:r>
              <a:rPr lang="en-US" dirty="0"/>
              <a:t>) engage with IEEE 802 and identify relevant “standards gaps” that we result in new projects.</a:t>
            </a:r>
          </a:p>
          <a:p>
            <a:pPr lvl="1"/>
            <a:r>
              <a:rPr lang="en-US" dirty="0"/>
              <a:t>Identify the people connected with new market sectors.</a:t>
            </a:r>
          </a:p>
          <a:p>
            <a:pPr lvl="1"/>
            <a:r>
              <a:rPr lang="en-US" dirty="0"/>
              <a:t>802.24 would function as an all-802 TIG for identifying and clarifying standardization needs for vertical markets</a:t>
            </a:r>
          </a:p>
          <a:p>
            <a:pPr lvl="1"/>
            <a:r>
              <a:rPr lang="en-US" dirty="0"/>
              <a:t>Initiate activities to collaborate with WNG activities in Working Groups</a:t>
            </a:r>
          </a:p>
          <a:p>
            <a:r>
              <a:rPr lang="en-US" dirty="0"/>
              <a:t>Action Plan</a:t>
            </a:r>
          </a:p>
          <a:p>
            <a:pPr lvl="1"/>
            <a:r>
              <a:rPr lang="en-US" dirty="0"/>
              <a:t>Promote 802.24 as a venue for vertical stakeholders to initiate standardization</a:t>
            </a:r>
          </a:p>
          <a:p>
            <a:pPr lvl="1"/>
            <a:r>
              <a:rPr lang="en-US" dirty="0"/>
              <a:t>Partner with public visibility SC – further outreach to industry alliances and advocates.  Close the loop from external specs back into IEEE 802.  Document success stories to motivate.</a:t>
            </a:r>
          </a:p>
          <a:p>
            <a:pPr lvl="1"/>
            <a:r>
              <a:rPr lang="en-US" dirty="0"/>
              <a:t>Participate in any IEEE 802 Showcase events to bring in industry people who are not interested in being a standards developer, but want to know about standards, and how to get them initiated. </a:t>
            </a:r>
          </a:p>
          <a:p>
            <a:pPr lvl="1"/>
            <a:r>
              <a:rPr lang="en-US" dirty="0"/>
              <a:t>Engage and bring in new verticals at specific industry events and conferences </a:t>
            </a:r>
          </a:p>
          <a:p>
            <a:endParaRPr lang="en-US" dirty="0"/>
          </a:p>
          <a:p>
            <a:endParaRPr lang="en-US" dirty="0"/>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828800"/>
            <a:ext cx="10668000" cy="4495800"/>
          </a:xfrm>
        </p:spPr>
        <p:txBody>
          <a:bodyPr>
            <a:normAutofit fontScale="62500" lnSpcReduction="20000"/>
          </a:bodyPr>
          <a:lstStyle/>
          <a:p>
            <a:r>
              <a:rPr lang="en-US" dirty="0"/>
              <a:t>Update of first Smart Grid white paper to address latest amendments of 802.15.4 u, v, w, x, y, Rev-me, (eventual) transition to 802.15.15 (new organization of documents to separate UWB from Narrowband)</a:t>
            </a:r>
          </a:p>
          <a:p>
            <a:pPr lvl="1"/>
            <a:r>
              <a:rPr lang="en-US" dirty="0"/>
              <a:t>New topics – integration of Gas/Water into electric metering, battery leaf nodes for low power. </a:t>
            </a:r>
          </a:p>
          <a:p>
            <a:pPr lvl="1"/>
            <a:endParaRPr lang="en-US" dirty="0"/>
          </a:p>
          <a:p>
            <a:r>
              <a:rPr lang="en-US" dirty="0"/>
              <a:t>A whitepaper/document for application-specific use cases of Sub 1GHz standards 802.15.4g and 802.11ah. How use mechanisms in 802.19.3</a:t>
            </a:r>
          </a:p>
          <a:p>
            <a:pPr lvl="1"/>
            <a:r>
              <a:rPr lang="en-US" dirty="0"/>
              <a:t>Can this also include applying 802.15.4s-2018 (Spectrum Resource Measurement Capability) in sub-1GHz spectrum?</a:t>
            </a:r>
          </a:p>
          <a:p>
            <a:pPr lvl="1"/>
            <a:endParaRPr lang="en-US" dirty="0"/>
          </a:p>
          <a:p>
            <a:r>
              <a:rPr lang="en-US" dirty="0"/>
              <a:t>IETF: Reliable and Available Wireless – see if there is any opportunity as it evolves? Is anyone involved in this?  If there is no involvement or knowledge, we’ll drop. (check the IETF updates in .11 and .15 first). </a:t>
            </a:r>
          </a:p>
          <a:p>
            <a:pPr lvl="1"/>
            <a:r>
              <a:rPr lang="en-US" dirty="0"/>
              <a:t>Ask Tero, coordinate with 802.15 IETF SC</a:t>
            </a:r>
          </a:p>
          <a:p>
            <a:pPr lvl="1"/>
            <a:r>
              <a:rPr lang="en-US" dirty="0"/>
              <a:t>Ann will report back from next IETF</a:t>
            </a:r>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lnSpcReduction="10000"/>
          </a:bodyPr>
          <a:lstStyle/>
          <a:p>
            <a:r>
              <a:rPr lang="en-US" dirty="0"/>
              <a:t>Action Items  EV Charging follow up</a:t>
            </a:r>
          </a:p>
          <a:p>
            <a:endParaRPr lang="en-US" dirty="0"/>
          </a:p>
          <a:p>
            <a:r>
              <a:rPr lang="en-US" dirty="0"/>
              <a:t>Any New Business?</a:t>
            </a:r>
          </a:p>
          <a:p>
            <a:pPr lvl="1"/>
            <a:endParaRPr lang="en-US" dirty="0"/>
          </a:p>
          <a:p>
            <a:r>
              <a:rPr lang="en-US" dirty="0"/>
              <a:t>Next Meeting</a:t>
            </a:r>
          </a:p>
          <a:p>
            <a:pPr marL="742950" lvl="2">
              <a:spcBef>
                <a:spcPts val="0"/>
              </a:spcBef>
              <a:spcAft>
                <a:spcPts val="1200"/>
              </a:spcAft>
            </a:pPr>
            <a:endParaRPr lang="en-US" sz="2000" dirty="0">
              <a:effectLst/>
              <a:latin typeface="Calibri" panose="020F0502020204030204" pitchFamily="34" charset="0"/>
              <a:ea typeface="Times New Roman" panose="02020603050405020304" pitchFamily="18" charset="0"/>
            </a:endParaRPr>
          </a:p>
          <a:p>
            <a:endParaRPr lang="en-US" dirty="0"/>
          </a:p>
          <a:p>
            <a:r>
              <a:rPr lang="en-US" dirty="0"/>
              <a:t>Adjourn</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November Plenary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7200" y="1372751"/>
            <a:ext cx="11049000" cy="4648200"/>
          </a:xfrm>
        </p:spPr>
        <p:txBody>
          <a:bodyPr>
            <a:normAutofit/>
          </a:bodyPr>
          <a:lstStyle/>
          <a:p>
            <a:r>
              <a:rPr lang="en-US" sz="2400" dirty="0">
                <a:effectLst/>
                <a:latin typeface="Arial" panose="020B0604020202020204" pitchFamily="34" charset="0"/>
                <a:ea typeface="Calibri" panose="020F0502020204030204" pitchFamily="34" charset="0"/>
              </a:rPr>
              <a:t>This session is a Plenary.  </a:t>
            </a:r>
            <a:r>
              <a:rPr lang="en-US" sz="2400" dirty="0">
                <a:effectLst/>
                <a:latin typeface="Arial" panose="020B0604020202020204" pitchFamily="34" charset="0"/>
                <a:ea typeface="Calibri" panose="020F0502020204030204" pitchFamily="34" charset="0"/>
                <a:hlinkClick r:id="rId2"/>
              </a:rPr>
              <a:t>Registration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Nov 15,  PM2   4PM Bangkok </a:t>
            </a:r>
          </a:p>
          <a:p>
            <a:pPr lvl="1"/>
            <a:r>
              <a:rPr lang="en-US" sz="2000" dirty="0">
                <a:effectLst/>
                <a:latin typeface="Arial" panose="020B0604020202020204" pitchFamily="34" charset="0"/>
                <a:ea typeface="Calibri" panose="020F0502020204030204" pitchFamily="34" charset="0"/>
              </a:rPr>
              <a:t>Wednesday Nov 16,  PM2  4PM Bangkok </a:t>
            </a:r>
          </a:p>
          <a:p>
            <a:pPr lvl="1"/>
            <a:r>
              <a:rPr lang="en-US" sz="2000" dirty="0">
                <a:latin typeface="Arial" panose="020B0604020202020204" pitchFamily="34" charset="0"/>
                <a:ea typeface="Calibri" panose="020F0502020204030204" pitchFamily="34" charset="0"/>
              </a:rPr>
              <a:t>Thursday Nov 16,  Meet with 802.1 TSN on EV Charging  (using 802.1 WebEx if remote)</a:t>
            </a:r>
            <a:endParaRPr lang="en-US" sz="2000" dirty="0">
              <a:effectLst/>
              <a:latin typeface="Arial" panose="020B0604020202020204" pitchFamily="34" charset="0"/>
              <a:ea typeface="Calibri" panose="020F0502020204030204" pitchFamily="34" charset="0"/>
            </a:endParaRPr>
          </a:p>
          <a:p>
            <a:r>
              <a:rPr lang="en-US" sz="2400" dirty="0">
                <a:latin typeface="Arial" panose="020B0604020202020204" pitchFamily="34" charset="0"/>
              </a:rPr>
              <a:t>Hybrid Meeting with Remote Participation</a:t>
            </a:r>
            <a:endParaRPr lang="en-US" sz="24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6" name="TextBox 5">
            <a:extLst>
              <a:ext uri="{FF2B5EF4-FFF2-40B4-BE49-F238E27FC236}">
                <a16:creationId xmlns:a16="http://schemas.microsoft.com/office/drawing/2014/main" id="{C309625B-BC3D-49C5-9152-E9F35937DF17}"/>
              </a:ext>
            </a:extLst>
          </p:cNvPr>
          <p:cNvSpPr txBox="1"/>
          <p:nvPr/>
        </p:nvSpPr>
        <p:spPr>
          <a:xfrm>
            <a:off x="367513" y="4092476"/>
            <a:ext cx="5715000" cy="2308324"/>
          </a:xfrm>
          <a:prstGeom prst="rect">
            <a:avLst/>
          </a:prstGeom>
          <a:noFill/>
        </p:spPr>
        <p:txBody>
          <a:bodyPr wrap="square" rtlCol="0">
            <a:spAutoFit/>
          </a:bodyPr>
          <a:lstStyle/>
          <a:p>
            <a:r>
              <a:rPr lang="en-US" sz="1800" u="sng" dirty="0">
                <a:solidFill>
                  <a:srgbClr val="00AFF9"/>
                </a:solidFill>
                <a:effectLst/>
                <a:latin typeface="Arial" panose="020B0604020202020204" pitchFamily="34" charset="0"/>
                <a:ea typeface="Calibri" panose="020F0502020204030204" pitchFamily="34" charset="0"/>
                <a:hlinkClick r:id="rId4"/>
              </a:rPr>
              <a:t>Join WebEx meeting</a:t>
            </a:r>
            <a:r>
              <a:rPr lang="en-US" sz="1800" dirty="0">
                <a:effectLst/>
                <a:latin typeface="Arial" panose="020B0604020202020204" pitchFamily="34" charset="0"/>
                <a:ea typeface="Calibri" panose="020F0502020204030204" pitchFamily="34" charset="0"/>
              </a:rPr>
              <a:t>   (Tuesday PM2)</a:t>
            </a:r>
            <a:br>
              <a:rPr lang="en-US" sz="1800" dirty="0">
                <a:effectLst/>
                <a:latin typeface="Arial" panose="020B0604020202020204" pitchFamily="34" charset="0"/>
                <a:ea typeface="Calibri" panose="020F0502020204030204" pitchFamily="34" charset="0"/>
              </a:rPr>
            </a:br>
            <a:r>
              <a:rPr lang="en-US" sz="1800" dirty="0">
                <a:solidFill>
                  <a:srgbClr val="666666"/>
                </a:solidFill>
                <a:effectLst/>
                <a:latin typeface="Arial" panose="020B0604020202020204" pitchFamily="34" charset="0"/>
                <a:ea typeface="Calibri" panose="020F0502020204030204" pitchFamily="34" charset="0"/>
              </a:rPr>
              <a:t>Meeting number: 2425 590 6112</a:t>
            </a:r>
            <a:r>
              <a:rPr lang="en-US" sz="1800" dirty="0">
                <a:effectLst/>
                <a:latin typeface="Arial" panose="020B0604020202020204" pitchFamily="34" charset="0"/>
                <a:ea typeface="Calibri" panose="020F0502020204030204" pitchFamily="34" charset="0"/>
              </a:rPr>
              <a:t>  Meeting password: aVk35iyWeu2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2425 590 6112</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5"/>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6"/>
              </a:rPr>
              <a:t>Toll-free calling restrictions</a:t>
            </a:r>
            <a:r>
              <a:rPr lang="en-US" sz="1800" dirty="0">
                <a:effectLst/>
                <a:latin typeface="Arial" panose="020B0604020202020204" pitchFamily="34" charset="0"/>
                <a:ea typeface="Calibri" panose="020F0502020204030204" pitchFamily="34" charset="0"/>
              </a:rPr>
              <a:t>   </a:t>
            </a:r>
            <a:endParaRPr lang="en-US" dirty="0"/>
          </a:p>
        </p:txBody>
      </p:sp>
      <p:sp>
        <p:nvSpPr>
          <p:cNvPr id="7" name="TextBox 6">
            <a:extLst>
              <a:ext uri="{FF2B5EF4-FFF2-40B4-BE49-F238E27FC236}">
                <a16:creationId xmlns:a16="http://schemas.microsoft.com/office/drawing/2014/main" id="{0CCEDF86-FD8D-46FE-A80E-C9B1D56B245F}"/>
              </a:ext>
            </a:extLst>
          </p:cNvPr>
          <p:cNvSpPr txBox="1"/>
          <p:nvPr/>
        </p:nvSpPr>
        <p:spPr>
          <a:xfrm>
            <a:off x="6285039" y="4092475"/>
            <a:ext cx="5892800" cy="2308324"/>
          </a:xfrm>
          <a:prstGeom prst="rect">
            <a:avLst/>
          </a:prstGeom>
          <a:noFill/>
        </p:spPr>
        <p:txBody>
          <a:bodyPr wrap="square" rtlCol="0">
            <a:spAutoFit/>
          </a:bodyPr>
          <a:lstStyle/>
          <a:p>
            <a:r>
              <a:rPr lang="en-US" sz="1800" u="sng" dirty="0">
                <a:solidFill>
                  <a:srgbClr val="00AFF9"/>
                </a:solidFill>
                <a:effectLst/>
                <a:latin typeface="Arial" panose="020B0604020202020204" pitchFamily="34" charset="0"/>
                <a:ea typeface="Calibri" panose="020F0502020204030204" pitchFamily="34" charset="0"/>
                <a:hlinkClick r:id="rId7"/>
              </a:rPr>
              <a:t>Join WebEx meeting</a:t>
            </a:r>
            <a:r>
              <a:rPr lang="en-US" sz="1800" dirty="0">
                <a:effectLst/>
                <a:latin typeface="Arial" panose="020B0604020202020204" pitchFamily="34" charset="0"/>
                <a:ea typeface="Calibri" panose="020F0502020204030204" pitchFamily="34" charset="0"/>
              </a:rPr>
              <a:t>   (Wednesday PM2)</a:t>
            </a:r>
            <a:br>
              <a:rPr lang="en-US" sz="1800" dirty="0">
                <a:effectLst/>
                <a:latin typeface="Arial" panose="020B0604020202020204" pitchFamily="34" charset="0"/>
                <a:ea typeface="Calibri" panose="020F0502020204030204" pitchFamily="34" charset="0"/>
              </a:rPr>
            </a:br>
            <a:r>
              <a:rPr lang="en-US" sz="1800" dirty="0">
                <a:solidFill>
                  <a:srgbClr val="666666"/>
                </a:solidFill>
                <a:effectLst/>
                <a:latin typeface="Arial" panose="020B0604020202020204" pitchFamily="34" charset="0"/>
                <a:ea typeface="Calibri" panose="020F0502020204030204" pitchFamily="34" charset="0"/>
              </a:rPr>
              <a:t>Meeting number: 2427 599 7379</a:t>
            </a:r>
            <a:r>
              <a:rPr lang="en-US" sz="1800" dirty="0">
                <a:effectLst/>
                <a:latin typeface="Arial" panose="020B0604020202020204" pitchFamily="34" charset="0"/>
                <a:ea typeface="Calibri" panose="020F0502020204030204" pitchFamily="34" charset="0"/>
              </a:rPr>
              <a:t>  Meeting password: UThVfjpN587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2427 599 7379</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8"/>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6"/>
              </a:rPr>
              <a:t>Toll-free calling restrictions</a:t>
            </a:r>
            <a:r>
              <a:rPr lang="en-US" sz="1800" dirty="0">
                <a:effectLst/>
                <a:latin typeface="Arial" panose="020B0604020202020204" pitchFamily="34" charset="0"/>
                <a:ea typeface="Calibri" panose="020F0502020204030204" pitchFamily="34" charset="0"/>
              </a:rPr>
              <a:t>   </a:t>
            </a:r>
            <a:endParaRPr lang="en-US" dirty="0"/>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0820400" cy="4114800"/>
          </a:xfrm>
        </p:spPr>
        <p:txBody>
          <a:bodyPr>
            <a:normAutofit fontScale="92500" lnSpcReduction="10000"/>
          </a:bodyPr>
          <a:lstStyle/>
          <a:p>
            <a:pPr fontAlgn="t"/>
            <a:r>
              <a:rPr lang="en-US" dirty="0"/>
              <a:t>Call session to order / “Guidelines for IEEE SA meetings”</a:t>
            </a:r>
          </a:p>
          <a:p>
            <a:pPr fontAlgn="t"/>
            <a:r>
              <a:rPr lang="en-US" dirty="0"/>
              <a:t>Review of Agenda / Approval of Agenda / Approve Minutes</a:t>
            </a:r>
          </a:p>
          <a:p>
            <a:pPr fontAlgn="t"/>
            <a:r>
              <a:rPr lang="en-US" dirty="0"/>
              <a:t>Liaison Updates / Regulatory</a:t>
            </a:r>
          </a:p>
          <a:p>
            <a:pPr fontAlgn="t"/>
            <a:r>
              <a:rPr lang="en-US" dirty="0"/>
              <a:t>IoT white paper development</a:t>
            </a:r>
          </a:p>
          <a:p>
            <a:pPr fontAlgn="t"/>
            <a:r>
              <a:rPr lang="en-US" dirty="0"/>
              <a:t>Low Latency White Paper</a:t>
            </a:r>
          </a:p>
          <a:p>
            <a:pPr fontAlgn="t"/>
            <a:r>
              <a:rPr lang="en-US" dirty="0"/>
              <a:t>"IEEE 802 Solutions for Vertical Applications" White Paper</a:t>
            </a:r>
          </a:p>
          <a:p>
            <a:pPr fontAlgn="b"/>
            <a:r>
              <a:rPr lang="en-US" dirty="0"/>
              <a:t>Vertical market – AFV Charging Infrastructure communications</a:t>
            </a:r>
          </a:p>
          <a:p>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10845</TotalTime>
  <Words>2565</Words>
  <Application>Microsoft Office PowerPoint</Application>
  <PresentationFormat>Widescreen</PresentationFormat>
  <Paragraphs>263</Paragraphs>
  <Slides>22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Helvetica</vt:lpstr>
      <vt:lpstr>Monotype Sorts</vt:lpstr>
      <vt:lpstr>Times New Roman</vt:lpstr>
      <vt:lpstr>802-24-Theme1</vt:lpstr>
      <vt:lpstr>802.24 Vertical Applications TAG</vt:lpstr>
      <vt:lpstr>802.24 Overview</vt:lpstr>
      <vt:lpstr>November Plenary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802.24.2 IoT White Paper</vt:lpstr>
      <vt:lpstr>IoT White Paper Discussion</vt:lpstr>
      <vt:lpstr>“Low latency” White Paper</vt:lpstr>
      <vt:lpstr>"IEEE 802 Solutions for Vertical Applications"</vt:lpstr>
      <vt:lpstr>AFV Charging Communication Vertical</vt:lpstr>
      <vt:lpstr>September 2022 - Notes on EV Charging Vertical</vt:lpstr>
      <vt:lpstr>Vertical Applications – Industry Standards Outreach</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233</cp:revision>
  <dcterms:created xsi:type="dcterms:W3CDTF">2020-10-13T15:01:18Z</dcterms:created>
  <dcterms:modified xsi:type="dcterms:W3CDTF">2022-11-14T13:19:24Z</dcterms:modified>
</cp:coreProperties>
</file>