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1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C62493-49E5-4F60-86E9-F555B970C0E0}">
          <p14:sldIdLst>
            <p14:sldId id="258"/>
            <p14:sldId id="261"/>
            <p14:sldId id="260"/>
            <p14:sldId id="259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0" autoAdjust="0"/>
    <p:restoredTop sz="94099" autoAdjust="0"/>
  </p:normalViewPr>
  <p:slideViewPr>
    <p:cSldViewPr>
      <p:cViewPr varScale="1">
        <p:scale>
          <a:sx n="124" d="100"/>
          <a:sy n="124" d="100"/>
        </p:scale>
        <p:origin x="200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6"/>
    </p:cViewPr>
  </p:sorterViewPr>
  <p:notesViewPr>
    <p:cSldViewPr>
      <p:cViewPr varScale="1">
        <p:scale>
          <a:sx n="114" d="100"/>
          <a:sy n="114" d="100"/>
        </p:scale>
        <p:origin x="2899" y="1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44888" y="177800"/>
            <a:ext cx="26939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altLang="en-US"/>
              <a:t>doc.: IEEE 802.24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23098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altLang="en-US" dirty="0"/>
              <a:t>July 2020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60838" y="8982075"/>
            <a:ext cx="21574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000"/>
            </a:lvl1pPr>
          </a:lstStyle>
          <a:p>
            <a:r>
              <a:rPr lang="en-US" altLang="en-US"/>
              <a:t>Tim Godfrey (EPRI)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697163" y="8982075"/>
            <a:ext cx="13858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z="1000"/>
            </a:lvl1pPr>
          </a:lstStyle>
          <a:p>
            <a:r>
              <a:rPr lang="en-US" altLang="en-US"/>
              <a:t>Page </a:t>
            </a:r>
            <a:fld id="{F05CCD38-E3BA-4351-86DA-0A746BC455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1963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3925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87475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49438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66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638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210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82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912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67100" y="98425"/>
            <a:ext cx="28146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altLang="en-US"/>
              <a:t>doc.: IEEE 802.24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2736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altLang="en-US" dirty="0"/>
              <a:t>July 2020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771900" y="8985250"/>
            <a:ext cx="25098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 altLang="en-US"/>
              <a:t>Tim Godfrey (EPRI)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33700" y="8985250"/>
            <a:ext cx="8016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altLang="en-US"/>
              <a:t>Page </a:t>
            </a:r>
            <a:fld id="{F9031878-2613-4CF8-8C8B-1C8D0CA1FB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2071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869219CD-136A-40C3-85E0-D9FA436669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69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03CEC2-3711-9664-9512-D1BDFEBD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55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A42A6F1F-89D0-4C7C-88C0-E46BC40C42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99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43D6F4AB-797C-4E10-8BE8-7E7A0FDF11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5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FA497F3-03E4-43CE-BA28-C5FC5BC2AE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40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71B338A4-ED28-4298-8247-49C20A64E3B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04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10F6A3D7-DD84-42AF-989C-56ECD19EC4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71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378281"/>
            <a:ext cx="2133600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&lt;month year&gt;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8D59594-AA2E-416C-8D6D-4EAE56C9B6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83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1036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475413"/>
            <a:ext cx="41656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7198" y="6475413"/>
            <a:ext cx="8592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 altLang="en-US"/>
              <a:t>Slide </a:t>
            </a:r>
            <a:fld id="{4CFCE8D9-1B5D-49FC-8389-90980ECCA56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689600" y="394156"/>
            <a:ext cx="5588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lvl="4" algn="r"/>
            <a:r>
              <a:rPr lang="en-US" altLang="en-US" sz="1400" b="1" dirty="0"/>
              <a:t>DCN: 24-22-0016-00-0000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3"/>
            <a:ext cx="94826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20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14400" y="381000"/>
            <a:ext cx="579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lvl="4" algn="l"/>
            <a:r>
              <a:rPr lang="en-US" altLang="en-US" sz="1400" b="1" dirty="0"/>
              <a:t>September 2022</a:t>
            </a:r>
          </a:p>
        </p:txBody>
      </p:sp>
    </p:spTree>
    <p:extLst>
      <p:ext uri="{BB962C8B-B14F-4D97-AF65-F5344CB8AC3E}">
        <p14:creationId xmlns:p14="http://schemas.microsoft.com/office/powerpoint/2010/main" val="226047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rrodin@sandia.gov" TargetMode="External"/><Relationship Id="rId2" Type="http://schemas.openxmlformats.org/officeDocument/2006/relationships/hyperlink" Target="mailto:c.rodine@ieee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122363"/>
            <a:ext cx="9144000" cy="1849437"/>
          </a:xfrm>
        </p:spPr>
        <p:txBody>
          <a:bodyPr anchor="ctr"/>
          <a:lstStyle/>
          <a:p>
            <a:r>
              <a:rPr lang="en-US" altLang="en-US" sz="3600" dirty="0"/>
              <a:t>802.24 Vertical Applications TAG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66800" y="2819400"/>
            <a:ext cx="10287509" cy="3525378"/>
          </a:xfrm>
        </p:spPr>
        <p:txBody>
          <a:bodyPr/>
          <a:lstStyle/>
          <a:p>
            <a:r>
              <a:rPr lang="en-US" sz="3600" dirty="0"/>
              <a:t>Cross-cutting vertical opportunity for EV Charging</a:t>
            </a:r>
          </a:p>
          <a:p>
            <a:endParaRPr lang="en-US" sz="1800" dirty="0"/>
          </a:p>
          <a:p>
            <a:r>
              <a:rPr lang="en-US" sz="2000" dirty="0"/>
              <a:t>Craig Rodine</a:t>
            </a:r>
            <a:br>
              <a:rPr lang="en-US" sz="1800" dirty="0"/>
            </a:br>
            <a:r>
              <a:rPr lang="en-US" sz="1600" dirty="0"/>
              <a:t>Principal Member, Technical Staff: Cybersecurity R&amp;D</a:t>
            </a:r>
          </a:p>
          <a:p>
            <a:r>
              <a:rPr lang="en-US" sz="1600" dirty="0"/>
              <a:t>Renewable and Distributed Energy Systems Integration</a:t>
            </a:r>
          </a:p>
          <a:p>
            <a:r>
              <a:rPr lang="en-US" sz="1600" dirty="0"/>
              <a:t>Sandia National Laboratories</a:t>
            </a:r>
            <a:br>
              <a:rPr lang="en-US" sz="1600" dirty="0"/>
            </a:br>
            <a:r>
              <a:rPr lang="en-US" sz="1600" dirty="0"/>
              <a:t>Albuquerque, NM, USA</a:t>
            </a:r>
          </a:p>
          <a:p>
            <a:endParaRPr lang="en-US" sz="1800" dirty="0"/>
          </a:p>
          <a:p>
            <a:r>
              <a:rPr lang="en-US" sz="1800" dirty="0"/>
              <a:t>Sept 2022 IEEE 802 Wireless Interim</a:t>
            </a:r>
          </a:p>
          <a:p>
            <a:r>
              <a:rPr lang="en-US" sz="1800" dirty="0"/>
              <a:t>Waikoloa, Hawaii, USA (and remote)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40600" y="6475413"/>
            <a:ext cx="4165600" cy="184666"/>
          </a:xfrm>
        </p:spPr>
        <p:txBody>
          <a:bodyPr/>
          <a:lstStyle/>
          <a:p>
            <a:r>
              <a:rPr lang="en-US" altLang="en-US" dirty="0"/>
              <a:t>Craig Rodine, SNL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0398" y="6475413"/>
            <a:ext cx="432811" cy="184666"/>
          </a:xfrm>
        </p:spPr>
        <p:txBody>
          <a:bodyPr/>
          <a:lstStyle/>
          <a:p>
            <a:r>
              <a:rPr lang="en-US" altLang="en-US" dirty="0"/>
              <a:t>Slide </a:t>
            </a:r>
            <a:fld id="{FB77950E-B72B-4A4A-976E-ED1B46E90826}" type="slidenum">
              <a:rPr lang="en-US" altLang="en-US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97142A0-C13C-A902-354A-FAA82B0A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dirty="0"/>
              <a:t>Discussion, 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D59463-26DF-764D-D1BD-E80690CF3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983" y="2819400"/>
            <a:ext cx="10363200" cy="30102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Thank you very much!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c.rodine@ieee.org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crrodin@sandia.gov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037AF-FDA1-97CC-6165-125A67A1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628A8-DC19-954E-F371-38B5075F2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44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22F50-547F-7ED2-D48B-A57AFF09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07155-4AC5-6C98-608E-54347AF50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10363200" cy="4114800"/>
          </a:xfrm>
        </p:spPr>
        <p:txBody>
          <a:bodyPr>
            <a:normAutofit fontScale="92500"/>
          </a:bodyPr>
          <a:lstStyle/>
          <a:p>
            <a:r>
              <a:rPr lang="en-US" dirty="0"/>
              <a:t>Overview of present-day public EV charging</a:t>
            </a:r>
          </a:p>
          <a:p>
            <a:pPr lvl="1"/>
            <a:r>
              <a:rPr lang="en-US" dirty="0"/>
              <a:t>System architecture, open standards-based systems</a:t>
            </a:r>
          </a:p>
          <a:p>
            <a:pPr lvl="1"/>
            <a:r>
              <a:rPr lang="en-US" dirty="0"/>
              <a:t>Focus on charging comms (lack of) cybersecurity</a:t>
            </a:r>
          </a:p>
          <a:p>
            <a:r>
              <a:rPr lang="en-US" dirty="0"/>
              <a:t>Potential project in IEEE 802.24 TF</a:t>
            </a:r>
          </a:p>
          <a:p>
            <a:pPr lvl="1"/>
            <a:r>
              <a:rPr lang="en-US" dirty="0"/>
              <a:t>Describe secure L2 (</a:t>
            </a:r>
            <a:r>
              <a:rPr lang="en-US" dirty="0" err="1"/>
              <a:t>wired+w</a:t>
            </a:r>
            <a:r>
              <a:rPr lang="en-US" dirty="0"/>
              <a:t>/less) ‘EV edge’ comms fabric</a:t>
            </a:r>
          </a:p>
          <a:p>
            <a:pPr lvl="1"/>
            <a:r>
              <a:rPr lang="en-US" dirty="0"/>
              <a:t>Supporting mission critical &amp; data/comms-centric applications</a:t>
            </a:r>
          </a:p>
          <a:p>
            <a:pPr lvl="1"/>
            <a:r>
              <a:rPr lang="en-US" dirty="0"/>
              <a:t>Supporting integration of DERs, building/site energy </a:t>
            </a:r>
            <a:r>
              <a:rPr lang="en-US" dirty="0" err="1"/>
              <a:t>mgmt</a:t>
            </a:r>
            <a:endParaRPr lang="en-US" dirty="0"/>
          </a:p>
          <a:p>
            <a:r>
              <a:rPr lang="en-US" dirty="0"/>
              <a:t>Discussion and next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A762D-EA13-2D8D-DF2C-5CAA267E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B2920-4A0B-330A-A8F5-7CA634E4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44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loud 34">
            <a:extLst>
              <a:ext uri="{FF2B5EF4-FFF2-40B4-BE49-F238E27FC236}">
                <a16:creationId xmlns:a16="http://schemas.microsoft.com/office/drawing/2014/main" id="{E38B278F-90ED-2D37-A5E4-1113D555046A}"/>
              </a:ext>
            </a:extLst>
          </p:cNvPr>
          <p:cNvSpPr/>
          <p:nvPr/>
        </p:nvSpPr>
        <p:spPr>
          <a:xfrm>
            <a:off x="6019253" y="1529374"/>
            <a:ext cx="2554057" cy="1573318"/>
          </a:xfrm>
          <a:prstGeom prst="cloud">
            <a:avLst/>
          </a:prstGeom>
          <a:pattFill prst="dashVert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MSP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cloud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34935-1A1E-9BC9-25DF-5E10C3418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765447"/>
          </a:xfrm>
        </p:spPr>
        <p:txBody>
          <a:bodyPr/>
          <a:lstStyle/>
          <a:p>
            <a:r>
              <a:rPr lang="en-US" dirty="0"/>
              <a:t>Overview of EV Charging (systems, services)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ADC6C-E4E2-5E54-2E5D-9751250F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39723-B8C5-3BBF-DD0C-D6ED59E1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03C61C-70CF-485F-45A0-036695496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87" y="3733800"/>
            <a:ext cx="4490793" cy="2096366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1F945871-D3E9-718D-9B11-E190A649D945}"/>
              </a:ext>
            </a:extLst>
          </p:cNvPr>
          <p:cNvSpPr/>
          <p:nvPr/>
        </p:nvSpPr>
        <p:spPr>
          <a:xfrm>
            <a:off x="8837943" y="2540688"/>
            <a:ext cx="2729240" cy="1503544"/>
          </a:xfrm>
          <a:prstGeom prst="cloud">
            <a:avLst/>
          </a:prstGeom>
          <a:pattFill prst="pct6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OEM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cloud</a:t>
            </a:r>
          </a:p>
        </p:txBody>
      </p:sp>
      <p:pic>
        <p:nvPicPr>
          <p:cNvPr id="15" name="Picture 18" descr="Protocol Stack Perspective For Low Latency and Massive Connectivity in  Future Cellular Networks">
            <a:extLst>
              <a:ext uri="{FF2B5EF4-FFF2-40B4-BE49-F238E27FC236}">
                <a16:creationId xmlns:a16="http://schemas.microsoft.com/office/drawing/2014/main" id="{DBCEF869-30FC-1637-5F48-826DFACF1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43" y="3751077"/>
            <a:ext cx="1035447" cy="6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Protocol Stack Perspective For Low Latency and Massive Connectivity in  Future Cellular Networks">
            <a:extLst>
              <a:ext uri="{FF2B5EF4-FFF2-40B4-BE49-F238E27FC236}">
                <a16:creationId xmlns:a16="http://schemas.microsoft.com/office/drawing/2014/main" id="{9D5BECEC-3B26-DA42-5871-889143759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3270">
            <a:off x="2814174" y="3956909"/>
            <a:ext cx="1035447" cy="6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578D5974-05E8-B454-F7F7-66348B44453E}"/>
              </a:ext>
            </a:extLst>
          </p:cNvPr>
          <p:cNvSpPr/>
          <p:nvPr/>
        </p:nvSpPr>
        <p:spPr>
          <a:xfrm>
            <a:off x="2131511" y="1477482"/>
            <a:ext cx="2445091" cy="1066800"/>
          </a:xfrm>
          <a:prstGeom prst="cloud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CNO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cloud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B39EBF9C-68BD-C91D-2B4D-56AD34B9F16A}"/>
              </a:ext>
            </a:extLst>
          </p:cNvPr>
          <p:cNvSpPr/>
          <p:nvPr/>
        </p:nvSpPr>
        <p:spPr>
          <a:xfrm>
            <a:off x="624817" y="2540688"/>
            <a:ext cx="2729240" cy="1573318"/>
          </a:xfrm>
          <a:prstGeom prst="cloud">
            <a:avLst/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CNO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cloud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7F0CA6-F999-BDE7-0DA3-346AD97E85EA}"/>
              </a:ext>
            </a:extLst>
          </p:cNvPr>
          <p:cNvGrpSpPr/>
          <p:nvPr/>
        </p:nvGrpSpPr>
        <p:grpSpPr>
          <a:xfrm>
            <a:off x="2299510" y="2124636"/>
            <a:ext cx="360346" cy="984798"/>
            <a:chOff x="2299510" y="2124636"/>
            <a:chExt cx="360346" cy="984798"/>
          </a:xfrm>
        </p:grpSpPr>
        <p:sp>
          <p:nvSpPr>
            <p:cNvPr id="31" name="Left-Right Arrow 30">
              <a:extLst>
                <a:ext uri="{FF2B5EF4-FFF2-40B4-BE49-F238E27FC236}">
                  <a16:creationId xmlns:a16="http://schemas.microsoft.com/office/drawing/2014/main" id="{B2340E89-CCB3-8180-710A-280778FD8862}"/>
                </a:ext>
              </a:extLst>
            </p:cNvPr>
            <p:cNvSpPr/>
            <p:nvPr/>
          </p:nvSpPr>
          <p:spPr bwMode="auto">
            <a:xfrm rot="18395888">
              <a:off x="1987284" y="2436862"/>
              <a:ext cx="984798" cy="360346"/>
            </a:xfrm>
            <a:prstGeom prst="leftRightArrow">
              <a:avLst>
                <a:gd name="adj1" fmla="val 38185"/>
                <a:gd name="adj2" fmla="val 42968"/>
              </a:avLst>
            </a:prstGeom>
            <a:solidFill>
              <a:schemeClr val="bg1">
                <a:lumMod val="75000"/>
                <a:alpha val="97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900" dirty="0">
                <a:latin typeface="+mn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CD290E-CC70-B3AB-92A8-C43A3112539F}"/>
                </a:ext>
              </a:extLst>
            </p:cNvPr>
            <p:cNvSpPr txBox="1"/>
            <p:nvPr/>
          </p:nvSpPr>
          <p:spPr>
            <a:xfrm rot="18329370">
              <a:off x="2098683" y="2486554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Roaming</a:t>
              </a:r>
            </a:p>
          </p:txBody>
        </p:sp>
      </p:grpSp>
      <p:sp>
        <p:nvSpPr>
          <p:cNvPr id="34" name="Cloud 33">
            <a:extLst>
              <a:ext uri="{FF2B5EF4-FFF2-40B4-BE49-F238E27FC236}">
                <a16:creationId xmlns:a16="http://schemas.microsoft.com/office/drawing/2014/main" id="{F34EFAB1-7821-B3B8-F759-15B7A3163DB8}"/>
              </a:ext>
            </a:extLst>
          </p:cNvPr>
          <p:cNvSpPr/>
          <p:nvPr/>
        </p:nvSpPr>
        <p:spPr>
          <a:xfrm>
            <a:off x="4495800" y="2540688"/>
            <a:ext cx="2554057" cy="1424378"/>
          </a:xfrm>
          <a:prstGeom prst="cloud">
            <a:avLst/>
          </a:prstGeom>
          <a:pattFill prst="dashVert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MSP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cloud</a:t>
            </a: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4288B55A-7175-B086-4EDB-9E92C2959D21}"/>
              </a:ext>
            </a:extLst>
          </p:cNvPr>
          <p:cNvSpPr/>
          <p:nvPr/>
        </p:nvSpPr>
        <p:spPr>
          <a:xfrm>
            <a:off x="9097488" y="1399521"/>
            <a:ext cx="2445091" cy="1066800"/>
          </a:xfrm>
          <a:prstGeom prst="cloud">
            <a:avLst/>
          </a:prstGeom>
          <a:pattFill prst="pct6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OEM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cloud</a:t>
            </a:r>
          </a:p>
        </p:txBody>
      </p:sp>
      <p:pic>
        <p:nvPicPr>
          <p:cNvPr id="1030" name="Picture 6" descr="Where can I charge my electric car? Everywhere | Volkswagen Ireland  Electric Cars">
            <a:extLst>
              <a:ext uri="{FF2B5EF4-FFF2-40B4-BE49-F238E27FC236}">
                <a16:creationId xmlns:a16="http://schemas.microsoft.com/office/drawing/2014/main" id="{008F1826-E9A4-BA95-4C42-F1428D8BD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0" t="18378" b="8655"/>
          <a:stretch/>
        </p:blipFill>
        <p:spPr bwMode="auto">
          <a:xfrm>
            <a:off x="8879698" y="4130001"/>
            <a:ext cx="2550302" cy="179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to pay for charging your electric car | Volkswagen Ireland Electric Cars">
            <a:extLst>
              <a:ext uri="{FF2B5EF4-FFF2-40B4-BE49-F238E27FC236}">
                <a16:creationId xmlns:a16="http://schemas.microsoft.com/office/drawing/2014/main" id="{E577F8BF-ECB0-FE67-593A-490EBE38F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r="6719"/>
          <a:stretch/>
        </p:blipFill>
        <p:spPr bwMode="auto">
          <a:xfrm>
            <a:off x="771636" y="4125081"/>
            <a:ext cx="2565401" cy="179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B0FA491-9A29-2E80-9A39-3113320EDC8B}"/>
              </a:ext>
            </a:extLst>
          </p:cNvPr>
          <p:cNvGrpSpPr/>
          <p:nvPr/>
        </p:nvGrpSpPr>
        <p:grpSpPr>
          <a:xfrm rot="21272912">
            <a:off x="4270871" y="1847349"/>
            <a:ext cx="2253315" cy="237436"/>
            <a:chOff x="4601121" y="2009155"/>
            <a:chExt cx="1466829" cy="237436"/>
          </a:xfrm>
        </p:grpSpPr>
        <p:sp>
          <p:nvSpPr>
            <p:cNvPr id="38" name="Left-Right Arrow 37">
              <a:extLst>
                <a:ext uri="{FF2B5EF4-FFF2-40B4-BE49-F238E27FC236}">
                  <a16:creationId xmlns:a16="http://schemas.microsoft.com/office/drawing/2014/main" id="{6B3F3161-A19C-78F6-989D-CC0A7D07BA48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03F4D7D-112E-1412-CB62-4F3DAE23CDB7}"/>
                </a:ext>
              </a:extLst>
            </p:cNvPr>
            <p:cNvSpPr txBox="1"/>
            <p:nvPr/>
          </p:nvSpPr>
          <p:spPr>
            <a:xfrm rot="661392">
              <a:off x="4941630" y="2020152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Reseller/Self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5A893ED-D5D5-E244-6159-CD9B012BDD0E}"/>
              </a:ext>
            </a:extLst>
          </p:cNvPr>
          <p:cNvGrpSpPr/>
          <p:nvPr/>
        </p:nvGrpSpPr>
        <p:grpSpPr>
          <a:xfrm rot="20429393">
            <a:off x="3055022" y="3173741"/>
            <a:ext cx="1763696" cy="237436"/>
            <a:chOff x="4601121" y="2009155"/>
            <a:chExt cx="1466829" cy="237436"/>
          </a:xfrm>
        </p:grpSpPr>
        <p:sp>
          <p:nvSpPr>
            <p:cNvPr id="42" name="Left-Right Arrow 41">
              <a:extLst>
                <a:ext uri="{FF2B5EF4-FFF2-40B4-BE49-F238E27FC236}">
                  <a16:creationId xmlns:a16="http://schemas.microsoft.com/office/drawing/2014/main" id="{7DACB7F2-E0F8-438D-C8F0-AEBB2BA66A4D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ADF0C86-7350-CE97-6FDB-C93F0B962270}"/>
                </a:ext>
              </a:extLst>
            </p:cNvPr>
            <p:cNvSpPr txBox="1"/>
            <p:nvPr/>
          </p:nvSpPr>
          <p:spPr>
            <a:xfrm rot="661392">
              <a:off x="4941630" y="2020152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Reseller/Self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764D233-8D5A-4691-E490-B689242C1BB4}"/>
              </a:ext>
            </a:extLst>
          </p:cNvPr>
          <p:cNvGrpSpPr/>
          <p:nvPr/>
        </p:nvGrpSpPr>
        <p:grpSpPr>
          <a:xfrm rot="19213341">
            <a:off x="6337282" y="2763981"/>
            <a:ext cx="1129374" cy="237436"/>
            <a:chOff x="4601121" y="2009155"/>
            <a:chExt cx="1466829" cy="237436"/>
          </a:xfrm>
        </p:grpSpPr>
        <p:sp>
          <p:nvSpPr>
            <p:cNvPr id="48" name="Left-Right Arrow 47">
              <a:extLst>
                <a:ext uri="{FF2B5EF4-FFF2-40B4-BE49-F238E27FC236}">
                  <a16:creationId xmlns:a16="http://schemas.microsoft.com/office/drawing/2014/main" id="{70AB67A2-0784-2807-CA6C-9DE7232C1F2C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E4689B0-0B58-C986-DEF9-D215C6EDC2DA}"/>
                </a:ext>
              </a:extLst>
            </p:cNvPr>
            <p:cNvSpPr txBox="1"/>
            <p:nvPr/>
          </p:nvSpPr>
          <p:spPr>
            <a:xfrm rot="661392">
              <a:off x="4941630" y="2020152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Reseller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B51B21D-E913-98CA-F39A-FEE2CFACCBB0}"/>
              </a:ext>
            </a:extLst>
          </p:cNvPr>
          <p:cNvGrpSpPr/>
          <p:nvPr/>
        </p:nvGrpSpPr>
        <p:grpSpPr>
          <a:xfrm rot="20333387">
            <a:off x="3027894" y="2463420"/>
            <a:ext cx="3414638" cy="269188"/>
            <a:chOff x="4601121" y="1977403"/>
            <a:chExt cx="1466829" cy="269188"/>
          </a:xfrm>
        </p:grpSpPr>
        <p:sp>
          <p:nvSpPr>
            <p:cNvPr id="51" name="Left-Right Arrow 50">
              <a:extLst>
                <a:ext uri="{FF2B5EF4-FFF2-40B4-BE49-F238E27FC236}">
                  <a16:creationId xmlns:a16="http://schemas.microsoft.com/office/drawing/2014/main" id="{839D4984-2B0D-2773-0A69-F7E10DACCD6E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4529A24-7CEC-65BF-CC42-21D84031F7E5}"/>
                </a:ext>
              </a:extLst>
            </p:cNvPr>
            <p:cNvSpPr txBox="1"/>
            <p:nvPr/>
          </p:nvSpPr>
          <p:spPr>
            <a:xfrm rot="661392">
              <a:off x="4883653" y="1977403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                                 Reseller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608F65B-AEFA-F796-053F-19061CEC716E}"/>
              </a:ext>
            </a:extLst>
          </p:cNvPr>
          <p:cNvGrpSpPr/>
          <p:nvPr/>
        </p:nvGrpSpPr>
        <p:grpSpPr>
          <a:xfrm rot="1714882">
            <a:off x="3827847" y="2499930"/>
            <a:ext cx="1301030" cy="237436"/>
            <a:chOff x="4601123" y="2009155"/>
            <a:chExt cx="1466830" cy="237436"/>
          </a:xfrm>
        </p:grpSpPr>
        <p:sp>
          <p:nvSpPr>
            <p:cNvPr id="45" name="Left-Right Arrow 44">
              <a:extLst>
                <a:ext uri="{FF2B5EF4-FFF2-40B4-BE49-F238E27FC236}">
                  <a16:creationId xmlns:a16="http://schemas.microsoft.com/office/drawing/2014/main" id="{8EF1887B-6E29-3AD8-644B-53B10190CCD2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B658AA1-8632-E8AA-62CE-359F06C270D9}"/>
                </a:ext>
              </a:extLst>
            </p:cNvPr>
            <p:cNvSpPr txBox="1"/>
            <p:nvPr/>
          </p:nvSpPr>
          <p:spPr>
            <a:xfrm rot="661392">
              <a:off x="4941630" y="2020152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Reseller</a:t>
              </a:r>
            </a:p>
          </p:txBody>
        </p:sp>
      </p:grpSp>
      <p:sp>
        <p:nvSpPr>
          <p:cNvPr id="53" name="Left-Right Arrow Callout 52">
            <a:extLst>
              <a:ext uri="{FF2B5EF4-FFF2-40B4-BE49-F238E27FC236}">
                <a16:creationId xmlns:a16="http://schemas.microsoft.com/office/drawing/2014/main" id="{43327AE2-195B-0B83-3549-86C5BF2568C5}"/>
              </a:ext>
            </a:extLst>
          </p:cNvPr>
          <p:cNvSpPr/>
          <p:nvPr/>
        </p:nvSpPr>
        <p:spPr bwMode="auto">
          <a:xfrm>
            <a:off x="3900141" y="5715000"/>
            <a:ext cx="4024659" cy="659988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9990"/>
            </a:avLst>
          </a:prstGeom>
          <a:noFill/>
          <a:ln w="12700" cap="flat" cmpd="sng" algn="ctr">
            <a:solidFill>
              <a:schemeClr val="accent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latin typeface="+mn-lt"/>
              </a:rPr>
              <a:t>Foundation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latin typeface="+mn-lt"/>
              </a:rPr>
              <a:t>: safe energy exchange via coupler (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latin typeface="+mn-lt"/>
              </a:rPr>
              <a:t>connector+inlet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latin typeface="+mn-lt"/>
              </a:rPr>
              <a:t>), controlled </a:t>
            </a:r>
            <a:r>
              <a:rPr lang="en-US" sz="1100" dirty="0">
                <a:solidFill>
                  <a:schemeClr val="accent2">
                    <a:lumMod val="25000"/>
                  </a:schemeClr>
                </a:solidFill>
                <a:latin typeface="+mn-lt"/>
              </a:rPr>
              <a:t>by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latin typeface="+mn-lt"/>
              </a:rPr>
              <a:t>communication between state machines in EV and EVSE. 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8E8C457-6673-7C88-9C72-E000D080FB81}"/>
              </a:ext>
            </a:extLst>
          </p:cNvPr>
          <p:cNvGrpSpPr/>
          <p:nvPr/>
        </p:nvGrpSpPr>
        <p:grpSpPr>
          <a:xfrm rot="20455888">
            <a:off x="8010245" y="1994820"/>
            <a:ext cx="1466548" cy="237436"/>
            <a:chOff x="4601121" y="2009155"/>
            <a:chExt cx="1466829" cy="237436"/>
          </a:xfrm>
        </p:grpSpPr>
        <p:sp>
          <p:nvSpPr>
            <p:cNvPr id="56" name="Left-Right Arrow 55">
              <a:extLst>
                <a:ext uri="{FF2B5EF4-FFF2-40B4-BE49-F238E27FC236}">
                  <a16:creationId xmlns:a16="http://schemas.microsoft.com/office/drawing/2014/main" id="{3E40457D-488F-5B23-DA5E-A3045597E1A9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F50452E-EA7C-E3F7-DABA-BF522C672DC5}"/>
                </a:ext>
              </a:extLst>
            </p:cNvPr>
            <p:cNvSpPr txBox="1"/>
            <p:nvPr/>
          </p:nvSpPr>
          <p:spPr>
            <a:xfrm rot="661392">
              <a:off x="4941156" y="2018626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Partner/Self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4CFBF24-EC73-6EA2-D904-6C38E5B439FC}"/>
              </a:ext>
            </a:extLst>
          </p:cNvPr>
          <p:cNvGrpSpPr/>
          <p:nvPr/>
        </p:nvGrpSpPr>
        <p:grpSpPr>
          <a:xfrm rot="20761713">
            <a:off x="6747271" y="3140552"/>
            <a:ext cx="2409145" cy="237436"/>
            <a:chOff x="4601121" y="2009155"/>
            <a:chExt cx="1466829" cy="237436"/>
          </a:xfrm>
        </p:grpSpPr>
        <p:sp>
          <p:nvSpPr>
            <p:cNvPr id="59" name="Left-Right Arrow 58">
              <a:extLst>
                <a:ext uri="{FF2B5EF4-FFF2-40B4-BE49-F238E27FC236}">
                  <a16:creationId xmlns:a16="http://schemas.microsoft.com/office/drawing/2014/main" id="{2693344B-C22F-98E1-B851-B6AD32F670D4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1C3EBF9-F300-E628-F672-7C0B956DC1A7}"/>
                </a:ext>
              </a:extLst>
            </p:cNvPr>
            <p:cNvSpPr txBox="1"/>
            <p:nvPr/>
          </p:nvSpPr>
          <p:spPr>
            <a:xfrm rot="661392">
              <a:off x="4941156" y="2018626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Partner/Self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35BEAEE-F5BE-D4E6-7971-B7E50F31A67C}"/>
              </a:ext>
            </a:extLst>
          </p:cNvPr>
          <p:cNvGrpSpPr/>
          <p:nvPr/>
        </p:nvGrpSpPr>
        <p:grpSpPr>
          <a:xfrm rot="277744">
            <a:off x="7886988" y="2659231"/>
            <a:ext cx="1466548" cy="237436"/>
            <a:chOff x="4601121" y="2009155"/>
            <a:chExt cx="1466829" cy="237436"/>
          </a:xfrm>
        </p:grpSpPr>
        <p:sp>
          <p:nvSpPr>
            <p:cNvPr id="62" name="Left-Right Arrow 61">
              <a:extLst>
                <a:ext uri="{FF2B5EF4-FFF2-40B4-BE49-F238E27FC236}">
                  <a16:creationId xmlns:a16="http://schemas.microsoft.com/office/drawing/2014/main" id="{D36F38E5-231A-4256-6A98-BB97DEE68472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A8327B9-251C-047C-4C85-E8D4D25EDA41}"/>
                </a:ext>
              </a:extLst>
            </p:cNvPr>
            <p:cNvSpPr txBox="1"/>
            <p:nvPr/>
          </p:nvSpPr>
          <p:spPr>
            <a:xfrm rot="661392">
              <a:off x="4941156" y="2018626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Partner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304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99A4F-214F-A6E5-F742-1B6BF7088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783158"/>
          </a:xfrm>
        </p:spPr>
        <p:txBody>
          <a:bodyPr/>
          <a:lstStyle/>
          <a:p>
            <a:r>
              <a:rPr lang="en-US" dirty="0"/>
              <a:t>Overview of EV Charging (couplers, comms)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26B47-A7E1-3E0F-DD76-BA1B2357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Craig Rodine, SNL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D760C-852F-6DE4-2D72-9A9345A2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07A608-9DC2-7F70-72A0-C81D50034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287" y="1475014"/>
            <a:ext cx="8438243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AC charging: analog control (so far*)</a:t>
            </a:r>
          </a:p>
          <a:p>
            <a:pPr marL="0" indent="0">
              <a:buNone/>
            </a:pPr>
            <a:r>
              <a:rPr lang="en-US" sz="2800" dirty="0"/>
              <a:t>DC charging: digital signaling between EV-EVSE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66FA65-8CC7-E49B-1105-7C27C40CFD55}"/>
              </a:ext>
            </a:extLst>
          </p:cNvPr>
          <p:cNvSpPr txBox="1"/>
          <p:nvPr/>
        </p:nvSpPr>
        <p:spPr>
          <a:xfrm>
            <a:off x="6934200" y="3200400"/>
            <a:ext cx="4546600" cy="306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4D307A-AA91-CFCC-307B-2F914E040458}"/>
              </a:ext>
            </a:extLst>
          </p:cNvPr>
          <p:cNvSpPr txBox="1"/>
          <p:nvPr/>
        </p:nvSpPr>
        <p:spPr>
          <a:xfrm>
            <a:off x="7278149" y="2819129"/>
            <a:ext cx="43905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EV-EVSE Communications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000" dirty="0">
                <a:latin typeface="+mn-lt"/>
              </a:rPr>
              <a:t>CHAdeMO, GB/T:</a:t>
            </a:r>
          </a:p>
          <a:p>
            <a:r>
              <a:rPr lang="en-US" sz="20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CAN bus / packets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CCS:</a:t>
            </a:r>
          </a:p>
          <a:p>
            <a:r>
              <a:rPr lang="en-US" sz="20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BPLC / IP / TCP / [TLS**] / XML (EXI)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Tesla:</a:t>
            </a:r>
          </a:p>
          <a:p>
            <a:r>
              <a:rPr lang="en-US" sz="20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SW-CAN / packets</a:t>
            </a:r>
            <a:endParaRPr lang="en-US" sz="28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DED631-1F34-EBE1-D929-A9E2322E8E6C}"/>
              </a:ext>
            </a:extLst>
          </p:cNvPr>
          <p:cNvSpPr txBox="1"/>
          <p:nvPr/>
        </p:nvSpPr>
        <p:spPr>
          <a:xfrm>
            <a:off x="965203" y="5774100"/>
            <a:ext cx="1036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* AC charging using messages over TCP/IP is defined in ISO 15118-2 but not yet implemented, since analog control plus CSP service logic works just fine.</a:t>
            </a:r>
          </a:p>
          <a:p>
            <a:endParaRPr lang="en-US" sz="400" dirty="0">
              <a:latin typeface="+mn-lt"/>
            </a:endParaRPr>
          </a:p>
          <a:p>
            <a:endParaRPr lang="en-US" sz="400" dirty="0"/>
          </a:p>
          <a:p>
            <a:r>
              <a:rPr lang="en-US" sz="1100" dirty="0">
                <a:latin typeface="+mn-lt"/>
              </a:rPr>
              <a:t>** ISO 15118-2 and -20 define Certificate Profiles for TLS endpoints (EV and EVSE) but no PKI requirements. An industry group is developing those in SAE </a:t>
            </a:r>
            <a:r>
              <a:rPr lang="en-US" sz="1100" dirty="0" err="1">
                <a:latin typeface="+mn-lt"/>
              </a:rPr>
              <a:t>Intn’l</a:t>
            </a:r>
            <a:r>
              <a:rPr lang="en-US" sz="1100" dirty="0">
                <a:latin typeface="+mn-lt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0CA604-BD1C-DD94-C667-2401DAC26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0"/>
          <a:stretch/>
        </p:blipFill>
        <p:spPr>
          <a:xfrm>
            <a:off x="956496" y="2574045"/>
            <a:ext cx="6133733" cy="30613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319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976A62-6C89-6398-9BD2-D9A183E39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838200"/>
          </a:xfrm>
        </p:spPr>
        <p:txBody>
          <a:bodyPr/>
          <a:lstStyle/>
          <a:p>
            <a:r>
              <a:rPr lang="en-US" dirty="0"/>
              <a:t>Overview of EV Charging (cybersecurity)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0D8DA8-2B77-D570-A08B-59A729BD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103632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Focus on EV-EVSE communication link</a:t>
            </a:r>
          </a:p>
          <a:p>
            <a:pPr lvl="1"/>
            <a:r>
              <a:rPr lang="en-US" dirty="0"/>
              <a:t>Critical function: must be operational and resilient</a:t>
            </a:r>
          </a:p>
          <a:p>
            <a:pPr lvl="1"/>
            <a:r>
              <a:rPr lang="en-US" dirty="0"/>
              <a:t>Almost no apparent protection = attractive attack surface</a:t>
            </a:r>
          </a:p>
          <a:p>
            <a:pPr lvl="1"/>
            <a:r>
              <a:rPr lang="en-US" dirty="0"/>
              <a:t>Everything “northward” is M2M (secure 4G) &amp; cloud2cloud</a:t>
            </a:r>
          </a:p>
          <a:p>
            <a:pPr lvl="2"/>
            <a:r>
              <a:rPr lang="en-US" dirty="0"/>
              <a:t>Acknowledging other obvious, well-understood attack vectors (RFID/CC readers, attainable ETH &amp; USB ports, etc.)</a:t>
            </a:r>
          </a:p>
          <a:p>
            <a:r>
              <a:rPr lang="en-US" dirty="0"/>
              <a:t>Summary of the two variants (details next slide)</a:t>
            </a:r>
          </a:p>
          <a:p>
            <a:pPr lvl="1"/>
            <a:r>
              <a:rPr lang="en-US" dirty="0"/>
              <a:t>CAN bus: presents less ‘interesting’ opportunities</a:t>
            </a:r>
          </a:p>
          <a:p>
            <a:pPr lvl="1"/>
            <a:r>
              <a:rPr lang="en-US" dirty="0"/>
              <a:t>BPLC: has been hacked and remains vulnerable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72D00-F3AD-6C34-28C5-539E4AED6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1E8AD-80D0-8CC1-DC3E-3EE19ED1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30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44820-628A-D506-4CD1-66F5BCC65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838200"/>
          </a:xfrm>
        </p:spPr>
        <p:txBody>
          <a:bodyPr/>
          <a:lstStyle/>
          <a:p>
            <a:r>
              <a:rPr lang="en-US" dirty="0"/>
              <a:t>Overview of EV Charging (cybersecurity)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23485-D86E-8907-5B3C-A1EC6DD42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10363200" cy="4114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CAN bus stack (CHAdeMO, GB/T)</a:t>
            </a:r>
          </a:p>
          <a:p>
            <a:pPr lvl="1"/>
            <a:r>
              <a:rPr lang="en-US" dirty="0"/>
              <a:t>Differential signaling in cable (UTP) is hard to sniff, disturb</a:t>
            </a:r>
          </a:p>
          <a:p>
            <a:pPr lvl="1"/>
            <a:r>
              <a:rPr lang="en-US" dirty="0"/>
              <a:t>State machines are limited to energy transfer, no “higher level services” (such as AAA, payment transactions)</a:t>
            </a:r>
          </a:p>
          <a:p>
            <a:r>
              <a:rPr lang="en-US" dirty="0"/>
              <a:t>BPLC/IP/TCP stack</a:t>
            </a:r>
          </a:p>
          <a:p>
            <a:pPr lvl="1"/>
            <a:r>
              <a:rPr lang="en-US" dirty="0"/>
              <a:t>Cable radiates 2-28 MHz energy (</a:t>
            </a:r>
            <a:r>
              <a:rPr lang="en-US" dirty="0" err="1"/>
              <a:t>HomePlug</a:t>
            </a:r>
            <a:r>
              <a:rPr lang="en-US" dirty="0"/>
              <a:t> Green PHY)</a:t>
            </a:r>
          </a:p>
          <a:p>
            <a:pPr lvl="2"/>
            <a:r>
              <a:rPr lang="en-US" dirty="0"/>
              <a:t>Readily sniff-able from 10+m distance, Wireshark interception: 99% of packets</a:t>
            </a:r>
          </a:p>
          <a:p>
            <a:pPr lvl="2"/>
            <a:r>
              <a:rPr lang="en-US" dirty="0"/>
              <a:t>DoS attack has been disclosed (</a:t>
            </a:r>
            <a:r>
              <a:rPr lang="en-US" dirty="0" err="1"/>
              <a:t>Brokenwire</a:t>
            </a:r>
            <a:r>
              <a:rPr lang="en-US" dirty="0"/>
              <a:t>, Univ. Oxford cybersecurity research team)</a:t>
            </a:r>
          </a:p>
          <a:p>
            <a:pPr lvl="1"/>
            <a:r>
              <a:rPr lang="en-US" dirty="0"/>
              <a:t>Almost all DC charging in NA (CCS) must utilize the DIN 70121 protocol</a:t>
            </a:r>
          </a:p>
          <a:p>
            <a:pPr lvl="2"/>
            <a:r>
              <a:rPr lang="en-US" dirty="0"/>
              <a:t>A very small % of EV models can use TLS (v1.2, one-way per ISO 15118-2)</a:t>
            </a:r>
          </a:p>
          <a:p>
            <a:pPr lvl="2"/>
            <a:r>
              <a:rPr lang="en-US" dirty="0"/>
              <a:t>Only one CSP in NA currently supports the TLS handshake (per ISO 15118-2)</a:t>
            </a:r>
          </a:p>
          <a:p>
            <a:pPr lvl="2"/>
            <a:r>
              <a:rPr lang="en-US" dirty="0"/>
              <a:t>So almost all EV models and almost all stations use unprotected TCP/IP per DIN 70121</a:t>
            </a:r>
          </a:p>
          <a:p>
            <a:pPr lvl="1"/>
            <a:r>
              <a:rPr lang="en-US" dirty="0"/>
              <a:t>Mitigations being explored, but wide-scale deployment would be very challenging</a:t>
            </a:r>
          </a:p>
          <a:p>
            <a:r>
              <a:rPr lang="en-US" dirty="0"/>
              <a:t>I believe IEEE 802 could provide a superior (secure LAN) foundation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673DE-4F58-65EC-CF2B-A1DFB4F08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7F753-79B2-F985-57CC-57D660A7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65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652FA-F11D-812B-D44E-0849976C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dirty="0"/>
              <a:t>Opportunity for IEEE 802 vertical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88911-B707-4BCA-613D-92DC38C82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Explore a ‘Secure L2 EV charging comms fabric’ </a:t>
            </a:r>
          </a:p>
          <a:p>
            <a:pPr lvl="1"/>
            <a:r>
              <a:rPr lang="en-US" dirty="0"/>
              <a:t>Develop LAN architecture/s supporting site-level (depot) operations</a:t>
            </a:r>
          </a:p>
          <a:p>
            <a:pPr lvl="1"/>
            <a:r>
              <a:rPr lang="en-US" dirty="0"/>
              <a:t>Towards a secure, cohesive, extensible ‘EV charging edge’</a:t>
            </a:r>
          </a:p>
          <a:p>
            <a:pPr lvl="1"/>
            <a:r>
              <a:rPr lang="en-US" dirty="0"/>
              <a:t>Draw on existing and coming 802.1/.3/.11 standards</a:t>
            </a:r>
          </a:p>
          <a:p>
            <a:r>
              <a:rPr lang="en-US" dirty="0"/>
              <a:t>Explore how 802 services for TSN, location, and privacy could enhance site operations and systems integration</a:t>
            </a:r>
          </a:p>
          <a:p>
            <a:r>
              <a:rPr lang="en-US" dirty="0"/>
              <a:t>Example next-generation (fleet) EV charging uses cases</a:t>
            </a:r>
          </a:p>
          <a:p>
            <a:pPr lvl="1"/>
            <a:r>
              <a:rPr lang="en-US" dirty="0"/>
              <a:t>Use Wi-Fi for transactional services, robotics, and AV control </a:t>
            </a:r>
          </a:p>
          <a:p>
            <a:pPr lvl="1"/>
            <a:r>
              <a:rPr lang="en-US" dirty="0"/>
              <a:t>Use SPE for end-to-end control and management of high-power EV charging systems, integrating building/site DERs and the electrical utility edge</a:t>
            </a:r>
          </a:p>
          <a:p>
            <a:pPr lvl="1"/>
            <a:r>
              <a:rPr lang="en-US" dirty="0"/>
              <a:t>Use VLANs to provide security and QOS for high-volume EV/AV data applications, e.g. GIS data refresh, route and schedule optimization, media services, trusted vehicle ECU FW/SW updates, etc.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0EE5E-2F8E-1AA1-0979-B6629348A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564BD-C268-479D-D523-A1CDB700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88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7FFB-167C-EB72-018A-24FD88D2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860426"/>
          </a:xfrm>
        </p:spPr>
        <p:txBody>
          <a:bodyPr/>
          <a:lstStyle/>
          <a:p>
            <a:r>
              <a:rPr lang="en-US" dirty="0"/>
              <a:t>Concrete, near-term example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B1237-3BB6-1ACF-2CF4-4E99C7070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3" y="1711325"/>
            <a:ext cx="10871200" cy="4598988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Use 802.3 (SPE?) for control and management of high-power EV charging systems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Both couplers have 2x pins with ~8mm spacing for comms</a:t>
            </a:r>
          </a:p>
          <a:p>
            <a:r>
              <a:rPr lang="en-US" sz="2800" dirty="0"/>
              <a:t>CHAdeMO/</a:t>
            </a:r>
            <a:r>
              <a:rPr lang="en-US" sz="2800" dirty="0" err="1"/>
              <a:t>ChaoJi</a:t>
            </a:r>
            <a:r>
              <a:rPr lang="en-US" sz="2800" dirty="0"/>
              <a:t> are now testing “Two-wire Ethernet” over these pins</a:t>
            </a:r>
          </a:p>
          <a:p>
            <a:r>
              <a:rPr lang="en-US" sz="2800" dirty="0"/>
              <a:t>MCS group is exploring alternatives to BPLC (CAN bus, 10Base-T1S)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AB8ED-9D78-084C-426F-7A23212F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8F238-5885-4D5F-2490-1D285875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7E9489-31F6-F3CB-0624-B744C0A9895B}"/>
              </a:ext>
            </a:extLst>
          </p:cNvPr>
          <p:cNvGrpSpPr/>
          <p:nvPr/>
        </p:nvGrpSpPr>
        <p:grpSpPr>
          <a:xfrm>
            <a:off x="1121228" y="2133599"/>
            <a:ext cx="4595970" cy="2743200"/>
            <a:chOff x="1450564" y="2777431"/>
            <a:chExt cx="4212206" cy="250576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D98CF1B-B8C1-5134-0DBF-594F2C9F1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564" y="3124200"/>
              <a:ext cx="2146300" cy="215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B0E465A-8F3F-3F54-3F8F-0828301C0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670" y="3124200"/>
              <a:ext cx="2070100" cy="2159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F09FB2-607C-22D6-4150-C9E225897435}"/>
                </a:ext>
              </a:extLst>
            </p:cNvPr>
            <p:cNvSpPr txBox="1"/>
            <p:nvPr/>
          </p:nvSpPr>
          <p:spPr>
            <a:xfrm>
              <a:off x="2226705" y="2777431"/>
              <a:ext cx="27319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CHAdeMO 3.0 aka </a:t>
              </a:r>
              <a:r>
                <a:rPr lang="en-US" sz="1400" b="1" dirty="0" err="1">
                  <a:latin typeface="+mn-lt"/>
                </a:rPr>
                <a:t>ChaoJi</a:t>
              </a:r>
              <a:endParaRPr lang="en-US" sz="1400" b="1" dirty="0">
                <a:latin typeface="+mn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505592-40C7-74E4-B590-AE8B7D7D05A1}"/>
              </a:ext>
            </a:extLst>
          </p:cNvPr>
          <p:cNvGrpSpPr/>
          <p:nvPr/>
        </p:nvGrpSpPr>
        <p:grpSpPr>
          <a:xfrm>
            <a:off x="6502202" y="2133600"/>
            <a:ext cx="4165798" cy="2743200"/>
            <a:chOff x="6858000" y="2777431"/>
            <a:chExt cx="3657600" cy="250576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D503029-811A-F8B5-F508-17AE1583F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3124200"/>
              <a:ext cx="3657600" cy="2159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A0DF7D-CFA4-81E5-8F21-8EC68BEA5458}"/>
                </a:ext>
              </a:extLst>
            </p:cNvPr>
            <p:cNvSpPr txBox="1"/>
            <p:nvPr/>
          </p:nvSpPr>
          <p:spPr>
            <a:xfrm>
              <a:off x="7117301" y="2777431"/>
              <a:ext cx="3138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Megawatt Charging System (MCS)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9008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1D2E-E6A8-A420-756C-F2929D5D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dirty="0"/>
              <a:t>Concrete, near-term example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9C941-C73D-99E5-8EAA-E198B07A5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Use Wi-Fi for “over-the-top” transaction services, e.g.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EV joins site Wi-Fi network, negotiates service parameters</a:t>
            </a:r>
          </a:p>
          <a:p>
            <a:r>
              <a:rPr lang="en-US" sz="2200" dirty="0"/>
              <a:t>On-site/cloud services platform directs EV to EVSE</a:t>
            </a:r>
          </a:p>
          <a:p>
            <a:r>
              <a:rPr lang="en-US" sz="2200" dirty="0"/>
              <a:t>Conductive coupling can be robotic, controlled over Wi-Fi</a:t>
            </a:r>
          </a:p>
          <a:p>
            <a:r>
              <a:rPr lang="en-US" sz="2200" dirty="0"/>
              <a:t>Charging control (conductive or inductive) can be Wi-Fi messages as well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F3864-0744-089D-7E37-93E517B6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E0D97-D9DC-CCB1-BB50-1369BB91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430C46-CF5D-A2B2-AAD2-2F14034D4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00" y="2286000"/>
            <a:ext cx="3540196" cy="1866900"/>
          </a:xfrm>
          <a:prstGeom prst="rect">
            <a:avLst/>
          </a:prstGeom>
        </p:spPr>
      </p:pic>
      <p:pic>
        <p:nvPicPr>
          <p:cNvPr id="1026" name="Picture 2" descr="electric vehicle Icon - Free PNG &amp; SVG 215003 - Noun Project">
            <a:extLst>
              <a:ext uri="{FF2B5EF4-FFF2-40B4-BE49-F238E27FC236}">
                <a16:creationId xmlns:a16="http://schemas.microsoft.com/office/drawing/2014/main" id="{0E1C53A4-6213-0C1C-3DF2-B6BC24639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3000"/>
          <a:stretch/>
        </p:blipFill>
        <p:spPr bwMode="auto">
          <a:xfrm>
            <a:off x="8128000" y="2705100"/>
            <a:ext cx="2540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21674C1-6CBC-EB19-FC7A-1C823A691671}"/>
              </a:ext>
            </a:extLst>
          </p:cNvPr>
          <p:cNvGrpSpPr>
            <a:grpSpLocks noChangeAspect="1"/>
          </p:cNvGrpSpPr>
          <p:nvPr/>
        </p:nvGrpSpPr>
        <p:grpSpPr>
          <a:xfrm>
            <a:off x="1585275" y="2422431"/>
            <a:ext cx="1721121" cy="1594037"/>
            <a:chOff x="1250679" y="2494129"/>
            <a:chExt cx="1980158" cy="183394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4BC60D-690F-769E-8B12-99382E64E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679" y="2494129"/>
              <a:ext cx="899244" cy="88692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3672DE2-09E3-B113-1C15-E234977A8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330" y="2801068"/>
              <a:ext cx="899244" cy="88692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D3CA439-BA02-FF32-B3FA-45EEAF918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6554" y="3127701"/>
              <a:ext cx="899244" cy="88692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77B497-299A-D56B-018C-16C0CE4BB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593" y="3441150"/>
              <a:ext cx="899244" cy="88692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5F4B955-9E4B-A985-F903-93C9DF552F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95229" y="2477658"/>
            <a:ext cx="689559" cy="6895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BB3454-C05C-7AB2-AE5E-4AF2AB4AA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9608" y="2474621"/>
            <a:ext cx="689559" cy="6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85768"/>
      </p:ext>
    </p:extLst>
  </p:cSld>
  <p:clrMapOvr>
    <a:masterClrMapping/>
  </p:clrMapOvr>
</p:sld>
</file>

<file path=ppt/theme/theme1.xml><?xml version="1.0" encoding="utf-8"?>
<a:theme xmlns:a="http://schemas.openxmlformats.org/drawingml/2006/main" name="802-24-Theme1">
  <a:themeElements>
    <a:clrScheme name="Office Theme 7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24-Theme1" id="{71AA4CE9-9702-411B-A30F-4CFFB88909A4}" vid="{122AA4A9-5C12-4562-9898-C2882640591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7141</TotalTime>
  <Words>938</Words>
  <Application>Microsoft Macintosh PowerPoint</Application>
  <PresentationFormat>Widescreen</PresentationFormat>
  <Paragraphs>136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802-24-Theme1</vt:lpstr>
      <vt:lpstr>802.24 Vertical Applications TAG</vt:lpstr>
      <vt:lpstr>Agenda</vt:lpstr>
      <vt:lpstr>Overview of EV Charging (systems, services) </vt:lpstr>
      <vt:lpstr>Overview of EV Charging (couplers, comms) </vt:lpstr>
      <vt:lpstr>Overview of EV Charging (cybersecurity) </vt:lpstr>
      <vt:lpstr>Overview of EV Charging (cybersecurity)</vt:lpstr>
      <vt:lpstr>Opportunity for IEEE 802 vertical application</vt:lpstr>
      <vt:lpstr>Concrete, near-term example #1</vt:lpstr>
      <vt:lpstr>Concrete, near-term example #2</vt:lpstr>
      <vt:lpstr>Discussion,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802.24 Vertical Applications TAG</dc:title>
  <dc:creator>Godfrey, Tim</dc:creator>
  <cp:lastModifiedBy>Microsoft Office User</cp:lastModifiedBy>
  <cp:revision>216</cp:revision>
  <dcterms:created xsi:type="dcterms:W3CDTF">2020-10-13T15:01:18Z</dcterms:created>
  <dcterms:modified xsi:type="dcterms:W3CDTF">2022-09-14T04:01:46Z</dcterms:modified>
</cp:coreProperties>
</file>