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5"/>
  </p:notesMasterIdLst>
  <p:handoutMasterIdLst>
    <p:handoutMasterId r:id="rId26"/>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495" r:id="rId14"/>
    <p:sldId id="521" r:id="rId15"/>
    <p:sldId id="531" r:id="rId16"/>
    <p:sldId id="475" r:id="rId17"/>
    <p:sldId id="486" r:id="rId18"/>
    <p:sldId id="524" r:id="rId19"/>
    <p:sldId id="1882" r:id="rId20"/>
    <p:sldId id="1883" r:id="rId21"/>
    <p:sldId id="1884" r:id="rId22"/>
    <p:sldId id="474" r:id="rId23"/>
    <p:sldId id="391" r:id="rId2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495"/>
            <p14:sldId id="521"/>
            <p14:sldId id="531"/>
            <p14:sldId id="475"/>
            <p14:sldId id="486"/>
            <p14:sldId id="524"/>
            <p14:sldId id="1882"/>
            <p14:sldId id="1883"/>
            <p14:sldId id="1884"/>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80" autoAdjust="0"/>
    <p:restoredTop sz="94099" autoAdjust="0"/>
  </p:normalViewPr>
  <p:slideViewPr>
    <p:cSldViewPr>
      <p:cViewPr varScale="1">
        <p:scale>
          <a:sx n="119" d="100"/>
          <a:sy n="119" d="100"/>
        </p:scale>
        <p:origin x="204" y="51"/>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802.24-22-0015r2</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September 2022</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24/dcn/22/24-22-0009-00-0000-may-2022-wireless-interim-minute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24/dcn/22/24-22-0011-01-IoTg-internet-of-things-white-paper.docx" TargetMode="External"/><Relationship Id="rId2" Type="http://schemas.openxmlformats.org/officeDocument/2006/relationships/hyperlink" Target="https://mentor.ieee.org/802.24/dcn/15/24-15-0036-03-IoTg-internet-of-things-iot-overview-white-paper-draft.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19/24-19-0003-14-0000-low-latency-communication-white-paper.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24/dcn/22/24-22-0012-01-0000-ieee-802-networks-for-vertical-applications.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cvent.me/0Vk4Qq"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epri.webex.com/epri/globalcallin.php?MTID=m33cec5e3b9f083ec9a4f9ebe24232351" TargetMode="External"/><Relationship Id="rId3" Type="http://schemas.openxmlformats.org/officeDocument/2006/relationships/hyperlink" Target="https://epri.webex.com/epri/j.php?MTID=m5ca7d23a458e8c55b53a40fe547c9147" TargetMode="External"/><Relationship Id="rId7" Type="http://schemas.openxmlformats.org/officeDocument/2006/relationships/hyperlink" Target="https://epri.webex.com/epri/j.php?MTID=m38ce05427b97a6be058b467e57b14fa6" TargetMode="External"/><Relationship Id="rId2" Type="http://schemas.openxmlformats.org/officeDocument/2006/relationships/hyperlink" Target="https://cvent.me/XDLlAe" TargetMode="External"/><Relationship Id="rId1" Type="http://schemas.openxmlformats.org/officeDocument/2006/relationships/slideLayout" Target="../slideLayouts/slideLayout2.xml"/><Relationship Id="rId6" Type="http://schemas.openxmlformats.org/officeDocument/2006/relationships/hyperlink" Target="https://www.webex.com/pdf/tollfree_restrictions.pdf" TargetMode="External"/><Relationship Id="rId5" Type="http://schemas.openxmlformats.org/officeDocument/2006/relationships/hyperlink" Target="https://epri.webex.com/epri/globalcallin.php?MTID=mf1c3b4c7fdedad75f69b70073b2f5f10" TargetMode="External"/><Relationship Id="rId4" Type="http://schemas.openxmlformats.org/officeDocument/2006/relationships/hyperlink" Target="https://epri.webex.com/epri/j.php?MTID=m969be1777cc9e8285966c582f8d33b49"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Sept 2022 Wireless Interim</a:t>
            </a:r>
          </a:p>
          <a:p>
            <a:r>
              <a:rPr lang="en-US" dirty="0"/>
              <a:t>Waikoloa, Hawaii, USA</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a:bodyPr>
          <a:lstStyle/>
          <a:p>
            <a:endParaRPr lang="en-US" dirty="0"/>
          </a:p>
          <a:p>
            <a:r>
              <a:rPr lang="en-US" dirty="0"/>
              <a:t>Approve July TAG plenary minutes</a:t>
            </a:r>
          </a:p>
          <a:p>
            <a:pPr lvl="1"/>
            <a:r>
              <a:rPr lang="en-US" dirty="0">
                <a:hlinkClick r:id="rId2"/>
              </a:rPr>
              <a:t>802.24-22-0013r0</a:t>
            </a:r>
            <a:r>
              <a:rPr lang="en-US" dirty="0"/>
              <a:t>  </a:t>
            </a:r>
          </a:p>
          <a:p>
            <a:endParaRPr lang="en-US" dirty="0"/>
          </a:p>
          <a:p>
            <a:pPr lvl="1"/>
            <a:endParaRPr lang="en-US" dirty="0"/>
          </a:p>
          <a:p>
            <a:r>
              <a:rPr lang="en-US" dirty="0"/>
              <a:t>Action Items from July – </a:t>
            </a:r>
          </a:p>
          <a:p>
            <a:pPr lvl="1"/>
            <a:r>
              <a:rPr lang="en-US" dirty="0"/>
              <a:t>Max will update section 7 of 802 Solutions WP</a:t>
            </a:r>
          </a:p>
          <a:p>
            <a:pPr lvl="1"/>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896600" cy="4724400"/>
          </a:xfrm>
        </p:spPr>
        <p:txBody>
          <a:bodyPr>
            <a:normAutofit/>
          </a:bodyPr>
          <a:lstStyle/>
          <a:p>
            <a:r>
              <a:rPr lang="en-US" sz="2400" dirty="0"/>
              <a:t>Wi-Fi Alliance (Informal)			Alan Berkema</a:t>
            </a:r>
          </a:p>
          <a:p>
            <a:r>
              <a:rPr lang="en-US" sz="2400" dirty="0"/>
              <a:t>CSA / Matter (Informal)			Alan, Clint Powell   Active</a:t>
            </a:r>
          </a:p>
          <a:p>
            <a:r>
              <a:rPr lang="en-US" sz="2400" dirty="0" err="1"/>
              <a:t>FiRa</a:t>
            </a:r>
            <a:r>
              <a:rPr lang="en-US" sz="2400" dirty="0"/>
              <a:t>  (UWB ranging based on 15.4)  Clint Powell  </a:t>
            </a:r>
          </a:p>
          <a:p>
            <a:r>
              <a:rPr lang="en-US" sz="2400" dirty="0"/>
              <a:t>Industrial Internet Consortium		Chris </a:t>
            </a:r>
            <a:r>
              <a:rPr lang="en-US" sz="2400" dirty="0" err="1"/>
              <a:t>DiMinico</a:t>
            </a:r>
            <a:endParaRPr lang="en-US" sz="2400" dirty="0"/>
          </a:p>
          <a:p>
            <a:r>
              <a:rPr lang="en-US" sz="2400" dirty="0"/>
              <a:t>Wi-SUN Alliance (informal)		Phil Beecher</a:t>
            </a:r>
          </a:p>
          <a:p>
            <a:r>
              <a:rPr lang="en-US" sz="2400" dirty="0"/>
              <a:t>802.18					Edward Au</a:t>
            </a:r>
          </a:p>
          <a:p>
            <a:r>
              <a:rPr lang="en-US" sz="2400" dirty="0"/>
              <a:t>CCC (access control and automotive key based on NFC, next gen will be UWB)   (new – liaison needed) </a:t>
            </a:r>
          </a:p>
          <a:p>
            <a:r>
              <a:rPr lang="en-US" sz="2400" dirty="0"/>
              <a:t>ATIS TOPS 				Farrokh </a:t>
            </a:r>
            <a:r>
              <a:rPr lang="en-US" sz="2400" dirty="0" err="1"/>
              <a:t>Khatibi</a:t>
            </a:r>
            <a:r>
              <a:rPr lang="en-US" sz="2400" dirty="0"/>
              <a:t> (unknown)</a:t>
            </a:r>
          </a:p>
          <a:p>
            <a:r>
              <a:rPr lang="en-US" sz="2400" strike="sngStrike" dirty="0"/>
              <a:t>P2413</a:t>
            </a:r>
            <a:r>
              <a:rPr lang="en-US" sz="2400" dirty="0"/>
              <a:t>					Ludwig Winkel   (completed / inactive)</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IoT White Paper</a:t>
            </a:r>
          </a:p>
        </p:txBody>
      </p:sp>
      <p:sp>
        <p:nvSpPr>
          <p:cNvPr id="3" name="Content Placeholder 2"/>
          <p:cNvSpPr>
            <a:spLocks noGrp="1"/>
          </p:cNvSpPr>
          <p:nvPr>
            <p:ph idx="1"/>
          </p:nvPr>
        </p:nvSpPr>
        <p:spPr>
          <a:xfrm>
            <a:off x="1066800" y="1752600"/>
            <a:ext cx="10210800" cy="4343400"/>
          </a:xfrm>
        </p:spPr>
        <p:txBody>
          <a:bodyPr>
            <a:normAutofit/>
          </a:bodyPr>
          <a:lstStyle/>
          <a:p>
            <a:r>
              <a:rPr lang="en-US" dirty="0"/>
              <a:t>Status and development of original IoT White paper</a:t>
            </a:r>
          </a:p>
          <a:p>
            <a:pPr lvl="1"/>
            <a:r>
              <a:rPr lang="en-US" dirty="0">
                <a:hlinkClick r:id="rId2"/>
              </a:rPr>
              <a:t>802.24-17-0036r3</a:t>
            </a:r>
            <a:endParaRPr lang="en-US" dirty="0"/>
          </a:p>
          <a:p>
            <a:pPr lvl="1"/>
            <a:r>
              <a:rPr lang="en-US" dirty="0"/>
              <a:t>Single Pair Ethernet and PODL </a:t>
            </a:r>
          </a:p>
          <a:p>
            <a:r>
              <a:rPr lang="en-US" dirty="0"/>
              <a:t>New (2022) </a:t>
            </a:r>
          </a:p>
          <a:p>
            <a:pPr lvl="1"/>
            <a:r>
              <a:rPr lang="en-US" dirty="0"/>
              <a:t>Internet of Things White Paper </a:t>
            </a:r>
            <a:r>
              <a:rPr lang="en-US" dirty="0">
                <a:hlinkClick r:id="rId3"/>
              </a:rPr>
              <a:t>24-22-0011-01-IoTg-internet-of-things-white-paper</a:t>
            </a:r>
            <a:endParaRPr lang="en-US" dirty="0"/>
          </a:p>
          <a:p>
            <a:pPr lvl="1"/>
            <a:endParaRPr lang="en-US" dirty="0"/>
          </a:p>
          <a:p>
            <a:endParaRPr lang="en-US" dirty="0"/>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E1D46-1869-41D7-B453-AC44203047B6}"/>
              </a:ext>
            </a:extLst>
          </p:cNvPr>
          <p:cNvSpPr>
            <a:spLocks noGrp="1"/>
          </p:cNvSpPr>
          <p:nvPr>
            <p:ph type="title"/>
          </p:nvPr>
        </p:nvSpPr>
        <p:spPr/>
        <p:txBody>
          <a:bodyPr/>
          <a:lstStyle/>
          <a:p>
            <a:r>
              <a:rPr lang="en-US" dirty="0"/>
              <a:t>IoT White Paper Discussion</a:t>
            </a:r>
          </a:p>
        </p:txBody>
      </p:sp>
      <p:sp>
        <p:nvSpPr>
          <p:cNvPr id="3" name="Content Placeholder 2">
            <a:extLst>
              <a:ext uri="{FF2B5EF4-FFF2-40B4-BE49-F238E27FC236}">
                <a16:creationId xmlns:a16="http://schemas.microsoft.com/office/drawing/2014/main" id="{F92781AD-CBCA-4247-8686-79ABEDBED4AF}"/>
              </a:ext>
            </a:extLst>
          </p:cNvPr>
          <p:cNvSpPr>
            <a:spLocks noGrp="1"/>
          </p:cNvSpPr>
          <p:nvPr>
            <p:ph idx="1"/>
          </p:nvPr>
        </p:nvSpPr>
        <p:spPr>
          <a:xfrm>
            <a:off x="914400" y="1981200"/>
            <a:ext cx="10363200" cy="4114800"/>
          </a:xfrm>
        </p:spPr>
        <p:txBody>
          <a:bodyPr>
            <a:normAutofit fontScale="77500" lnSpcReduction="20000"/>
          </a:bodyPr>
          <a:lstStyle/>
          <a:p>
            <a:r>
              <a:rPr lang="en-US" dirty="0"/>
              <a:t>September Interim – review outline, identify needed content. </a:t>
            </a:r>
          </a:p>
          <a:p>
            <a:pPr lvl="1"/>
            <a:r>
              <a:rPr lang="en-US" dirty="0"/>
              <a:t>Need contributions to Section 6 - verticals</a:t>
            </a:r>
          </a:p>
          <a:p>
            <a:pPr lvl="1"/>
            <a:r>
              <a:rPr lang="en-US" dirty="0"/>
              <a:t>Need a framework to incorporate prior work (which is primarily an overview of IoT standardization activities) </a:t>
            </a:r>
          </a:p>
          <a:p>
            <a:pPr lvl="2"/>
            <a:r>
              <a:rPr lang="en-US" dirty="0"/>
              <a:t>Expand Smart Home concepts into Smart Buildings</a:t>
            </a:r>
          </a:p>
          <a:p>
            <a:pPr lvl="2"/>
            <a:r>
              <a:rPr lang="en-US" dirty="0"/>
              <a:t>Need to add a section on IEEE 802 standards that are used for IoT – incorporate applicable standards in the existing sections rather than is a big list.</a:t>
            </a:r>
          </a:p>
          <a:p>
            <a:pPr lvl="2"/>
            <a:r>
              <a:rPr lang="en-US" dirty="0"/>
              <a:t>Highlight use cases and the standards performance levels needed – rate, range, reliability, frequency of messages, and the related tradeoffs – and use of spectrum. </a:t>
            </a:r>
          </a:p>
          <a:p>
            <a:pPr lvl="1"/>
            <a:endParaRPr lang="en-US" dirty="0"/>
          </a:p>
          <a:p>
            <a:r>
              <a:rPr lang="en-US" dirty="0"/>
              <a:t>Action item remain: Ben and Alan and Allan will coordinate an ad-hoc to refine and expand IoT White Paper. </a:t>
            </a:r>
          </a:p>
          <a:p>
            <a:pPr marL="0" indent="0">
              <a:buNone/>
            </a:pPr>
            <a:endParaRPr lang="en-US" dirty="0"/>
          </a:p>
        </p:txBody>
      </p:sp>
      <p:sp>
        <p:nvSpPr>
          <p:cNvPr id="4" name="Footer Placeholder 3">
            <a:extLst>
              <a:ext uri="{FF2B5EF4-FFF2-40B4-BE49-F238E27FC236}">
                <a16:creationId xmlns:a16="http://schemas.microsoft.com/office/drawing/2014/main" id="{AAE78DC8-D24E-48A7-AFB6-A367B96FD96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4472455-6DBE-43FF-924A-B11B056D957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24225751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55000" lnSpcReduction="2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Finalize and move into IEEE Editors</a:t>
            </a:r>
          </a:p>
          <a:p>
            <a:r>
              <a:rPr lang="en-US" dirty="0"/>
              <a:t>Action items embedded</a:t>
            </a:r>
          </a:p>
          <a:p>
            <a:pPr lvl="1"/>
            <a:r>
              <a:rPr lang="en-US" dirty="0"/>
              <a:t>Tim reached out to 802.11 for contributions on 11be and 11bd</a:t>
            </a:r>
          </a:p>
          <a:p>
            <a:pPr lvl="1"/>
            <a:r>
              <a:rPr lang="en-US" dirty="0"/>
              <a:t>No response to email – try again when in-person</a:t>
            </a:r>
          </a:p>
          <a:p>
            <a:pPr lvl="1"/>
            <a:r>
              <a:rPr lang="en-US" dirty="0"/>
              <a:t>Section 6 – does it belong there? Should it be integrated or removed?</a:t>
            </a:r>
          </a:p>
          <a:p>
            <a:pPr lvl="1"/>
            <a:r>
              <a:rPr lang="en-US" dirty="0"/>
              <a:t>How can we create a brief conclusion?</a:t>
            </a:r>
          </a:p>
          <a:p>
            <a:pPr lvl="1"/>
            <a:r>
              <a:rPr lang="en-US" dirty="0"/>
              <a:t>Ben, Alan, and Allan will coordinate to close remaining issues</a:t>
            </a:r>
          </a:p>
          <a:p>
            <a:pPr lvl="2"/>
            <a:r>
              <a:rPr lang="en-US" dirty="0"/>
              <a:t>Ask Thomas K for 802.15.6a synopsis w.r.t TSN</a:t>
            </a:r>
          </a:p>
          <a:p>
            <a:r>
              <a:rPr lang="en-US" dirty="0"/>
              <a:t>Latest Version  </a:t>
            </a:r>
            <a:r>
              <a:rPr lang="en-US" dirty="0">
                <a:hlinkClick r:id="rId2"/>
              </a:rPr>
              <a:t>802.24-19-0003r14</a:t>
            </a:r>
            <a:endParaRPr lang="en-US" dirty="0"/>
          </a:p>
          <a:p>
            <a:endParaRPr lang="en-US" dirty="0"/>
          </a:p>
          <a:p>
            <a:r>
              <a:rPr lang="en-US" dirty="0"/>
              <a:t>Updated with comments to r15</a:t>
            </a:r>
            <a:br>
              <a:rPr lang="en-US" dirty="0"/>
            </a:br>
            <a:endParaRPr lang="en-US" dirty="0"/>
          </a:p>
          <a:p>
            <a:endParaRPr lang="en-US" dirty="0"/>
          </a:p>
          <a:p>
            <a:endParaRPr lang="en-US" dirty="0"/>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fontScale="55000" lnSpcReduction="20000"/>
          </a:bodyPr>
          <a:lstStyle/>
          <a:p>
            <a:r>
              <a:rPr lang="en-US" dirty="0"/>
              <a:t>The 802 Solutions for Verticals could be a reason why 3GPP should care about IEEE 802 </a:t>
            </a:r>
          </a:p>
          <a:p>
            <a:endParaRPr lang="en-US" dirty="0"/>
          </a:p>
          <a:p>
            <a:r>
              <a:rPr lang="en-US" dirty="0"/>
              <a:t>July 2022 – new document # </a:t>
            </a:r>
            <a:r>
              <a:rPr lang="en-US" dirty="0">
                <a:hlinkClick r:id="rId2"/>
              </a:rPr>
              <a:t>802.24-22-0012r1</a:t>
            </a:r>
            <a:endParaRPr lang="en-US" dirty="0"/>
          </a:p>
          <a:p>
            <a:endParaRPr lang="en-US" dirty="0"/>
          </a:p>
          <a:p>
            <a:r>
              <a:rPr lang="en-US" dirty="0"/>
              <a:t>Next – need agreement on section 7.   Get feedback from other WGs – prepare a request. </a:t>
            </a:r>
          </a:p>
          <a:p>
            <a:pPr lvl="1"/>
            <a:r>
              <a:rPr lang="en-US" dirty="0"/>
              <a:t>Think about common functions (security, provisioning, network discovery, service discovery) what are the functions required across all the 802 technologies at higher layers. </a:t>
            </a:r>
          </a:p>
          <a:p>
            <a:pPr lvl="1"/>
            <a:r>
              <a:rPr lang="en-US" dirty="0"/>
              <a:t>Common solutions 802.1X, 802.1AR. </a:t>
            </a:r>
          </a:p>
          <a:p>
            <a:pPr lvl="1"/>
            <a:r>
              <a:rPr lang="en-US" dirty="0">
                <a:highlight>
                  <a:srgbClr val="FFFF00"/>
                </a:highlight>
              </a:rPr>
              <a:t>Make a request to TSN Group (Janos Farkas) to provide review and/or contribution to this section. </a:t>
            </a:r>
          </a:p>
          <a:p>
            <a:pPr lvl="1"/>
            <a:r>
              <a:rPr lang="en-US" dirty="0">
                <a:highlight>
                  <a:srgbClr val="FFFF00"/>
                </a:highlight>
              </a:rPr>
              <a:t>Does this tie into IEEE 802 “branding”?</a:t>
            </a:r>
          </a:p>
          <a:p>
            <a:pPr lvl="1"/>
            <a:r>
              <a:rPr lang="en-US" dirty="0">
                <a:highlight>
                  <a:srgbClr val="FFFF00"/>
                </a:highlight>
              </a:rPr>
              <a:t>A value in an 802 architecture as an enable for comprehensive cyber-security architecture.</a:t>
            </a:r>
          </a:p>
          <a:p>
            <a:pPr lvl="1"/>
            <a:r>
              <a:rPr lang="en-US" dirty="0">
                <a:highlight>
                  <a:srgbClr val="FFFF00"/>
                </a:highlight>
              </a:rPr>
              <a:t>Review where cyber-security should fit in this white paper. </a:t>
            </a:r>
          </a:p>
          <a:p>
            <a:pPr lvl="1"/>
            <a:endParaRPr lang="en-US" dirty="0"/>
          </a:p>
          <a:p>
            <a:pPr marL="0" indent="0">
              <a:buNone/>
            </a:pPr>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 Outreach</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a:xfrm>
            <a:off x="914400" y="1523999"/>
            <a:ext cx="10363200" cy="4951413"/>
          </a:xfrm>
        </p:spPr>
        <p:txBody>
          <a:bodyPr>
            <a:normAutofit fontScale="77500" lnSpcReduction="20000"/>
          </a:bodyPr>
          <a:lstStyle/>
          <a:p>
            <a:r>
              <a:rPr lang="en-US" dirty="0"/>
              <a:t>802.24 serving as an opportunity for vertical markets and stakeholders (transportation, oil/gas, </a:t>
            </a:r>
            <a:r>
              <a:rPr lang="en-US" dirty="0" err="1"/>
              <a:t>etc</a:t>
            </a:r>
            <a:r>
              <a:rPr lang="en-US" dirty="0"/>
              <a:t>) engage with IEEE 802 and identify relevant “standards gaps” that we result in new projects.</a:t>
            </a:r>
          </a:p>
          <a:p>
            <a:pPr lvl="1"/>
            <a:r>
              <a:rPr lang="en-US" dirty="0"/>
              <a:t>Identify the people connected with new market sectors.</a:t>
            </a:r>
          </a:p>
          <a:p>
            <a:pPr lvl="1"/>
            <a:r>
              <a:rPr lang="en-US" dirty="0"/>
              <a:t>802.24 would function as an all-802 TIG for identifying and clarifying standardization needs for vertical markets</a:t>
            </a:r>
          </a:p>
          <a:p>
            <a:pPr lvl="1"/>
            <a:r>
              <a:rPr lang="en-US" dirty="0"/>
              <a:t>Initiate activities to collaborate with WNG activities in Working Groups</a:t>
            </a:r>
          </a:p>
          <a:p>
            <a:r>
              <a:rPr lang="en-US" dirty="0"/>
              <a:t>Partner with public visibility SC – further outreach to industry alliances and advocates?  Close the loop from external specs back into IEEE 802.  ( Success story to motivate others that don’t?) </a:t>
            </a:r>
          </a:p>
          <a:p>
            <a:r>
              <a:rPr lang="en-US" dirty="0"/>
              <a:t>Possibly have IEEE 802 Showcase event to bring in industry people who are not interested in being a standards developer, but want to know about standards, and how to get them initiated. </a:t>
            </a:r>
          </a:p>
          <a:p>
            <a:endParaRPr lang="en-US" dirty="0"/>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2463520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Industry Standards Outreach – Discussion / Ideas</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a:xfrm>
            <a:off x="914400" y="1523999"/>
            <a:ext cx="10363200" cy="4951413"/>
          </a:xfrm>
        </p:spPr>
        <p:txBody>
          <a:bodyPr>
            <a:normAutofit fontScale="47500" lnSpcReduction="20000"/>
          </a:bodyPr>
          <a:lstStyle/>
          <a:p>
            <a:r>
              <a:rPr lang="en-US" dirty="0"/>
              <a:t>Are representatives of these groups already involved in IEEE 802, or is some form of outreach needed? </a:t>
            </a:r>
          </a:p>
          <a:p>
            <a:r>
              <a:rPr lang="en-US" dirty="0"/>
              <a:t>Location Services are cross-cutting in many vertical markets.  Medical/Geriatrics – could apply to 802.11az, 802.11bf,  and 802.15.4 UWB (4z, 4ab, and successors)    Which verticals will take advantage of UWB in a new way? </a:t>
            </a:r>
          </a:p>
          <a:p>
            <a:r>
              <a:rPr lang="en-US" dirty="0"/>
              <a:t>Security aspects of IoT – avoiding “leaking” information while maintaining low rate/low power. </a:t>
            </a:r>
          </a:p>
          <a:p>
            <a:r>
              <a:rPr lang="en-US" dirty="0"/>
              <a:t>Coexistence issues – products being designed without appreciation for coexistence with existing standards. Smaller vendors need to be engaged to understand value of standards to avoid problems in deployment. Is there a place for IEEE to engage with forums D-Tech, UTC. Customers need to advocate with their suppliers to adopt standards to avoid problems.</a:t>
            </a:r>
          </a:p>
          <a:p>
            <a:r>
              <a:rPr lang="en-US" dirty="0"/>
              <a:t>The “lost step” of certification – not just the standards. </a:t>
            </a:r>
          </a:p>
          <a:p>
            <a:r>
              <a:rPr lang="en-US" dirty="0"/>
              <a:t>Paul: Home health care? Emerging market, new companies entering.  Strong tie-in with IoT, with data-gathering devices.  (implications on reliability, security)   Are there unique requirements not met by existing standards?  (WFA Healthcare MSTG)</a:t>
            </a:r>
          </a:p>
          <a:p>
            <a:r>
              <a:rPr lang="en-US" dirty="0"/>
              <a:t>Are there any underserved verticals that need more than the current state of Wi-SUN with amendments?  Smart (smaller) Communities? Leverage IIJA funding for broadband in underserved areas? What are standards gaps? </a:t>
            </a:r>
          </a:p>
          <a:p>
            <a:r>
              <a:rPr lang="en-US" dirty="0"/>
              <a:t>Smart Agriculture,  Drones for inspection and spraying. Role of 802 standards for drones for both comm and localization. </a:t>
            </a:r>
          </a:p>
          <a:p>
            <a:r>
              <a:rPr lang="en-US" dirty="0"/>
              <a:t>Continue to promote that 802.24 is a venue for vertical stakeholders to initiate standardization</a:t>
            </a:r>
          </a:p>
          <a:p>
            <a:r>
              <a:rPr lang="en-US" dirty="0"/>
              <a:t>How to externally engage and bring in new verticals? Possibly at specific industry events or conferences? </a:t>
            </a:r>
          </a:p>
          <a:p>
            <a:endParaRPr lang="en-US" dirty="0"/>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3439567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27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3217B-5B55-4FE1-9CEE-41ACC909C528}"/>
              </a:ext>
            </a:extLst>
          </p:cNvPr>
          <p:cNvSpPr>
            <a:spLocks noGrp="1"/>
          </p:cNvSpPr>
          <p:nvPr>
            <p:ph type="title"/>
          </p:nvPr>
        </p:nvSpPr>
        <p:spPr/>
        <p:txBody>
          <a:bodyPr/>
          <a:lstStyle/>
          <a:p>
            <a:r>
              <a:rPr lang="en-US" dirty="0"/>
              <a:t>Cross-cutting vertical opportunity for EV Charging</a:t>
            </a:r>
          </a:p>
        </p:txBody>
      </p:sp>
      <p:sp>
        <p:nvSpPr>
          <p:cNvPr id="3" name="Content Placeholder 2">
            <a:extLst>
              <a:ext uri="{FF2B5EF4-FFF2-40B4-BE49-F238E27FC236}">
                <a16:creationId xmlns:a16="http://schemas.microsoft.com/office/drawing/2014/main" id="{77050384-10AF-4718-93C1-D84A3E9EECFD}"/>
              </a:ext>
            </a:extLst>
          </p:cNvPr>
          <p:cNvSpPr>
            <a:spLocks noGrp="1"/>
          </p:cNvSpPr>
          <p:nvPr>
            <p:ph idx="1"/>
          </p:nvPr>
        </p:nvSpPr>
        <p:spPr/>
        <p:txBody>
          <a:bodyPr/>
          <a:lstStyle/>
          <a:p>
            <a:r>
              <a:rPr lang="en-US" dirty="0"/>
              <a:t>Potential candidate for Industry Standards Outreach activity in the TAG</a:t>
            </a:r>
          </a:p>
          <a:p>
            <a:r>
              <a:rPr lang="en-US" dirty="0"/>
              <a:t>EV Charging Infrastructure</a:t>
            </a:r>
          </a:p>
          <a:p>
            <a:pPr lvl="1"/>
            <a:r>
              <a:rPr lang="en-US" dirty="0"/>
              <a:t>Application involving both 802.11 and 802.3 Single Pair Ethernet </a:t>
            </a:r>
          </a:p>
          <a:p>
            <a:r>
              <a:rPr lang="en-US" dirty="0"/>
              <a:t>Introductory Presentation from Craig Rodine</a:t>
            </a:r>
          </a:p>
          <a:p>
            <a:endParaRPr lang="en-US" dirty="0"/>
          </a:p>
          <a:p>
            <a:endParaRPr lang="en-US" dirty="0"/>
          </a:p>
        </p:txBody>
      </p:sp>
      <p:sp>
        <p:nvSpPr>
          <p:cNvPr id="4" name="Footer Placeholder 3">
            <a:extLst>
              <a:ext uri="{FF2B5EF4-FFF2-40B4-BE49-F238E27FC236}">
                <a16:creationId xmlns:a16="http://schemas.microsoft.com/office/drawing/2014/main" id="{8365DDD4-4EC7-4168-973F-8AB8CB32206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6341200-DF08-463F-9080-06C502EAEFA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graphicFrame>
        <p:nvGraphicFramePr>
          <p:cNvPr id="6" name="Table 5">
            <a:extLst>
              <a:ext uri="{FF2B5EF4-FFF2-40B4-BE49-F238E27FC236}">
                <a16:creationId xmlns:a16="http://schemas.microsoft.com/office/drawing/2014/main" id="{B2236BEE-223D-4A89-A53B-83FC68867C9E}"/>
              </a:ext>
            </a:extLst>
          </p:cNvPr>
          <p:cNvGraphicFramePr>
            <a:graphicFrameLocks noGrp="1"/>
          </p:cNvGraphicFramePr>
          <p:nvPr>
            <p:extLst>
              <p:ext uri="{D42A27DB-BD31-4B8C-83A1-F6EECF244321}">
                <p14:modId xmlns:p14="http://schemas.microsoft.com/office/powerpoint/2010/main" val="2474902331"/>
              </p:ext>
            </p:extLst>
          </p:nvPr>
        </p:nvGraphicFramePr>
        <p:xfrm>
          <a:off x="838200" y="5289372"/>
          <a:ext cx="11201400" cy="1188720"/>
        </p:xfrm>
        <a:graphic>
          <a:graphicData uri="http://schemas.openxmlformats.org/drawingml/2006/table">
            <a:tbl>
              <a:tblPr/>
              <a:tblGrid>
                <a:gridCol w="1600200">
                  <a:extLst>
                    <a:ext uri="{9D8B030D-6E8A-4147-A177-3AD203B41FA5}">
                      <a16:colId xmlns:a16="http://schemas.microsoft.com/office/drawing/2014/main" val="414343909"/>
                    </a:ext>
                  </a:extLst>
                </a:gridCol>
                <a:gridCol w="1600200">
                  <a:extLst>
                    <a:ext uri="{9D8B030D-6E8A-4147-A177-3AD203B41FA5}">
                      <a16:colId xmlns:a16="http://schemas.microsoft.com/office/drawing/2014/main" val="154705026"/>
                    </a:ext>
                  </a:extLst>
                </a:gridCol>
                <a:gridCol w="1600200">
                  <a:extLst>
                    <a:ext uri="{9D8B030D-6E8A-4147-A177-3AD203B41FA5}">
                      <a16:colId xmlns:a16="http://schemas.microsoft.com/office/drawing/2014/main" val="2518361470"/>
                    </a:ext>
                  </a:extLst>
                </a:gridCol>
                <a:gridCol w="1600200">
                  <a:extLst>
                    <a:ext uri="{9D8B030D-6E8A-4147-A177-3AD203B41FA5}">
                      <a16:colId xmlns:a16="http://schemas.microsoft.com/office/drawing/2014/main" val="1368908092"/>
                    </a:ext>
                  </a:extLst>
                </a:gridCol>
                <a:gridCol w="1600200">
                  <a:extLst>
                    <a:ext uri="{9D8B030D-6E8A-4147-A177-3AD203B41FA5}">
                      <a16:colId xmlns:a16="http://schemas.microsoft.com/office/drawing/2014/main" val="4168892232"/>
                    </a:ext>
                  </a:extLst>
                </a:gridCol>
                <a:gridCol w="1600200">
                  <a:extLst>
                    <a:ext uri="{9D8B030D-6E8A-4147-A177-3AD203B41FA5}">
                      <a16:colId xmlns:a16="http://schemas.microsoft.com/office/drawing/2014/main" val="85721505"/>
                    </a:ext>
                  </a:extLst>
                </a:gridCol>
                <a:gridCol w="1600200">
                  <a:extLst>
                    <a:ext uri="{9D8B030D-6E8A-4147-A177-3AD203B41FA5}">
                      <a16:colId xmlns:a16="http://schemas.microsoft.com/office/drawing/2014/main" val="985213206"/>
                    </a:ext>
                  </a:extLst>
                </a:gridCol>
              </a:tblGrid>
              <a:tr h="0">
                <a:tc>
                  <a:txBody>
                    <a:bodyPr/>
                    <a:lstStyle/>
                    <a:p>
                      <a:r>
                        <a:rPr lang="en-US"/>
                        <a:t>14-Sep-2022 ET</a:t>
                      </a:r>
                    </a:p>
                  </a:txBody>
                  <a:tcPr anchor="ctr">
                    <a:lnL>
                      <a:noFill/>
                    </a:lnL>
                    <a:lnR>
                      <a:noFill/>
                    </a:lnR>
                    <a:lnT>
                      <a:noFill/>
                    </a:lnT>
                    <a:lnB>
                      <a:noFill/>
                    </a:lnB>
                  </a:tcPr>
                </a:tc>
                <a:tc>
                  <a:txBody>
                    <a:bodyPr/>
                    <a:lstStyle/>
                    <a:p>
                      <a:r>
                        <a:rPr lang="en-US"/>
                        <a:t>2022</a:t>
                      </a:r>
                    </a:p>
                  </a:txBody>
                  <a:tcPr anchor="ctr">
                    <a:lnL>
                      <a:noFill/>
                    </a:lnL>
                    <a:lnR>
                      <a:noFill/>
                    </a:lnR>
                    <a:lnT>
                      <a:noFill/>
                    </a:lnT>
                    <a:lnB>
                      <a:noFill/>
                    </a:lnB>
                  </a:tcPr>
                </a:tc>
                <a:tc>
                  <a:txBody>
                    <a:bodyPr/>
                    <a:lstStyle/>
                    <a:p>
                      <a:r>
                        <a:rPr lang="en-US"/>
                        <a:t>16</a:t>
                      </a:r>
                    </a:p>
                  </a:txBody>
                  <a:tcPr anchor="ctr">
                    <a:lnL>
                      <a:noFill/>
                    </a:lnL>
                    <a:lnR>
                      <a:noFill/>
                    </a:lnR>
                    <a:lnT>
                      <a:noFill/>
                    </a:lnT>
                    <a:lnB>
                      <a:noFill/>
                    </a:lnB>
                  </a:tcPr>
                </a:tc>
                <a:tc>
                  <a:txBody>
                    <a:bodyPr/>
                    <a:lstStyle/>
                    <a:p>
                      <a:r>
                        <a:rPr lang="en-US"/>
                        <a:t>1</a:t>
                      </a:r>
                    </a:p>
                  </a:txBody>
                  <a:tcPr anchor="ctr">
                    <a:lnL>
                      <a:noFill/>
                    </a:lnL>
                    <a:lnR>
                      <a:noFill/>
                    </a:lnR>
                    <a:lnT>
                      <a:noFill/>
                    </a:lnT>
                    <a:lnB>
                      <a:noFill/>
                    </a:lnB>
                  </a:tcPr>
                </a:tc>
                <a:tc>
                  <a:txBody>
                    <a:bodyPr/>
                    <a:lstStyle/>
                    <a:p>
                      <a:r>
                        <a:rPr lang="en-US"/>
                        <a:t>TAG documents</a:t>
                      </a:r>
                    </a:p>
                  </a:txBody>
                  <a:tcPr anchor="ctr">
                    <a:lnL>
                      <a:noFill/>
                    </a:lnL>
                    <a:lnR>
                      <a:noFill/>
                    </a:lnR>
                    <a:lnT>
                      <a:noFill/>
                    </a:lnT>
                    <a:lnB>
                      <a:noFill/>
                    </a:lnB>
                  </a:tcPr>
                </a:tc>
                <a:tc>
                  <a:txBody>
                    <a:bodyPr/>
                    <a:lstStyle/>
                    <a:p>
                      <a:r>
                        <a:rPr lang="en-US"/>
                        <a:t>EV Charging Vertical overview</a:t>
                      </a:r>
                    </a:p>
                  </a:txBody>
                  <a:tcPr anchor="ctr">
                    <a:lnL>
                      <a:noFill/>
                    </a:lnL>
                    <a:lnR>
                      <a:noFill/>
                    </a:lnR>
                    <a:lnT>
                      <a:noFill/>
                    </a:lnT>
                    <a:lnB>
                      <a:noFill/>
                    </a:lnB>
                  </a:tcPr>
                </a:tc>
                <a:tc>
                  <a:txBody>
                    <a:bodyPr/>
                    <a:lstStyle/>
                    <a:p>
                      <a:r>
                        <a:rPr lang="en-US" dirty="0"/>
                        <a:t>Craig Rodine (Sandia National Labs)</a:t>
                      </a:r>
                    </a:p>
                  </a:txBody>
                  <a:tcPr anchor="ctr">
                    <a:lnL>
                      <a:noFill/>
                    </a:lnL>
                    <a:lnR>
                      <a:noFill/>
                    </a:lnR>
                    <a:lnT>
                      <a:noFill/>
                    </a:lnT>
                    <a:lnB>
                      <a:noFill/>
                    </a:lnB>
                  </a:tcPr>
                </a:tc>
                <a:extLst>
                  <a:ext uri="{0D108BD9-81ED-4DB2-BD59-A6C34878D82A}">
                    <a16:rowId xmlns:a16="http://schemas.microsoft.com/office/drawing/2014/main" val="3102139605"/>
                  </a:ext>
                </a:extLst>
              </a:tr>
            </a:tbl>
          </a:graphicData>
        </a:graphic>
      </p:graphicFrame>
    </p:spTree>
    <p:extLst>
      <p:ext uri="{BB962C8B-B14F-4D97-AF65-F5344CB8AC3E}">
        <p14:creationId xmlns:p14="http://schemas.microsoft.com/office/powerpoint/2010/main" val="14774697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09952-F89A-4DEA-BBDF-342F03C09DC7}"/>
              </a:ext>
            </a:extLst>
          </p:cNvPr>
          <p:cNvSpPr>
            <a:spLocks noGrp="1"/>
          </p:cNvSpPr>
          <p:nvPr>
            <p:ph type="title"/>
          </p:nvPr>
        </p:nvSpPr>
        <p:spPr/>
        <p:txBody>
          <a:bodyPr/>
          <a:lstStyle/>
          <a:p>
            <a:r>
              <a:rPr lang="en-US" dirty="0"/>
              <a:t>Notes on EV Charging Vertical</a:t>
            </a:r>
          </a:p>
        </p:txBody>
      </p:sp>
      <p:sp>
        <p:nvSpPr>
          <p:cNvPr id="3" name="Content Placeholder 2">
            <a:extLst>
              <a:ext uri="{FF2B5EF4-FFF2-40B4-BE49-F238E27FC236}">
                <a16:creationId xmlns:a16="http://schemas.microsoft.com/office/drawing/2014/main" id="{BD754613-6A8C-4540-9322-1CDB7544949A}"/>
              </a:ext>
            </a:extLst>
          </p:cNvPr>
          <p:cNvSpPr>
            <a:spLocks noGrp="1"/>
          </p:cNvSpPr>
          <p:nvPr>
            <p:ph idx="1"/>
          </p:nvPr>
        </p:nvSpPr>
        <p:spPr/>
        <p:txBody>
          <a:bodyPr>
            <a:normAutofit fontScale="55000" lnSpcReduction="20000"/>
          </a:bodyPr>
          <a:lstStyle/>
          <a:p>
            <a:r>
              <a:rPr lang="en-US" dirty="0"/>
              <a:t>Potential for standardization in 802.1, .3, .11 (and maybe 802.15 for UWB location)</a:t>
            </a:r>
          </a:p>
          <a:p>
            <a:r>
              <a:rPr lang="en-US" dirty="0"/>
              <a:t>Opportunities for interconnect and coordination with distribution utilities for demand response and variable pricing.  </a:t>
            </a:r>
          </a:p>
          <a:p>
            <a:r>
              <a:rPr lang="en-US" dirty="0"/>
              <a:t>Additional communication requirements for avoiding exceeding capacity or incurring demand charges.</a:t>
            </a:r>
          </a:p>
          <a:p>
            <a:r>
              <a:rPr lang="en-US" dirty="0"/>
              <a:t>Wireless (inductive) charging pads (up to 20kW) – all wireless comm – precision position over charging pad</a:t>
            </a:r>
          </a:p>
          <a:p>
            <a:r>
              <a:rPr lang="en-US" dirty="0"/>
              <a:t>SPE over charging connecter.  Magnetic coupling, or optical over plastic fiber. But connecter makers prefer copper pins. </a:t>
            </a:r>
          </a:p>
          <a:p>
            <a:r>
              <a:rPr lang="en-US" dirty="0"/>
              <a:t>Next Steps:</a:t>
            </a:r>
          </a:p>
          <a:p>
            <a:pPr lvl="1"/>
            <a:r>
              <a:rPr lang="en-US" dirty="0"/>
              <a:t>802.24 could develop a white paper to describe requirements, with a focus on IEEE 802 working groups as audience</a:t>
            </a:r>
          </a:p>
          <a:p>
            <a:pPr lvl="1"/>
            <a:r>
              <a:rPr lang="en-US" dirty="0"/>
              <a:t>Plan joint sessions with 802.3 SPE and/or 802.1 TSN at November Plenary</a:t>
            </a:r>
          </a:p>
          <a:p>
            <a:pPr lvl="1"/>
            <a:r>
              <a:rPr lang="en-US" dirty="0"/>
              <a:t>Identify needs for further standard development in IEEE 802</a:t>
            </a:r>
          </a:p>
          <a:p>
            <a:pPr lvl="1"/>
            <a:r>
              <a:rPr lang="en-US" dirty="0"/>
              <a:t>Make sure 802.11 is aware, invite liaison from 802.11 (Jim Lansford?) to bring input to 802.24 in November</a:t>
            </a:r>
          </a:p>
          <a:p>
            <a:pPr lvl="1"/>
            <a:endParaRPr lang="en-US" dirty="0"/>
          </a:p>
        </p:txBody>
      </p:sp>
      <p:sp>
        <p:nvSpPr>
          <p:cNvPr id="4" name="Footer Placeholder 3">
            <a:extLst>
              <a:ext uri="{FF2B5EF4-FFF2-40B4-BE49-F238E27FC236}">
                <a16:creationId xmlns:a16="http://schemas.microsoft.com/office/drawing/2014/main" id="{29A98924-C4DB-4EFF-9EA9-7E755074235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CA4D68E8-6B38-45AB-AFE2-24B54A4600DE}"/>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10147211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828800"/>
            <a:ext cx="10668000" cy="4495800"/>
          </a:xfrm>
        </p:spPr>
        <p:txBody>
          <a:bodyPr>
            <a:normAutofit fontScale="62500" lnSpcReduction="20000"/>
          </a:bodyPr>
          <a:lstStyle/>
          <a:p>
            <a:r>
              <a:rPr lang="en-US" dirty="0"/>
              <a:t>Update of first Smart Grid white paper to address latest amendments of 802.15.4 u, v, w, x, y, Rev-me, (eventual) transition to 802.15.15 (new organization of documents to separate UWB from Narrowband)</a:t>
            </a:r>
          </a:p>
          <a:p>
            <a:pPr lvl="1"/>
            <a:r>
              <a:rPr lang="en-US" dirty="0"/>
              <a:t>New topics – integration of Gas/Water into electric metering, battery leaf nodes for low power. </a:t>
            </a:r>
          </a:p>
          <a:p>
            <a:pPr lvl="1"/>
            <a:endParaRPr lang="en-US" dirty="0"/>
          </a:p>
          <a:p>
            <a:r>
              <a:rPr lang="en-US" dirty="0"/>
              <a:t>A whitepaper/document for application-specific use cases of Sub 1GHz standards 802.15.4g and 802.11ah. How use mechanisms in 802.19.3</a:t>
            </a:r>
          </a:p>
          <a:p>
            <a:pPr lvl="1"/>
            <a:r>
              <a:rPr lang="en-US" dirty="0"/>
              <a:t>Can this also include applying 802.15.4s-2018 (Spectrum Resource Measurement Capability) in sub-1GHz spectrum?</a:t>
            </a:r>
          </a:p>
          <a:p>
            <a:pPr lvl="1"/>
            <a:endParaRPr lang="en-US" dirty="0"/>
          </a:p>
          <a:p>
            <a:r>
              <a:rPr lang="en-US" dirty="0"/>
              <a:t>IETF: Reliable and Available Wireless – see if there is any opportunity as it evolves? Is anyone involved in this?  If there is no involvement or knowledge, we’ll drop. (check the IETF updates in .11 and .15 first). </a:t>
            </a:r>
          </a:p>
          <a:p>
            <a:pPr lvl="1"/>
            <a:r>
              <a:rPr lang="en-US" dirty="0"/>
              <a:t>Ask Tero, coordinate with 802.15 IETF SC</a:t>
            </a:r>
          </a:p>
          <a:p>
            <a:pPr lvl="1"/>
            <a:r>
              <a:rPr lang="en-US" dirty="0"/>
              <a:t>Ann will report back from next IETF</a:t>
            </a:r>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fontScale="70000" lnSpcReduction="20000"/>
          </a:bodyPr>
          <a:lstStyle/>
          <a:p>
            <a:r>
              <a:rPr lang="en-US" dirty="0"/>
              <a:t>Action Items  EV Charging follow up</a:t>
            </a:r>
          </a:p>
          <a:p>
            <a:endParaRPr lang="en-US" dirty="0"/>
          </a:p>
          <a:p>
            <a:r>
              <a:rPr lang="en-US" dirty="0"/>
              <a:t>Any New Business?</a:t>
            </a:r>
          </a:p>
          <a:p>
            <a:pPr lvl="1"/>
            <a:endParaRPr lang="en-US" dirty="0"/>
          </a:p>
          <a:p>
            <a:r>
              <a:rPr lang="en-US" dirty="0"/>
              <a:t>Next Meeting</a:t>
            </a:r>
          </a:p>
          <a:p>
            <a:pPr marL="742950" lvl="2">
              <a:spcBef>
                <a:spcPts val="0"/>
              </a:spcBef>
              <a:spcAft>
                <a:spcPts val="1200"/>
              </a:spcAft>
            </a:pPr>
            <a:r>
              <a:rPr lang="en-US" b="1" dirty="0">
                <a:effectLst/>
                <a:latin typeface="Calibri" panose="020F0502020204030204" pitchFamily="34" charset="0"/>
                <a:ea typeface="Times New Roman" panose="02020603050405020304" pitchFamily="18" charset="0"/>
              </a:rPr>
              <a:t>November 2022 IEEE 802 Plenary </a:t>
            </a:r>
            <a:r>
              <a:rPr lang="en-US" sz="2000" b="1" dirty="0">
                <a:effectLst/>
                <a:latin typeface="Calibri" panose="020F0502020204030204" pitchFamily="34" charset="0"/>
                <a:ea typeface="Times New Roman" panose="02020603050405020304" pitchFamily="18" charset="0"/>
              </a:rPr>
              <a:t>	November 13-18, 2022</a:t>
            </a:r>
            <a:endParaRPr lang="en-US" sz="2000" dirty="0">
              <a:effectLst/>
              <a:latin typeface="Calibri" panose="020F0502020204030204" pitchFamily="34" charset="0"/>
              <a:ea typeface="Times New Roman" panose="02020603050405020304" pitchFamily="18" charset="0"/>
            </a:endParaRPr>
          </a:p>
          <a:p>
            <a:pPr marL="742950" lvl="2">
              <a:spcBef>
                <a:spcPts val="0"/>
              </a:spcBef>
              <a:spcAft>
                <a:spcPts val="1200"/>
              </a:spcAft>
            </a:pPr>
            <a:r>
              <a:rPr lang="en-US" sz="2000" b="1" dirty="0">
                <a:solidFill>
                  <a:srgbClr val="FF0000"/>
                </a:solidFill>
                <a:effectLst/>
                <a:latin typeface="Calibri" panose="020F0502020204030204" pitchFamily="34" charset="0"/>
                <a:ea typeface="Times New Roman" panose="02020603050405020304" pitchFamily="18" charset="0"/>
              </a:rPr>
              <a:t>Session Registration is Available  </a:t>
            </a:r>
            <a:r>
              <a:rPr lang="en-US" sz="2000" b="1" u="sng" dirty="0">
                <a:solidFill>
                  <a:srgbClr val="0000FF"/>
                </a:solidFill>
                <a:effectLst/>
                <a:latin typeface="Calibri" panose="020F0502020204030204" pitchFamily="34" charset="0"/>
                <a:ea typeface="Times New Roman" panose="02020603050405020304" pitchFamily="18" charset="0"/>
                <a:hlinkClick r:id="rId2"/>
              </a:rPr>
              <a:t>https://cvent.me/0Vk4Qq</a:t>
            </a:r>
            <a:endParaRPr lang="en-US" sz="2000" dirty="0">
              <a:effectLst/>
              <a:latin typeface="Calibri" panose="020F0502020204030204" pitchFamily="34" charset="0"/>
              <a:ea typeface="Times New Roman" panose="02020603050405020304" pitchFamily="18" charset="0"/>
            </a:endParaRPr>
          </a:p>
          <a:p>
            <a:pPr marL="742950" lvl="2">
              <a:spcBef>
                <a:spcPts val="0"/>
              </a:spcBef>
              <a:spcAft>
                <a:spcPts val="1200"/>
              </a:spcAft>
            </a:pPr>
            <a:r>
              <a:rPr lang="en-US" sz="2000" dirty="0">
                <a:effectLst/>
                <a:latin typeface="Calibri" panose="020F0502020204030204" pitchFamily="34" charset="0"/>
                <a:ea typeface="Times New Roman" panose="02020603050405020304" pitchFamily="18" charset="0"/>
              </a:rPr>
              <a:t>The November 2022 IEEE 802 Plenary is scheduled to take place in Bangkok, Thailand at the Marriott Marquis Queen's Park, located at 199 </a:t>
            </a:r>
            <a:r>
              <a:rPr lang="en-US" sz="2000" dirty="0" err="1">
                <a:effectLst/>
                <a:latin typeface="Calibri" panose="020F0502020204030204" pitchFamily="34" charset="0"/>
                <a:ea typeface="Times New Roman" panose="02020603050405020304" pitchFamily="18" charset="0"/>
              </a:rPr>
              <a:t>Sukmvit</a:t>
            </a:r>
            <a:r>
              <a:rPr lang="en-US" sz="2000" dirty="0">
                <a:effectLst/>
                <a:latin typeface="Calibri" panose="020F0502020204030204" pitchFamily="34" charset="0"/>
                <a:ea typeface="Times New Roman" panose="02020603050405020304" pitchFamily="18" charset="0"/>
              </a:rPr>
              <a:t> Soi 22 Klong Ton, Klong Toey.  In-Person and Virtual participation will be available for this session.</a:t>
            </a:r>
          </a:p>
          <a:p>
            <a:pPr marL="742950" lvl="2">
              <a:spcBef>
                <a:spcPts val="0"/>
              </a:spcBef>
              <a:spcAft>
                <a:spcPts val="0"/>
              </a:spcAft>
            </a:pPr>
            <a:r>
              <a:rPr lang="en-US" sz="2000" dirty="0">
                <a:effectLst/>
                <a:latin typeface="Calibri" panose="020F0502020204030204" pitchFamily="34" charset="0"/>
                <a:ea typeface="Times New Roman" panose="02020603050405020304" pitchFamily="18" charset="0"/>
              </a:rPr>
              <a:t> </a:t>
            </a:r>
            <a:r>
              <a:rPr lang="en-US" sz="2000" b="1" dirty="0">
                <a:effectLst/>
                <a:latin typeface="Calibri" panose="020F0502020204030204" pitchFamily="34" charset="0"/>
                <a:ea typeface="Times New Roman" panose="02020603050405020304" pitchFamily="18" charset="0"/>
              </a:rPr>
              <a:t>Registration Fees and Deadlines</a:t>
            </a:r>
            <a:endParaRPr lang="en-US" sz="2000" dirty="0">
              <a:effectLst/>
              <a:latin typeface="Calibri" panose="020F0502020204030204" pitchFamily="34" charset="0"/>
              <a:ea typeface="Times New Roman" panose="02020603050405020304" pitchFamily="18" charset="0"/>
            </a:endParaRPr>
          </a:p>
          <a:p>
            <a:pPr lvl="2" indent="-342900">
              <a:spcBef>
                <a:spcPts val="0"/>
              </a:spcBef>
              <a:spcAft>
                <a:spcPts val="0"/>
              </a:spcAft>
              <a:buSzPts val="1000"/>
              <a:buFont typeface="Symbol" panose="05050102010706020507" pitchFamily="18" charset="2"/>
              <a:buChar char=""/>
              <a:tabLst>
                <a:tab pos="457200" algn="l"/>
              </a:tabLst>
            </a:pPr>
            <a:r>
              <a:rPr lang="en-US" sz="2000" dirty="0">
                <a:solidFill>
                  <a:srgbClr val="000000"/>
                </a:solidFill>
                <a:effectLst/>
                <a:latin typeface="Calibri" panose="020F0502020204030204" pitchFamily="34" charset="0"/>
                <a:ea typeface="Times New Roman" panose="02020603050405020304" pitchFamily="18" charset="0"/>
              </a:rPr>
              <a:t>Early $US600.00 until </a:t>
            </a:r>
            <a:r>
              <a:rPr lang="en-US" sz="2000" dirty="0">
                <a:solidFill>
                  <a:srgbClr val="FF0000"/>
                </a:solidFill>
                <a:effectLst/>
                <a:latin typeface="Calibri" panose="020F0502020204030204" pitchFamily="34" charset="0"/>
                <a:ea typeface="Times New Roman" panose="02020603050405020304" pitchFamily="18" charset="0"/>
              </a:rPr>
              <a:t>September 16, 2022</a:t>
            </a:r>
          </a:p>
          <a:p>
            <a:pPr lvl="2" indent="-342900">
              <a:spcBef>
                <a:spcPts val="0"/>
              </a:spcBef>
              <a:spcAft>
                <a:spcPts val="0"/>
              </a:spcAft>
              <a:buSzPts val="1000"/>
              <a:buFont typeface="Symbol" panose="05050102010706020507" pitchFamily="18" charset="2"/>
              <a:buChar char=""/>
              <a:tabLst>
                <a:tab pos="457200" algn="l"/>
              </a:tabLst>
            </a:pPr>
            <a:r>
              <a:rPr lang="en-US" sz="2000" dirty="0">
                <a:effectLst/>
                <a:latin typeface="Calibri" panose="020F0502020204030204" pitchFamily="34" charset="0"/>
                <a:ea typeface="Times New Roman" panose="02020603050405020304" pitchFamily="18" charset="0"/>
              </a:rPr>
              <a:t>Standard $US800.00 until October 31, 2022</a:t>
            </a:r>
          </a:p>
          <a:p>
            <a:pPr lvl="1" indent="-342900">
              <a:spcBef>
                <a:spcPts val="0"/>
              </a:spcBef>
              <a:spcAft>
                <a:spcPts val="0"/>
              </a:spcAft>
              <a:buSzPts val="1000"/>
              <a:buFont typeface="Symbol" panose="05050102010706020507" pitchFamily="18" charset="2"/>
              <a:buChar char=""/>
              <a:tabLst>
                <a:tab pos="457200" algn="l"/>
              </a:tabLst>
            </a:pPr>
            <a:r>
              <a:rPr lang="en-US" sz="2400" dirty="0">
                <a:effectLst/>
                <a:latin typeface="Calibri" panose="020F0502020204030204" pitchFamily="34" charset="0"/>
                <a:ea typeface="Times New Roman" panose="02020603050405020304" pitchFamily="18" charset="0"/>
              </a:rPr>
              <a:t>Late/Onsite $US1000.00 after October 31, 2022</a:t>
            </a:r>
          </a:p>
          <a:p>
            <a:endParaRPr lang="en-US" dirty="0"/>
          </a:p>
          <a:p>
            <a:r>
              <a:rPr lang="en-US" dirty="0"/>
              <a:t>Adjourn</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September Interim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7200" y="1372751"/>
            <a:ext cx="10820400" cy="4648200"/>
          </a:xfrm>
        </p:spPr>
        <p:txBody>
          <a:bodyPr>
            <a:normAutofit/>
          </a:bodyPr>
          <a:lstStyle/>
          <a:p>
            <a:r>
              <a:rPr lang="en-US" sz="2800" dirty="0">
                <a:effectLst/>
                <a:latin typeface="Arial" panose="020B0604020202020204" pitchFamily="34" charset="0"/>
                <a:ea typeface="Calibri" panose="020F0502020204030204" pitchFamily="34" charset="0"/>
              </a:rPr>
              <a:t>This session is a credited Interim.  </a:t>
            </a:r>
            <a:r>
              <a:rPr lang="en-US" sz="2800" dirty="0">
                <a:effectLst/>
                <a:latin typeface="Arial" panose="020B0604020202020204" pitchFamily="34" charset="0"/>
                <a:ea typeface="Calibri" panose="020F0502020204030204" pitchFamily="34" charset="0"/>
                <a:hlinkClick r:id="rId2"/>
              </a:rPr>
              <a:t>Registration </a:t>
            </a:r>
            <a:r>
              <a:rPr lang="en-US" sz="2800" dirty="0">
                <a:effectLst/>
                <a:latin typeface="Arial" panose="020B0604020202020204" pitchFamily="34" charset="0"/>
                <a:ea typeface="Calibri" panose="020F0502020204030204" pitchFamily="34" charset="0"/>
              </a:rPr>
              <a:t>is required</a:t>
            </a:r>
          </a:p>
          <a:p>
            <a:r>
              <a:rPr lang="en-US" sz="2800" dirty="0">
                <a:effectLst/>
                <a:latin typeface="Arial" panose="020B0604020202020204" pitchFamily="34" charset="0"/>
                <a:ea typeface="Calibri" panose="020F0502020204030204" pitchFamily="34" charset="0"/>
              </a:rPr>
              <a:t>Two slots: </a:t>
            </a:r>
          </a:p>
          <a:p>
            <a:pPr lvl="1"/>
            <a:r>
              <a:rPr lang="en-US" sz="2400" dirty="0">
                <a:effectLst/>
                <a:latin typeface="Arial" panose="020B0604020202020204" pitchFamily="34" charset="0"/>
                <a:ea typeface="Calibri" panose="020F0502020204030204" pitchFamily="34" charset="0"/>
              </a:rPr>
              <a:t>Tuesday Sept 13,  PM2   4PM HST</a:t>
            </a:r>
          </a:p>
          <a:p>
            <a:pPr lvl="1"/>
            <a:r>
              <a:rPr lang="en-US" sz="2400" dirty="0">
                <a:effectLst/>
                <a:latin typeface="Arial" panose="020B0604020202020204" pitchFamily="34" charset="0"/>
                <a:ea typeface="Calibri" panose="020F0502020204030204" pitchFamily="34" charset="0"/>
              </a:rPr>
              <a:t>Wednesday Sept 14,  PM2   4PM HST</a:t>
            </a:r>
          </a:p>
          <a:p>
            <a:r>
              <a:rPr lang="en-US" sz="2800" dirty="0">
                <a:latin typeface="Arial" panose="020B0604020202020204" pitchFamily="34" charset="0"/>
              </a:rPr>
              <a:t>Hybrid Meeting with Remote Participation</a:t>
            </a:r>
            <a:endParaRPr lang="en-US" sz="2800" dirty="0">
              <a:latin typeface="Arial" panose="020B0604020202020204" pitchFamily="34" charset="0"/>
              <a:hlinkClick r:id="rId3">
                <a:extLst>
                  <a:ext uri="{A12FA001-AC4F-418D-AE19-62706E023703}">
                    <ahyp:hlinkClr xmlns:ahyp="http://schemas.microsoft.com/office/drawing/2018/hyperlinkcolor" val="tx"/>
                  </a:ext>
                </a:extLst>
              </a:hlinkClick>
            </a:endParaRPr>
          </a:p>
          <a:p>
            <a:endParaRPr lang="en-US" sz="2800" dirty="0">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a:p>
            <a:pPr marL="0" indent="0">
              <a:buNone/>
            </a:pPr>
            <a:endParaRPr lang="en-US" sz="1800" dirty="0">
              <a:effectLst/>
              <a:latin typeface="Arial" panose="020B0604020202020204" pitchFamily="34" charset="0"/>
              <a:ea typeface="Calibri" panose="020F0502020204030204" pitchFamily="34" charset="0"/>
            </a:endParaRPr>
          </a:p>
          <a:p>
            <a:pPr marL="0" indent="0">
              <a:buNone/>
            </a:pPr>
            <a:r>
              <a:rPr lang="en-US" sz="1800" dirty="0">
                <a:effectLst/>
                <a:latin typeface="Arial" panose="020B0604020202020204" pitchFamily="34" charset="0"/>
                <a:ea typeface="Calibri" panose="020F0502020204030204" pitchFamily="34" charset="0"/>
              </a:rPr>
              <a:t> </a:t>
            </a:r>
            <a:endParaRPr lang="en-US" sz="2800" u="sng" dirty="0">
              <a:solidFill>
                <a:srgbClr val="CC00CC"/>
              </a:solidFill>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6" name="TextBox 5">
            <a:extLst>
              <a:ext uri="{FF2B5EF4-FFF2-40B4-BE49-F238E27FC236}">
                <a16:creationId xmlns:a16="http://schemas.microsoft.com/office/drawing/2014/main" id="{C309625B-BC3D-49C5-9152-E9F35937DF17}"/>
              </a:ext>
            </a:extLst>
          </p:cNvPr>
          <p:cNvSpPr txBox="1"/>
          <p:nvPr/>
        </p:nvSpPr>
        <p:spPr>
          <a:xfrm>
            <a:off x="367513" y="3812739"/>
            <a:ext cx="5715000" cy="2585323"/>
          </a:xfrm>
          <a:prstGeom prst="rect">
            <a:avLst/>
          </a:prstGeom>
          <a:noFill/>
        </p:spPr>
        <p:txBody>
          <a:bodyPr wrap="square" rtlCol="0">
            <a:spAutoFit/>
          </a:bodyPr>
          <a:lstStyle/>
          <a:p>
            <a:r>
              <a:rPr lang="en-US" sz="1800" u="sng" dirty="0">
                <a:solidFill>
                  <a:srgbClr val="00AFF9"/>
                </a:solidFill>
                <a:effectLst/>
                <a:latin typeface="Arial" panose="020B0604020202020204" pitchFamily="34" charset="0"/>
                <a:ea typeface="Calibri" panose="020F0502020204030204" pitchFamily="34" charset="0"/>
                <a:hlinkClick r:id="rId4"/>
              </a:rPr>
              <a:t>Join WebEx meeting</a:t>
            </a:r>
            <a:r>
              <a:rPr lang="en-US" sz="1800" dirty="0">
                <a:effectLst/>
                <a:latin typeface="Arial" panose="020B0604020202020204" pitchFamily="34" charset="0"/>
                <a:ea typeface="Calibri" panose="020F0502020204030204" pitchFamily="34" charset="0"/>
              </a:rPr>
              <a:t>   Tuesday</a:t>
            </a:r>
            <a:br>
              <a:rPr lang="en-US" sz="1800" dirty="0">
                <a:effectLst/>
                <a:latin typeface="Arial" panose="020B0604020202020204" pitchFamily="34" charset="0"/>
                <a:ea typeface="Calibri" panose="020F0502020204030204" pitchFamily="34" charset="0"/>
              </a:rPr>
            </a:br>
            <a:r>
              <a:rPr lang="en-US" sz="1800" dirty="0">
                <a:solidFill>
                  <a:srgbClr val="666666"/>
                </a:solidFill>
                <a:effectLst/>
                <a:latin typeface="Arial" panose="020B0604020202020204" pitchFamily="34" charset="0"/>
                <a:ea typeface="Calibri" panose="020F0502020204030204" pitchFamily="34" charset="0"/>
              </a:rPr>
              <a:t>Meeting number: 2425 032 6256</a:t>
            </a:r>
            <a:r>
              <a:rPr lang="en-US" sz="1800" dirty="0">
                <a:effectLst/>
                <a:latin typeface="Arial" panose="020B0604020202020204" pitchFamily="34" charset="0"/>
                <a:ea typeface="Calibri" panose="020F0502020204030204" pitchFamily="34" charset="0"/>
              </a:rPr>
              <a:t>  Meeting password: CuB8TXbmh63    </a:t>
            </a:r>
            <a:br>
              <a:rPr lang="en-US" sz="1800" dirty="0">
                <a:effectLst/>
                <a:latin typeface="Arial" panose="020B0604020202020204" pitchFamily="34" charset="0"/>
                <a:ea typeface="Calibri" panose="020F0502020204030204" pitchFamily="34" charset="0"/>
              </a:rPr>
            </a:b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2425 032 6256</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5"/>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6"/>
              </a:rPr>
              <a:t>Toll-free calling restrictions</a:t>
            </a:r>
            <a:r>
              <a:rPr lang="en-US" sz="1800" dirty="0">
                <a:effectLst/>
                <a:latin typeface="Arial" panose="020B0604020202020204" pitchFamily="34" charset="0"/>
                <a:ea typeface="Calibri" panose="020F0502020204030204" pitchFamily="34" charset="0"/>
              </a:rPr>
              <a:t>  </a:t>
            </a:r>
            <a:endParaRPr lang="en-US" dirty="0"/>
          </a:p>
        </p:txBody>
      </p:sp>
      <p:sp>
        <p:nvSpPr>
          <p:cNvPr id="7" name="TextBox 6">
            <a:extLst>
              <a:ext uri="{FF2B5EF4-FFF2-40B4-BE49-F238E27FC236}">
                <a16:creationId xmlns:a16="http://schemas.microsoft.com/office/drawing/2014/main" id="{0CCEDF86-FD8D-46FE-A80E-C9B1D56B245F}"/>
              </a:ext>
            </a:extLst>
          </p:cNvPr>
          <p:cNvSpPr txBox="1"/>
          <p:nvPr/>
        </p:nvSpPr>
        <p:spPr>
          <a:xfrm>
            <a:off x="6285039" y="3812738"/>
            <a:ext cx="5892800" cy="2585323"/>
          </a:xfrm>
          <a:prstGeom prst="rect">
            <a:avLst/>
          </a:prstGeom>
          <a:noFill/>
        </p:spPr>
        <p:txBody>
          <a:bodyPr wrap="square" rtlCol="0">
            <a:spAutoFit/>
          </a:bodyPr>
          <a:lstStyle/>
          <a:p>
            <a:r>
              <a:rPr lang="en-US" sz="1800" u="sng" dirty="0">
                <a:solidFill>
                  <a:srgbClr val="00AFF9"/>
                </a:solidFill>
                <a:effectLst/>
                <a:latin typeface="Arial" panose="020B0604020202020204" pitchFamily="34" charset="0"/>
                <a:ea typeface="Calibri" panose="020F0502020204030204" pitchFamily="34" charset="0"/>
                <a:hlinkClick r:id="rId7"/>
              </a:rPr>
              <a:t>Join WebEx meeting</a:t>
            </a:r>
            <a:r>
              <a:rPr lang="en-US" sz="1800" dirty="0">
                <a:effectLst/>
                <a:latin typeface="Arial" panose="020B0604020202020204" pitchFamily="34" charset="0"/>
                <a:ea typeface="Calibri" panose="020F0502020204030204" pitchFamily="34" charset="0"/>
              </a:rPr>
              <a:t>   Wednesday</a:t>
            </a:r>
            <a:br>
              <a:rPr lang="en-US" sz="1800" dirty="0">
                <a:effectLst/>
                <a:latin typeface="Arial" panose="020B0604020202020204" pitchFamily="34" charset="0"/>
                <a:ea typeface="Calibri" panose="020F0502020204030204" pitchFamily="34" charset="0"/>
              </a:rPr>
            </a:br>
            <a:r>
              <a:rPr lang="en-US" sz="1800" dirty="0">
                <a:solidFill>
                  <a:srgbClr val="666666"/>
                </a:solidFill>
                <a:effectLst/>
                <a:latin typeface="Arial" panose="020B0604020202020204" pitchFamily="34" charset="0"/>
                <a:ea typeface="Calibri" panose="020F0502020204030204" pitchFamily="34" charset="0"/>
              </a:rPr>
              <a:t>Meeting number: 2439 153 1677</a:t>
            </a:r>
            <a:r>
              <a:rPr lang="en-US" sz="1800" dirty="0">
                <a:effectLst/>
                <a:latin typeface="Arial" panose="020B0604020202020204" pitchFamily="34" charset="0"/>
                <a:ea typeface="Calibri" panose="020F0502020204030204" pitchFamily="34" charset="0"/>
              </a:rPr>
              <a:t>  Meeting password: UqQXXUbJ576    </a:t>
            </a:r>
            <a:br>
              <a:rPr lang="en-US" sz="1800" dirty="0">
                <a:effectLst/>
                <a:latin typeface="Arial" panose="020B0604020202020204" pitchFamily="34" charset="0"/>
                <a:ea typeface="Calibri" panose="020F0502020204030204" pitchFamily="34" charset="0"/>
              </a:rPr>
            </a:b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2439 153 1677</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8"/>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6"/>
              </a:rPr>
              <a:t>Toll-free calling restrictions</a:t>
            </a:r>
            <a:r>
              <a:rPr lang="en-US" sz="1800" dirty="0">
                <a:effectLst/>
                <a:latin typeface="Arial" panose="020B0604020202020204" pitchFamily="34" charset="0"/>
                <a:ea typeface="Calibri" panose="020F0502020204030204" pitchFamily="34" charset="0"/>
              </a:rPr>
              <a:t>  </a:t>
            </a:r>
            <a:endParaRPr lang="en-US" dirty="0"/>
          </a:p>
        </p:txBody>
      </p:sp>
    </p:spTree>
    <p:extLst>
      <p:ext uri="{BB962C8B-B14F-4D97-AF65-F5344CB8AC3E}">
        <p14:creationId xmlns:p14="http://schemas.microsoft.com/office/powerpoint/2010/main" val="10414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p:txBody>
          <a:bodyPr>
            <a:normAutofit fontScale="92500" lnSpcReduction="10000"/>
          </a:bodyPr>
          <a:lstStyle/>
          <a:p>
            <a:pPr fontAlgn="t"/>
            <a:r>
              <a:rPr lang="en-US" dirty="0"/>
              <a:t>Call session to order / “Guidelines for IEEE SA meetings”</a:t>
            </a:r>
          </a:p>
          <a:p>
            <a:pPr fontAlgn="t"/>
            <a:r>
              <a:rPr lang="en-US" dirty="0"/>
              <a:t>Review of Agenda / Approval of Agenda / Approve Minutes</a:t>
            </a:r>
          </a:p>
          <a:p>
            <a:pPr fontAlgn="t"/>
            <a:r>
              <a:rPr lang="en-US" dirty="0"/>
              <a:t>Liaison Updates / Regulatory</a:t>
            </a:r>
          </a:p>
          <a:p>
            <a:pPr fontAlgn="t"/>
            <a:r>
              <a:rPr lang="en-US" dirty="0"/>
              <a:t>IoT white paper development</a:t>
            </a:r>
          </a:p>
          <a:p>
            <a:pPr fontAlgn="t"/>
            <a:r>
              <a:rPr lang="en-US" dirty="0"/>
              <a:t>Low Latency White Paper</a:t>
            </a:r>
          </a:p>
          <a:p>
            <a:pPr fontAlgn="t"/>
            <a:r>
              <a:rPr lang="en-US" dirty="0"/>
              <a:t>"IEEE 802 Solutions for Vertical Applications" White Paper</a:t>
            </a:r>
          </a:p>
          <a:p>
            <a:pPr fontAlgn="b"/>
            <a:r>
              <a:rPr lang="en-US" dirty="0"/>
              <a:t>802.24 new vertical market outreach and engagement</a:t>
            </a:r>
          </a:p>
          <a:p>
            <a:pPr lvl="1" fontAlgn="b"/>
            <a:r>
              <a:rPr lang="en-US" dirty="0"/>
              <a:t>Contribution on EV Charging Infrastructure communications</a:t>
            </a:r>
          </a:p>
          <a:p>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8966</TotalTime>
  <Words>2964</Words>
  <Application>Microsoft Office PowerPoint</Application>
  <PresentationFormat>Widescreen</PresentationFormat>
  <Paragraphs>285</Paragraphs>
  <Slides>23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Helvetica</vt:lpstr>
      <vt:lpstr>Monotype Sorts</vt:lpstr>
      <vt:lpstr>Symbol</vt:lpstr>
      <vt:lpstr>Times New Roman</vt:lpstr>
      <vt:lpstr>802-24-Theme1</vt:lpstr>
      <vt:lpstr>802.24 Vertical Applications TAG</vt:lpstr>
      <vt:lpstr>802.24 Overview</vt:lpstr>
      <vt:lpstr>September Interim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Liaison Updates</vt:lpstr>
      <vt:lpstr>802.24.2 IoT White Paper</vt:lpstr>
      <vt:lpstr>IoT White Paper Discussion</vt:lpstr>
      <vt:lpstr>“Low latency” White Paper</vt:lpstr>
      <vt:lpstr>"IEEE 802 Solutions for Vertical Applications"</vt:lpstr>
      <vt:lpstr>Vertical Applications – Industry Standards Outreach</vt:lpstr>
      <vt:lpstr>Industry Standards Outreach – Discussion / Ideas</vt:lpstr>
      <vt:lpstr>Cross-cutting vertical opportunity for EV Charging</vt:lpstr>
      <vt:lpstr>Notes on EV Charging Vertical</vt:lpstr>
      <vt:lpstr>Future TAG Activity Planning</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226</cp:revision>
  <dcterms:created xsi:type="dcterms:W3CDTF">2020-10-13T15:01:18Z</dcterms:created>
  <dcterms:modified xsi:type="dcterms:W3CDTF">2022-09-15T03:08:22Z</dcterms:modified>
</cp:coreProperties>
</file>