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524" r:id="rId19"/>
    <p:sldId id="1882" r:id="rId20"/>
    <p:sldId id="1883"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524"/>
            <p14:sldId id="1882"/>
            <p14:sldId id="1883"/>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80" autoAdjust="0"/>
    <p:restoredTop sz="94099" autoAdjust="0"/>
  </p:normalViewPr>
  <p:slideViewPr>
    <p:cSldViewPr>
      <p:cViewPr>
        <p:scale>
          <a:sx n="119" d="100"/>
          <a:sy n="119" d="100"/>
        </p:scale>
        <p:origin x="204" y="51"/>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802.24-22-0015r1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2/24-22-0009-00-0000-may-2022-wireless-interim-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22/24-22-0011-01-IoTg-internet-of-things-white-paper.docx" TargetMode="External"/><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4-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1-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33cec5e3b9f083ec9a4f9ebe24232351"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38ce05427b97a6be058b467e57b14fa6" TargetMode="External"/><Relationship Id="rId2" Type="http://schemas.openxmlformats.org/officeDocument/2006/relationships/hyperlink" Target="https://cvent.me/XDLlAe"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f1c3b4c7fdedad75f69b70073b2f5f10" TargetMode="External"/><Relationship Id="rId4" Type="http://schemas.openxmlformats.org/officeDocument/2006/relationships/hyperlink" Target="https://epri.webex.com/epri/j.php?MTID=m969be1777cc9e8285966c582f8d33b4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 2022 Wireless Interim</a:t>
            </a:r>
          </a:p>
          <a:p>
            <a:r>
              <a:rPr lang="en-US" dirty="0"/>
              <a:t>Waikoloa,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July TAG plenary minutes</a:t>
            </a:r>
          </a:p>
          <a:p>
            <a:pPr lvl="1"/>
            <a:r>
              <a:rPr lang="en-US" dirty="0">
                <a:hlinkClick r:id="rId2"/>
              </a:rPr>
              <a:t>802.24-22-0013r0</a:t>
            </a:r>
            <a:r>
              <a:rPr lang="en-US" dirty="0"/>
              <a:t>  </a:t>
            </a:r>
          </a:p>
          <a:p>
            <a:endParaRPr lang="en-US" dirty="0"/>
          </a:p>
          <a:p>
            <a:pPr lvl="1"/>
            <a:endParaRPr lang="en-US" dirty="0"/>
          </a:p>
          <a:p>
            <a:r>
              <a:rPr lang="en-US" dirty="0"/>
              <a:t>Action Items from July – </a:t>
            </a:r>
          </a:p>
          <a:p>
            <a:pPr lvl="1"/>
            <a:r>
              <a:rPr lang="en-US" dirty="0"/>
              <a:t>Max will update section 7 of 802 Solutions WP</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Industrial Internet Consortium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CCC (access control and automotive key based on NFC, next gen will be UWB)   (new – liaison needed) </a:t>
            </a:r>
          </a:p>
          <a:p>
            <a:r>
              <a:rPr lang="en-US" sz="2400" dirty="0"/>
              <a:t>ATIS TOPS 				Farrokh </a:t>
            </a:r>
            <a:r>
              <a:rPr lang="en-US" sz="2400" dirty="0" err="1"/>
              <a:t>Khatibi</a:t>
            </a:r>
            <a:r>
              <a:rPr lang="en-US" sz="2400" dirty="0"/>
              <a:t> (unknown)</a:t>
            </a:r>
          </a:p>
          <a:p>
            <a:r>
              <a:rPr lang="en-US" sz="2400" strike="sngStrike" dirty="0"/>
              <a:t>P2413</a:t>
            </a:r>
            <a:r>
              <a:rPr lang="en-US" sz="2400" dirty="0"/>
              <a:t>					Ludwig Winkel   (completed / inactive)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original IoT White paper</a:t>
            </a:r>
          </a:p>
          <a:p>
            <a:pPr lvl="1"/>
            <a:r>
              <a:rPr lang="en-US" dirty="0">
                <a:hlinkClick r:id="rId2"/>
              </a:rPr>
              <a:t>802.24-17-0036r3</a:t>
            </a:r>
            <a:endParaRPr lang="en-US" dirty="0"/>
          </a:p>
          <a:p>
            <a:pPr lvl="1"/>
            <a:r>
              <a:rPr lang="en-US" dirty="0"/>
              <a:t>Single Pair Ethernet and PODL </a:t>
            </a:r>
          </a:p>
          <a:p>
            <a:r>
              <a:rPr lang="en-US" dirty="0"/>
              <a:t>New (2022) </a:t>
            </a:r>
          </a:p>
          <a:p>
            <a:pPr lvl="1"/>
            <a:r>
              <a:rPr lang="en-US" dirty="0"/>
              <a:t>Internet of Things White Paper </a:t>
            </a:r>
            <a:r>
              <a:rPr lang="en-US" dirty="0">
                <a:hlinkClick r:id="rId3"/>
              </a:rPr>
              <a:t>24-22-0011-01-IoTg-internet-of-things-white-paper</a:t>
            </a:r>
            <a:endParaRPr lang="en-US" dirty="0"/>
          </a:p>
          <a:p>
            <a:pPr lvl="1"/>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77500" lnSpcReduction="20000"/>
          </a:bodyPr>
          <a:lstStyle/>
          <a:p>
            <a:r>
              <a:rPr lang="en-US" dirty="0"/>
              <a:t>September Interim – review outline, identify needed content. </a:t>
            </a:r>
          </a:p>
          <a:p>
            <a:pPr lvl="1"/>
            <a:r>
              <a:rPr lang="en-US" dirty="0"/>
              <a:t>Need contributions to Section 6 - verticals</a:t>
            </a:r>
          </a:p>
          <a:p>
            <a:pPr lvl="1"/>
            <a:r>
              <a:rPr lang="en-US" dirty="0"/>
              <a:t>Need a framework to incorporate prior work (which is primarily an overview of IoT standardization activities) </a:t>
            </a:r>
          </a:p>
          <a:p>
            <a:pPr lvl="2"/>
            <a:r>
              <a:rPr lang="en-US" dirty="0"/>
              <a:t>Expand Smart Home concepts into Smart Buildings</a:t>
            </a:r>
          </a:p>
          <a:p>
            <a:pPr lvl="2"/>
            <a:r>
              <a:rPr lang="en-US" dirty="0"/>
              <a:t>Need to add a section on IEEE 802 standards that are used for IoT – incorporate applicable standards in the existing sections rather than is a big list.</a:t>
            </a:r>
          </a:p>
          <a:p>
            <a:pPr lvl="2"/>
            <a:r>
              <a:rPr lang="en-US" dirty="0"/>
              <a:t>Highlight use cases and the standards performance levels needed – rate, range, reliability, frequency of messages, and the related tradeoffs – and use of spectrum. </a:t>
            </a:r>
          </a:p>
          <a:p>
            <a:pPr lvl="1"/>
            <a:endParaRPr lang="en-US" dirty="0"/>
          </a:p>
          <a:p>
            <a:r>
              <a:rPr lang="en-US" dirty="0"/>
              <a:t>Action item remain: Ben and Alan and Allan will coordinate an ad-hoc to refine and expand IoT White Paper. </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55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r>
              <a:rPr lang="en-US" dirty="0"/>
              <a:t>Action items embedded</a:t>
            </a:r>
          </a:p>
          <a:p>
            <a:pPr lvl="1"/>
            <a:r>
              <a:rPr lang="en-US" dirty="0"/>
              <a:t>Tim reached out to 802.11 for contributions on 11be and 11bd</a:t>
            </a:r>
          </a:p>
          <a:p>
            <a:pPr lvl="1"/>
            <a:r>
              <a:rPr lang="en-US" dirty="0"/>
              <a:t>No response to email – try again when in-person</a:t>
            </a:r>
          </a:p>
          <a:p>
            <a:pPr lvl="1"/>
            <a:r>
              <a:rPr lang="en-US" dirty="0"/>
              <a:t>Section 6 – does it belong there? Should it be integrated or removed?</a:t>
            </a:r>
          </a:p>
          <a:p>
            <a:pPr lvl="1"/>
            <a:r>
              <a:rPr lang="en-US" dirty="0"/>
              <a:t>How can we create a brief conclusion?</a:t>
            </a:r>
          </a:p>
          <a:p>
            <a:pPr lvl="1"/>
            <a:r>
              <a:rPr lang="en-US" dirty="0"/>
              <a:t>Ben, Alan, and Allan will coordinate to close remaining issues</a:t>
            </a:r>
          </a:p>
          <a:p>
            <a:pPr lvl="2"/>
            <a:r>
              <a:rPr lang="en-US" dirty="0"/>
              <a:t>Ask Thomas K for 802.15.6a synopsis w.r.t TSN</a:t>
            </a:r>
          </a:p>
          <a:p>
            <a:r>
              <a:rPr lang="en-US" dirty="0"/>
              <a:t>Latest Version  </a:t>
            </a:r>
            <a:r>
              <a:rPr lang="en-US" dirty="0">
                <a:hlinkClick r:id="rId2"/>
              </a:rPr>
              <a:t>802.24-19-0003r14</a:t>
            </a:r>
            <a:endParaRPr lang="en-US" dirty="0"/>
          </a:p>
          <a:p>
            <a:endParaRPr lang="en-US" dirty="0"/>
          </a:p>
          <a:p>
            <a:r>
              <a:rPr lang="en-US" dirty="0"/>
              <a:t>Updated with comments to r15</a:t>
            </a:r>
            <a:br>
              <a:rPr lang="en-US" dirty="0"/>
            </a:br>
            <a:endParaRPr lang="en-US" dirty="0"/>
          </a:p>
          <a:p>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The 802 Solutions for Verticals could be a reason why 3GPP should care about IEEE 802 </a:t>
            </a:r>
          </a:p>
          <a:p>
            <a:endParaRPr lang="en-US" dirty="0"/>
          </a:p>
          <a:p>
            <a:r>
              <a:rPr lang="en-US" dirty="0"/>
              <a:t>July 2022 – new document # </a:t>
            </a:r>
            <a:r>
              <a:rPr lang="en-US" dirty="0">
                <a:hlinkClick r:id="rId2"/>
              </a:rPr>
              <a:t>802.24-22-0012r1</a:t>
            </a:r>
            <a:endParaRPr lang="en-US" dirty="0"/>
          </a:p>
          <a:p>
            <a:endParaRPr lang="en-US" dirty="0"/>
          </a:p>
          <a:p>
            <a:r>
              <a:rPr lang="en-US" dirty="0"/>
              <a:t>Next – need agreement on section 7.   Get feedback from other WGs – prepare a request. </a:t>
            </a:r>
          </a:p>
          <a:p>
            <a:pPr lvl="1"/>
            <a:r>
              <a:rPr lang="en-US" dirty="0"/>
              <a:t>Think about common functions (security, provisioning, network discovery, service discovery) what are the functions required across all the 802 technologies at higher layers. </a:t>
            </a:r>
          </a:p>
          <a:p>
            <a:pPr lvl="1"/>
            <a:r>
              <a:rPr lang="en-US" dirty="0"/>
              <a:t>Common solutions 802.1X, 802.1AR. </a:t>
            </a:r>
          </a:p>
          <a:p>
            <a:pPr lvl="1"/>
            <a:r>
              <a:rPr lang="en-US" dirty="0">
                <a:highlight>
                  <a:srgbClr val="FFFF00"/>
                </a:highlight>
              </a:rPr>
              <a:t>Make a request to TSN Group (Janos Farkas) to provide review and/or contribution to this section. </a:t>
            </a:r>
          </a:p>
          <a:p>
            <a:pPr lvl="1"/>
            <a:r>
              <a:rPr lang="en-US" dirty="0">
                <a:highlight>
                  <a:srgbClr val="FFFF00"/>
                </a:highlight>
              </a:rPr>
              <a:t>Does this tie into IEEE 802 “branding”?</a:t>
            </a:r>
          </a:p>
          <a:p>
            <a:pPr lvl="1"/>
            <a:r>
              <a:rPr lang="en-US" dirty="0">
                <a:highlight>
                  <a:srgbClr val="FFFF00"/>
                </a:highlight>
              </a:rPr>
              <a:t>A value in an 802 architecture as an enable for comprehensive cyber-security architecture.</a:t>
            </a:r>
          </a:p>
          <a:p>
            <a:pPr lvl="1"/>
            <a:r>
              <a:rPr lang="en-US" dirty="0">
                <a:highlight>
                  <a:srgbClr val="FFFF00"/>
                </a:highlight>
              </a:rPr>
              <a:t>Review where cyber-security should fit in this white paper.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75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Partner with public visibility SC –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Industry Standards Outreach – Discussion / Ideas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7500" lnSpcReduction="20000"/>
          </a:bodyPr>
          <a:lstStyle/>
          <a:p>
            <a:r>
              <a:rPr lang="en-US" dirty="0"/>
              <a:t>Are representatives of these groups already involved in IEEE 802, or is some form of outreach needed? </a:t>
            </a:r>
          </a:p>
          <a:p>
            <a:r>
              <a:rPr lang="en-US" dirty="0"/>
              <a:t>Location Services are cross-cutting in many vertical markets.  Medical/Geriatrics – could apply to 802.11az, 802.11bf,  and 802.15.4 UWB (4z, 4ab, and successors)    Which verticals will take advantage of UWB in a new way? </a:t>
            </a:r>
          </a:p>
          <a:p>
            <a:r>
              <a:rPr lang="en-US" dirty="0"/>
              <a:t>Security aspects of IoT – avoiding “leaking” information while maintaining low rate/low power. </a:t>
            </a:r>
          </a:p>
          <a:p>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r>
              <a:rPr lang="en-US" dirty="0"/>
              <a:t>The “lost step” of certification – not just the standards. </a:t>
            </a:r>
          </a:p>
          <a:p>
            <a:r>
              <a:rPr lang="en-US" dirty="0"/>
              <a:t>Paul: Home health care? Emerging market, new companies entering.  Strong tie-in with IoT, with data-gathering devices.  (implications on reliability, security)   Are there unique requirements not met by existing standards?  (WFA Healthcare MSTG)</a:t>
            </a:r>
          </a:p>
          <a:p>
            <a:r>
              <a:rPr lang="en-US" dirty="0"/>
              <a:t>Are there any underserved verticals that need more than the current state of Wi-SUN with amendments?  Smart (smaller) Communities? Leverage IIJA funding for broadband in underserved areas? What are standards gaps? </a:t>
            </a:r>
          </a:p>
          <a:p>
            <a:r>
              <a:rPr lang="en-US" dirty="0"/>
              <a:t>Smart Agriculture,  Drones for inspection and spraying. Role of 802 standards for drones for both comm and localization. </a:t>
            </a:r>
          </a:p>
          <a:p>
            <a:r>
              <a:rPr lang="en-US" dirty="0"/>
              <a:t>Continue to promote that 802.24 is a venue for vertical stakeholders to initiate standardization</a:t>
            </a:r>
          </a:p>
          <a:p>
            <a:r>
              <a:rPr lang="en-US" dirty="0"/>
              <a:t>How to externally engage and bring in new verticals? Possibly at specific industry events or conferences?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439567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Cross-cutting vertical opportunity for EV Charging</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Potential candidate for Industry Standards Outreach activity in the TAG</a:t>
            </a:r>
          </a:p>
          <a:p>
            <a:r>
              <a:rPr lang="en-US" dirty="0"/>
              <a:t>EV Charging Infrastructure</a:t>
            </a:r>
          </a:p>
          <a:p>
            <a:pPr lvl="1"/>
            <a:r>
              <a:rPr lang="en-US" dirty="0"/>
              <a:t>Application involving both 802.11 and 802.3 Single Pair Ethernet </a:t>
            </a:r>
          </a:p>
          <a:p>
            <a:pPr lvl="1"/>
            <a:endParaRPr lang="en-US" dirty="0"/>
          </a:p>
          <a:p>
            <a:r>
              <a:rPr lang="en-US" dirty="0"/>
              <a:t>Introductory Presentation from Craig Rodine</a:t>
            </a:r>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477469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70000" lnSpcReduction="20000"/>
          </a:bodyPr>
          <a:lstStyle/>
          <a:p>
            <a:r>
              <a:rPr lang="en-US" dirty="0"/>
              <a:t>Action Items</a:t>
            </a:r>
          </a:p>
          <a:p>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b="1" dirty="0">
                <a:effectLst/>
                <a:latin typeface="Calibri" panose="020F0502020204030204" pitchFamily="34" charset="0"/>
                <a:ea typeface="Times New Roman" panose="02020603050405020304" pitchFamily="18" charset="0"/>
              </a:rPr>
              <a:t>November 2022 IEEE 802 Plenary </a:t>
            </a:r>
            <a:r>
              <a:rPr lang="en-US" sz="2000" b="1" dirty="0">
                <a:effectLst/>
                <a:latin typeface="Calibri" panose="020F0502020204030204" pitchFamily="34" charset="0"/>
                <a:ea typeface="Times New Roman" panose="02020603050405020304" pitchFamily="18" charset="0"/>
              </a:rPr>
              <a:t>	November 13-18, 2022</a:t>
            </a: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b="1" dirty="0">
                <a:solidFill>
                  <a:srgbClr val="FF0000"/>
                </a:solidFill>
                <a:effectLst/>
                <a:latin typeface="Calibri" panose="020F0502020204030204" pitchFamily="34" charset="0"/>
                <a:ea typeface="Times New Roman" panose="02020603050405020304" pitchFamily="18" charset="0"/>
              </a:rPr>
              <a:t>Session Registration is Available  </a:t>
            </a:r>
            <a:r>
              <a:rPr lang="en-US" sz="2000" b="1" u="sng" dirty="0">
                <a:solidFill>
                  <a:srgbClr val="0000FF"/>
                </a:solidFill>
                <a:effectLst/>
                <a:latin typeface="Calibri" panose="020F0502020204030204" pitchFamily="34" charset="0"/>
                <a:ea typeface="Times New Roman" panose="02020603050405020304" pitchFamily="18" charset="0"/>
                <a:hlinkClick r:id="rId2"/>
              </a:rPr>
              <a:t>https://cvent.me/0Vk4Qq</a:t>
            </a: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The November 2022 IEEE 802 Plenary is scheduled to take place in Bangkok, Thailand at the Marriott Marquis Queen's Park, located at 199 </a:t>
            </a:r>
            <a:r>
              <a:rPr lang="en-US" sz="2000" dirty="0" err="1">
                <a:effectLst/>
                <a:latin typeface="Calibri" panose="020F0502020204030204" pitchFamily="34" charset="0"/>
                <a:ea typeface="Times New Roman" panose="02020603050405020304" pitchFamily="18" charset="0"/>
              </a:rPr>
              <a:t>Sukmvit</a:t>
            </a:r>
            <a:r>
              <a:rPr lang="en-US" sz="2000" dirty="0">
                <a:effectLst/>
                <a:latin typeface="Calibri" panose="020F0502020204030204" pitchFamily="34" charset="0"/>
                <a:ea typeface="Times New Roman" panose="02020603050405020304" pitchFamily="18" charset="0"/>
              </a:rPr>
              <a:t> Soi 22 Klong Ton, Klong Toey.  In-Person and Virtual participation will be available for this session.</a:t>
            </a:r>
          </a:p>
          <a:p>
            <a:pPr marL="742950" lvl="2">
              <a:spcBef>
                <a:spcPts val="0"/>
              </a:spcBef>
              <a:spcAft>
                <a:spcPts val="0"/>
              </a:spcAft>
            </a:pPr>
            <a:r>
              <a:rPr lang="en-US" sz="2000" dirty="0">
                <a:effectLst/>
                <a:latin typeface="Calibri" panose="020F0502020204030204" pitchFamily="34" charset="0"/>
                <a:ea typeface="Times New Roman" panose="02020603050405020304" pitchFamily="18" charset="0"/>
              </a:rPr>
              <a:t> </a:t>
            </a:r>
            <a:r>
              <a:rPr lang="en-US" sz="2000" b="1" dirty="0">
                <a:effectLst/>
                <a:latin typeface="Calibri" panose="020F0502020204030204" pitchFamily="34" charset="0"/>
                <a:ea typeface="Times New Roman" panose="02020603050405020304" pitchFamily="18" charset="0"/>
              </a:rPr>
              <a:t>Registration Fees and Deadlines</a:t>
            </a:r>
            <a:endParaRPr lang="en-US" sz="2000" dirty="0">
              <a:effectLst/>
              <a:latin typeface="Calibri" panose="020F0502020204030204" pitchFamily="34" charset="0"/>
              <a:ea typeface="Times New Roman" panose="02020603050405020304" pitchFamily="18" charset="0"/>
            </a:endParaRPr>
          </a:p>
          <a:p>
            <a:pPr lvl="2" indent="-342900">
              <a:spcBef>
                <a:spcPts val="0"/>
              </a:spcBef>
              <a:spcAft>
                <a:spcPts val="0"/>
              </a:spcAft>
              <a:buSzPts val="1000"/>
              <a:buFont typeface="Symbol" panose="05050102010706020507" pitchFamily="18" charset="2"/>
              <a:buChar char=""/>
              <a:tabLst>
                <a:tab pos="457200" algn="l"/>
              </a:tabLst>
            </a:pPr>
            <a:r>
              <a:rPr lang="en-US" sz="2000" dirty="0">
                <a:solidFill>
                  <a:srgbClr val="000000"/>
                </a:solidFill>
                <a:effectLst/>
                <a:latin typeface="Calibri" panose="020F0502020204030204" pitchFamily="34" charset="0"/>
                <a:ea typeface="Times New Roman" panose="02020603050405020304" pitchFamily="18" charset="0"/>
              </a:rPr>
              <a:t>Early $US600.00 until </a:t>
            </a:r>
            <a:r>
              <a:rPr lang="en-US" sz="2000" dirty="0">
                <a:solidFill>
                  <a:srgbClr val="FF0000"/>
                </a:solidFill>
                <a:effectLst/>
                <a:latin typeface="Calibri" panose="020F0502020204030204" pitchFamily="34" charset="0"/>
                <a:ea typeface="Times New Roman" panose="02020603050405020304" pitchFamily="18" charset="0"/>
              </a:rPr>
              <a:t>September 16, 2022</a:t>
            </a:r>
          </a:p>
          <a:p>
            <a:pPr lvl="2" indent="-342900">
              <a:spcBef>
                <a:spcPts val="0"/>
              </a:spcBef>
              <a:spcAft>
                <a:spcPts val="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Standard $US800.00 until October 31, 2022</a:t>
            </a:r>
          </a:p>
          <a:p>
            <a:pPr lvl="1" indent="-342900">
              <a:spcBef>
                <a:spcPts val="0"/>
              </a:spcBef>
              <a:spcAft>
                <a:spcPts val="0"/>
              </a:spcAft>
              <a:buSzPts val="1000"/>
              <a:buFont typeface="Symbol" panose="05050102010706020507" pitchFamily="18" charset="2"/>
              <a:buChar char=""/>
              <a:tabLst>
                <a:tab pos="457200" algn="l"/>
              </a:tabLst>
            </a:pPr>
            <a:r>
              <a:rPr lang="en-US" sz="2400" dirty="0">
                <a:effectLst/>
                <a:latin typeface="Calibri" panose="020F0502020204030204" pitchFamily="34" charset="0"/>
                <a:ea typeface="Times New Roman" panose="02020603050405020304" pitchFamily="18" charset="0"/>
              </a:rPr>
              <a:t>Late/Onsite $US1000.00 after October 31, 2022</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September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0820400" cy="4648200"/>
          </a:xfrm>
        </p:spPr>
        <p:txBody>
          <a:bodyPr>
            <a:normAutofit/>
          </a:bodyPr>
          <a:lstStyle/>
          <a:p>
            <a:r>
              <a:rPr lang="en-US" sz="2800" dirty="0">
                <a:effectLst/>
                <a:latin typeface="Arial" panose="020B0604020202020204" pitchFamily="34" charset="0"/>
                <a:ea typeface="Calibri" panose="020F0502020204030204" pitchFamily="34" charset="0"/>
              </a:rPr>
              <a:t>This session is a credited Interim.  </a:t>
            </a:r>
            <a:r>
              <a:rPr lang="en-US" sz="2800" dirty="0">
                <a:effectLst/>
                <a:latin typeface="Arial" panose="020B0604020202020204" pitchFamily="34" charset="0"/>
                <a:ea typeface="Calibri" panose="020F0502020204030204" pitchFamily="34" charset="0"/>
                <a:hlinkClick r:id="rId2"/>
              </a:rPr>
              <a:t>Registration </a:t>
            </a:r>
            <a:r>
              <a:rPr lang="en-US" sz="2800" dirty="0">
                <a:effectLst/>
                <a:latin typeface="Arial" panose="020B0604020202020204" pitchFamily="34" charset="0"/>
                <a:ea typeface="Calibri" panose="020F0502020204030204" pitchFamily="34" charset="0"/>
              </a:rPr>
              <a:t>is required</a:t>
            </a:r>
          </a:p>
          <a:p>
            <a:r>
              <a:rPr lang="en-US" sz="2800" dirty="0">
                <a:effectLst/>
                <a:latin typeface="Arial" panose="020B0604020202020204" pitchFamily="34" charset="0"/>
                <a:ea typeface="Calibri" panose="020F0502020204030204" pitchFamily="34" charset="0"/>
              </a:rPr>
              <a:t>Two slots: </a:t>
            </a:r>
          </a:p>
          <a:p>
            <a:pPr lvl="1"/>
            <a:r>
              <a:rPr lang="en-US" sz="2400" dirty="0">
                <a:effectLst/>
                <a:latin typeface="Arial" panose="020B0604020202020204" pitchFamily="34" charset="0"/>
                <a:ea typeface="Calibri" panose="020F0502020204030204" pitchFamily="34" charset="0"/>
              </a:rPr>
              <a:t>Tuesday Sept 13,  PM2   4PM HST</a:t>
            </a:r>
          </a:p>
          <a:p>
            <a:pPr lvl="1"/>
            <a:r>
              <a:rPr lang="en-US" sz="2400" dirty="0">
                <a:effectLst/>
                <a:latin typeface="Arial" panose="020B0604020202020204" pitchFamily="34" charset="0"/>
                <a:ea typeface="Calibri" panose="020F0502020204030204" pitchFamily="34" charset="0"/>
              </a:rPr>
              <a:t>Wednesday Sept 14,  PM2   4PM HST</a:t>
            </a:r>
          </a:p>
          <a:p>
            <a:r>
              <a:rPr lang="en-US" sz="2800" dirty="0">
                <a:latin typeface="Arial" panose="020B0604020202020204" pitchFamily="34" charset="0"/>
              </a:rPr>
              <a:t>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8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3812739"/>
            <a:ext cx="57150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Tuesday</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2425 032 6256</a:t>
            </a:r>
            <a:r>
              <a:rPr lang="en-US" sz="1800" dirty="0">
                <a:effectLst/>
                <a:latin typeface="Arial" panose="020B0604020202020204" pitchFamily="34" charset="0"/>
                <a:ea typeface="Calibri" panose="020F0502020204030204" pitchFamily="34" charset="0"/>
              </a:rPr>
              <a:t>  Meeting password: CuB8TXbmh63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2425 032 6256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3812738"/>
            <a:ext cx="58928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Wednesday</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2439 153 1677</a:t>
            </a:r>
            <a:r>
              <a:rPr lang="en-US" sz="1800" dirty="0">
                <a:effectLst/>
                <a:latin typeface="Arial" panose="020B0604020202020204" pitchFamily="34" charset="0"/>
                <a:ea typeface="Calibri" panose="020F0502020204030204" pitchFamily="34" charset="0"/>
              </a:rPr>
              <a:t>  Meeting password: UqQXXUbJ576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2439 153 1677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802.24 new vertical market outreach and engagement</a:t>
            </a:r>
          </a:p>
          <a:p>
            <a:pPr lvl="1" fontAlgn="b"/>
            <a:r>
              <a:rPr lang="en-US" dirty="0"/>
              <a:t>Contribution on EV Charging Infrastructure communications</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8891</TotalTime>
  <Words>2776</Words>
  <Application>Microsoft Office PowerPoint</Application>
  <PresentationFormat>Widescreen</PresentationFormat>
  <Paragraphs>266</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Symbol</vt:lpstr>
      <vt:lpstr>Times New Roman</vt:lpstr>
      <vt:lpstr>802-24-Theme1</vt:lpstr>
      <vt:lpstr>802.24 Vertical Applications TAG</vt:lpstr>
      <vt:lpstr>802.24 Overview</vt:lpstr>
      <vt:lpstr>September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Vertical Applications – Industry Standards Outreach</vt:lpstr>
      <vt:lpstr>Industry Standards Outreach – Discussion / Ideas</vt:lpstr>
      <vt:lpstr>Cross-cutting vertical opportunity for EV Charging</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218</cp:revision>
  <dcterms:created xsi:type="dcterms:W3CDTF">2020-10-13T15:01:18Z</dcterms:created>
  <dcterms:modified xsi:type="dcterms:W3CDTF">2022-09-14T03:01:00Z</dcterms:modified>
</cp:coreProperties>
</file>