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4"/>
  </p:notesMasterIdLst>
  <p:handoutMasterIdLst>
    <p:handoutMasterId r:id="rId25"/>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521" r:id="rId15"/>
    <p:sldId id="531" r:id="rId16"/>
    <p:sldId id="475" r:id="rId17"/>
    <p:sldId id="486" r:id="rId18"/>
    <p:sldId id="524" r:id="rId19"/>
    <p:sldId id="1882" r:id="rId20"/>
    <p:sldId id="1883" r:id="rId21"/>
    <p:sldId id="474" r:id="rId22"/>
    <p:sldId id="391"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521"/>
            <p14:sldId id="531"/>
            <p14:sldId id="475"/>
            <p14:sldId id="486"/>
            <p14:sldId id="524"/>
            <p14:sldId id="1882"/>
            <p14:sldId id="1883"/>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787" autoAdjust="0"/>
    <p:restoredTop sz="94099" autoAdjust="0"/>
  </p:normalViewPr>
  <p:slideViewPr>
    <p:cSldViewPr>
      <p:cViewPr varScale="1">
        <p:scale>
          <a:sx n="93" d="100"/>
          <a:sy n="93" d="100"/>
        </p:scale>
        <p:origin x="84" y="1212"/>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802.24-22-0015r0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September 2022</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24/dcn/22/24-22-0009-00-0000-may-2022-wireless-interim-minute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24/dcn/22/24-22-0011-01-IoTg-internet-of-things-white-paper.docx" TargetMode="External"/><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9/24-19-0003-14-0000-low-latency-communication-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22/24-22-0012-01-0000-ieee-802-networks-for-vertical-applications.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cvent.me/0Vk4Qq"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pri.webex.com/epri/j.php?MTID=m969be1777cc9e8285966c582f8d33b49" TargetMode="External"/><Relationship Id="rId7" Type="http://schemas.openxmlformats.org/officeDocument/2006/relationships/hyperlink" Target="https://epri.webex.com/epri/globalcallin.php?MTID=m33cec5e3b9f083ec9a4f9ebe24232351" TargetMode="External"/><Relationship Id="rId2" Type="http://schemas.openxmlformats.org/officeDocument/2006/relationships/hyperlink" Target="https://epri.webex.com/epri/j.php?MTID=m5ca7d23a458e8c55b53a40fe547c9147" TargetMode="External"/><Relationship Id="rId1" Type="http://schemas.openxmlformats.org/officeDocument/2006/relationships/slideLayout" Target="../slideLayouts/slideLayout2.xml"/><Relationship Id="rId6" Type="http://schemas.openxmlformats.org/officeDocument/2006/relationships/hyperlink" Target="https://epri.webex.com/epri/j.php?MTID=m38ce05427b97a6be058b467e57b14fa6" TargetMode="External"/><Relationship Id="rId5" Type="http://schemas.openxmlformats.org/officeDocument/2006/relationships/hyperlink" Target="https://www.webex.com/pdf/tollfree_restrictions.pdf" TargetMode="External"/><Relationship Id="rId4" Type="http://schemas.openxmlformats.org/officeDocument/2006/relationships/hyperlink" Target="https://epri.webex.com/epri/globalcallin.php?MTID=mf1c3b4c7fdedad75f69b70073b2f5f1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Sept 2022 Wireless Interim</a:t>
            </a:r>
          </a:p>
          <a:p>
            <a:r>
              <a:rPr lang="en-US" dirty="0"/>
              <a:t>Waikoloa, Hawaii, USA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a:bodyPr>
          <a:lstStyle/>
          <a:p>
            <a:endParaRPr lang="en-US" dirty="0"/>
          </a:p>
          <a:p>
            <a:r>
              <a:rPr lang="en-US" dirty="0"/>
              <a:t>Approve July TAG plenary minutes</a:t>
            </a:r>
          </a:p>
          <a:p>
            <a:pPr lvl="1"/>
            <a:r>
              <a:rPr lang="en-US" dirty="0">
                <a:hlinkClick r:id="rId2"/>
              </a:rPr>
              <a:t>802.24-22-0013r0</a:t>
            </a:r>
            <a:r>
              <a:rPr lang="en-US" dirty="0"/>
              <a:t>  </a:t>
            </a:r>
          </a:p>
          <a:p>
            <a:endParaRPr lang="en-US" dirty="0"/>
          </a:p>
          <a:p>
            <a:pPr lvl="1"/>
            <a:endParaRPr lang="en-US" dirty="0"/>
          </a:p>
          <a:p>
            <a:r>
              <a:rPr lang="en-US" dirty="0"/>
              <a:t>Action Items from July – </a:t>
            </a:r>
          </a:p>
          <a:p>
            <a:pPr lvl="1"/>
            <a:r>
              <a:rPr lang="en-US" dirty="0"/>
              <a:t>Max will update section 7 of 802 Solutions WP</a:t>
            </a:r>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a:bodyPr>
          <a:lstStyle/>
          <a:p>
            <a:r>
              <a:rPr lang="en-US" sz="2400" dirty="0"/>
              <a:t>Wi-Fi Alliance (Informal)			Alan Berkema</a:t>
            </a:r>
          </a:p>
          <a:p>
            <a:r>
              <a:rPr lang="en-US" sz="2400" dirty="0"/>
              <a:t>CSA / Matter (Informal)			Alan, Clint Powell   Active</a:t>
            </a:r>
          </a:p>
          <a:p>
            <a:r>
              <a:rPr lang="en-US" sz="2400" dirty="0" err="1"/>
              <a:t>FiRa</a:t>
            </a:r>
            <a:r>
              <a:rPr lang="en-US" sz="2400" dirty="0"/>
              <a:t>  (UWB ranging based on 15.4)  Clint Powell  </a:t>
            </a:r>
          </a:p>
          <a:p>
            <a:r>
              <a:rPr lang="en-US" sz="2400" dirty="0"/>
              <a:t>Industrial Internet Consortium		Chris </a:t>
            </a:r>
            <a:r>
              <a:rPr lang="en-US" sz="2400" dirty="0" err="1"/>
              <a:t>DiMinico</a:t>
            </a:r>
            <a:endParaRPr lang="en-US" sz="2400" dirty="0"/>
          </a:p>
          <a:p>
            <a:r>
              <a:rPr lang="en-US" sz="2400" dirty="0"/>
              <a:t>Wi-SUN Alliance (informal)		Phil Beecher</a:t>
            </a:r>
          </a:p>
          <a:p>
            <a:r>
              <a:rPr lang="en-US" sz="2400" dirty="0"/>
              <a:t>802.18					Edward Au</a:t>
            </a:r>
          </a:p>
          <a:p>
            <a:r>
              <a:rPr lang="en-US" sz="2400" dirty="0"/>
              <a:t>CCC (access control and automotive key based on NFC, next gen will be UWB)   (new – liaison needed) </a:t>
            </a:r>
          </a:p>
          <a:p>
            <a:r>
              <a:rPr lang="en-US" sz="2400" dirty="0"/>
              <a:t>ATIS TOPS 				Farrokh </a:t>
            </a:r>
            <a:r>
              <a:rPr lang="en-US" sz="2400" dirty="0" err="1"/>
              <a:t>Khatibi</a:t>
            </a:r>
            <a:r>
              <a:rPr lang="en-US" sz="2400" dirty="0"/>
              <a:t> (unknown)</a:t>
            </a:r>
          </a:p>
          <a:p>
            <a:r>
              <a:rPr lang="en-US" sz="2400" strike="sngStrike" dirty="0"/>
              <a:t>P2413</a:t>
            </a:r>
            <a:r>
              <a:rPr lang="en-US" sz="2400" dirty="0"/>
              <a:t>					Ludwig Winkel   (completed / inactive)</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IoT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Status and development of original IoT White paper</a:t>
            </a:r>
          </a:p>
          <a:p>
            <a:pPr lvl="1"/>
            <a:r>
              <a:rPr lang="en-US" dirty="0">
                <a:hlinkClick r:id="rId2"/>
              </a:rPr>
              <a:t>802.24-17-0036r3</a:t>
            </a:r>
            <a:endParaRPr lang="en-US" dirty="0"/>
          </a:p>
          <a:p>
            <a:pPr lvl="1"/>
            <a:r>
              <a:rPr lang="en-US" dirty="0"/>
              <a:t>Single Pair Ethernet and PODL </a:t>
            </a:r>
          </a:p>
          <a:p>
            <a:r>
              <a:rPr lang="en-US" dirty="0"/>
              <a:t>New (2022) </a:t>
            </a:r>
          </a:p>
          <a:p>
            <a:pPr lvl="1"/>
            <a:r>
              <a:rPr lang="en-US" dirty="0"/>
              <a:t>Internet of Things White Paper </a:t>
            </a:r>
            <a:r>
              <a:rPr lang="en-US" dirty="0">
                <a:hlinkClick r:id="rId3"/>
              </a:rPr>
              <a:t>24-22-0011-01-IoTg-internet-of-things-white-paper</a:t>
            </a:r>
            <a:endParaRPr lang="en-US" dirty="0"/>
          </a:p>
          <a:p>
            <a:pPr lvl="1"/>
            <a:endParaRPr lang="en-US" dirty="0"/>
          </a:p>
          <a:p>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E1D46-1869-41D7-B453-AC44203047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F92781AD-CBCA-4247-8686-79ABEDBED4AF}"/>
              </a:ext>
            </a:extLst>
          </p:cNvPr>
          <p:cNvSpPr>
            <a:spLocks noGrp="1"/>
          </p:cNvSpPr>
          <p:nvPr>
            <p:ph idx="1"/>
          </p:nvPr>
        </p:nvSpPr>
        <p:spPr>
          <a:xfrm>
            <a:off x="914400" y="1981200"/>
            <a:ext cx="10363200" cy="4114800"/>
          </a:xfrm>
        </p:spPr>
        <p:txBody>
          <a:bodyPr>
            <a:normAutofit/>
          </a:bodyPr>
          <a:lstStyle/>
          <a:p>
            <a:r>
              <a:rPr lang="en-US" dirty="0"/>
              <a:t>Ben and Alan and Allan will coordinate an ad-hoc to develop an outline for IoT White Paper </a:t>
            </a:r>
          </a:p>
          <a:p>
            <a:endParaRPr lang="en-US" dirty="0"/>
          </a:p>
          <a:p>
            <a:r>
              <a:rPr lang="en-US" dirty="0"/>
              <a:t>September Interim – review outline, identify needed content. </a:t>
            </a:r>
          </a:p>
          <a:p>
            <a:endParaRPr lang="en-US" dirty="0"/>
          </a:p>
        </p:txBody>
      </p:sp>
      <p:sp>
        <p:nvSpPr>
          <p:cNvPr id="4" name="Footer Placeholder 3">
            <a:extLst>
              <a:ext uri="{FF2B5EF4-FFF2-40B4-BE49-F238E27FC236}">
                <a16:creationId xmlns:a16="http://schemas.microsoft.com/office/drawing/2014/main" id="{AAE78DC8-D24E-48A7-AFB6-A367B96FD9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4472455-6DBE-43FF-924A-B11B056D95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422575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00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Finalize and move into IEEE Editors</a:t>
            </a:r>
          </a:p>
          <a:p>
            <a:r>
              <a:rPr lang="en-US" dirty="0"/>
              <a:t>Action items embedded</a:t>
            </a:r>
          </a:p>
          <a:p>
            <a:pPr lvl="1"/>
            <a:r>
              <a:rPr lang="en-US" dirty="0"/>
              <a:t>Tim reached out to 802.11 for contributions on 11be and 11bd</a:t>
            </a:r>
          </a:p>
          <a:p>
            <a:pPr lvl="1"/>
            <a:r>
              <a:rPr lang="en-US" dirty="0"/>
              <a:t>No response to email – try again when in-person</a:t>
            </a:r>
          </a:p>
          <a:p>
            <a:pPr lvl="1"/>
            <a:r>
              <a:rPr lang="en-US" dirty="0"/>
              <a:t>Section 6 – does it belong there? Should it be integrated or removed?</a:t>
            </a:r>
          </a:p>
          <a:p>
            <a:pPr lvl="1"/>
            <a:r>
              <a:rPr lang="en-US" dirty="0"/>
              <a:t>How can we create a brief conclusion?</a:t>
            </a:r>
          </a:p>
          <a:p>
            <a:pPr lvl="1"/>
            <a:r>
              <a:rPr lang="en-US" dirty="0"/>
              <a:t>Ben, Alan, and Allan will coordinate to close remaining issues</a:t>
            </a:r>
          </a:p>
          <a:p>
            <a:pPr lvl="2"/>
            <a:r>
              <a:rPr lang="en-US" dirty="0"/>
              <a:t>Ask Thomas K for 802.15.6a synopsis w.r.t TSN</a:t>
            </a:r>
          </a:p>
          <a:p>
            <a:r>
              <a:rPr lang="en-US" dirty="0"/>
              <a:t>Latest Version  </a:t>
            </a:r>
            <a:r>
              <a:rPr lang="en-US" dirty="0">
                <a:hlinkClick r:id="rId2"/>
              </a:rPr>
              <a:t>802.24-19-0003r14</a:t>
            </a:r>
            <a:br>
              <a:rPr lang="en-US" dirty="0"/>
            </a:br>
            <a:endParaRPr lang="en-US" dirty="0"/>
          </a:p>
          <a:p>
            <a:endParaRPr lang="en-US" dirty="0"/>
          </a:p>
          <a:p>
            <a:endParaRPr lang="en-US" dirty="0"/>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85000" lnSpcReduction="20000"/>
          </a:bodyPr>
          <a:lstStyle/>
          <a:p>
            <a:r>
              <a:rPr lang="en-US" dirty="0"/>
              <a:t>The 802 Solutions for Verticals could be a reason why 3GPP should care about IEEE 802 </a:t>
            </a:r>
          </a:p>
          <a:p>
            <a:endParaRPr lang="en-US" dirty="0"/>
          </a:p>
          <a:p>
            <a:r>
              <a:rPr lang="en-US" dirty="0"/>
              <a:t>July 2022 – new document # </a:t>
            </a:r>
            <a:r>
              <a:rPr lang="en-US" dirty="0">
                <a:hlinkClick r:id="rId2"/>
              </a:rPr>
              <a:t>802.24-22-0012r1</a:t>
            </a:r>
            <a:endParaRPr lang="en-US" dirty="0"/>
          </a:p>
          <a:p>
            <a:endParaRPr lang="en-US" dirty="0"/>
          </a:p>
          <a:p>
            <a:r>
              <a:rPr lang="en-US" dirty="0"/>
              <a:t>Next – need agreement on section 7.   Get feedback from other WGs – prepare a request. </a:t>
            </a:r>
          </a:p>
          <a:p>
            <a:pPr lvl="1"/>
            <a:r>
              <a:rPr lang="en-US" dirty="0"/>
              <a:t>Think about common functions (security, provisioning, network discovery, service discovery) what are the functions required across all the 802 technologies at higher layers. </a:t>
            </a:r>
          </a:p>
          <a:p>
            <a:pPr lvl="1"/>
            <a:r>
              <a:rPr lang="en-US" dirty="0"/>
              <a:t>Common solutions 802.1X, 802.1AR. </a:t>
            </a:r>
          </a:p>
          <a:p>
            <a:pPr lvl="1"/>
            <a:endParaRPr lang="en-US" dirty="0"/>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775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pPr lvl="1"/>
            <a:r>
              <a:rPr lang="en-US" dirty="0"/>
              <a:t>Identify the people connected with new market sectors.</a:t>
            </a:r>
          </a:p>
          <a:p>
            <a:pPr lvl="1"/>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Partner with public visibility SC – further outreach to industry alliances and advocates?  Close the loop from external specs back into IEEE 802.  ( Success story to motivate others that don’t?) </a:t>
            </a:r>
          </a:p>
          <a:p>
            <a:r>
              <a:rPr lang="en-US" dirty="0"/>
              <a:t>Possibly have IEEE 802 Showcase event to bring in industry people who are not interested in being a standards developer, but want to know about standards, and how to get them initiated. </a:t>
            </a:r>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Industry Standards Outreach – Discussion / Ideas</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47500" lnSpcReduction="20000"/>
          </a:bodyPr>
          <a:lstStyle/>
          <a:p>
            <a:r>
              <a:rPr lang="en-US" dirty="0"/>
              <a:t>Are representatives of these groups already involved in IEEE 802, or is some form of outreach needed? </a:t>
            </a:r>
          </a:p>
          <a:p>
            <a:r>
              <a:rPr lang="en-US" dirty="0"/>
              <a:t>Location Services are cross-cutting in many vertical markets.  Medical/Geriatrics – could apply to 802.11az, 802.11bf,  and 802.15.4 UWB (4z, 4ab, and successors)    Which verticals will take advantage of UWB in a new way? </a:t>
            </a:r>
          </a:p>
          <a:p>
            <a:r>
              <a:rPr lang="en-US" dirty="0"/>
              <a:t>Security aspects of IoT – avoiding “leaking” information while maintaining low rate/low power. </a:t>
            </a:r>
          </a:p>
          <a:p>
            <a:r>
              <a:rPr lang="en-US" dirty="0"/>
              <a:t>Coexistence issues – products being designed without appreciation for coexistence with existing standards. Smaller vendors need to be engaged to understand value of standards to avoid problems in deployment. Is there a place for IEEE to engage with forums D-Tech, UTC. Customers need to advocate with their suppliers to adopt standards to avoid problems.</a:t>
            </a:r>
          </a:p>
          <a:p>
            <a:r>
              <a:rPr lang="en-US" dirty="0"/>
              <a:t>The “lost step” of certification – not just the standards. </a:t>
            </a:r>
          </a:p>
          <a:p>
            <a:r>
              <a:rPr lang="en-US" dirty="0"/>
              <a:t>Paul: Home health care? Emerging market, new companies entering.  Strong tie-in with IoT, with data-gathering devices.  (implications on reliability, security)   Are there unique requirements not met by existing standards?  (WFA Healthcare MSTG)</a:t>
            </a:r>
          </a:p>
          <a:p>
            <a:r>
              <a:rPr lang="en-US" dirty="0"/>
              <a:t>Are there any underserved verticals that need more than the current state of Wi-SUN with amendments?  Smart (smaller) Communities? Leverage IIJA funding for broadband in underserved areas? What are standards gaps? </a:t>
            </a:r>
          </a:p>
          <a:p>
            <a:r>
              <a:rPr lang="en-US" dirty="0"/>
              <a:t>Smart Agriculture,  Drones for inspection and spraying. Role of 802 standards for drones for both comm and localization. </a:t>
            </a:r>
          </a:p>
          <a:p>
            <a:r>
              <a:rPr lang="en-US" dirty="0"/>
              <a:t>Continue to promote that 802.24 is a venue for vertical stakeholders to initiate standardization</a:t>
            </a:r>
          </a:p>
          <a:p>
            <a:r>
              <a:rPr lang="en-US" dirty="0"/>
              <a:t>How to externally engage and bring in new verticals? Possibly at specific industry events or conferences? </a:t>
            </a:r>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3439567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27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3217B-5B55-4FE1-9CEE-41ACC909C528}"/>
              </a:ext>
            </a:extLst>
          </p:cNvPr>
          <p:cNvSpPr>
            <a:spLocks noGrp="1"/>
          </p:cNvSpPr>
          <p:nvPr>
            <p:ph type="title"/>
          </p:nvPr>
        </p:nvSpPr>
        <p:spPr/>
        <p:txBody>
          <a:bodyPr/>
          <a:lstStyle/>
          <a:p>
            <a:r>
              <a:rPr lang="en-US" dirty="0"/>
              <a:t>Cross-cutting vertical opportunity for EV Charging</a:t>
            </a:r>
          </a:p>
        </p:txBody>
      </p:sp>
      <p:sp>
        <p:nvSpPr>
          <p:cNvPr id="3" name="Content Placeholder 2">
            <a:extLst>
              <a:ext uri="{FF2B5EF4-FFF2-40B4-BE49-F238E27FC236}">
                <a16:creationId xmlns:a16="http://schemas.microsoft.com/office/drawing/2014/main" id="{77050384-10AF-4718-93C1-D84A3E9EECFD}"/>
              </a:ext>
            </a:extLst>
          </p:cNvPr>
          <p:cNvSpPr>
            <a:spLocks noGrp="1"/>
          </p:cNvSpPr>
          <p:nvPr>
            <p:ph idx="1"/>
          </p:nvPr>
        </p:nvSpPr>
        <p:spPr/>
        <p:txBody>
          <a:bodyPr/>
          <a:lstStyle/>
          <a:p>
            <a:r>
              <a:rPr lang="en-US" dirty="0"/>
              <a:t>Potential candidate for Industry Standards Outreach activity in the TAG</a:t>
            </a:r>
          </a:p>
          <a:p>
            <a:r>
              <a:rPr lang="en-US" dirty="0"/>
              <a:t>EV Charging Infrastructure</a:t>
            </a:r>
          </a:p>
          <a:p>
            <a:pPr lvl="1"/>
            <a:r>
              <a:rPr lang="en-US" dirty="0"/>
              <a:t>Application involving both 802.11 and 802.3 Single Pair Ethernet </a:t>
            </a:r>
          </a:p>
          <a:p>
            <a:pPr lvl="1"/>
            <a:endParaRPr lang="en-US" dirty="0"/>
          </a:p>
          <a:p>
            <a:r>
              <a:rPr lang="en-US" dirty="0"/>
              <a:t>Introductory Presentation from Craig Rodine</a:t>
            </a:r>
          </a:p>
          <a:p>
            <a:endParaRPr lang="en-US" dirty="0"/>
          </a:p>
        </p:txBody>
      </p:sp>
      <p:sp>
        <p:nvSpPr>
          <p:cNvPr id="4" name="Footer Placeholder 3">
            <a:extLst>
              <a:ext uri="{FF2B5EF4-FFF2-40B4-BE49-F238E27FC236}">
                <a16:creationId xmlns:a16="http://schemas.microsoft.com/office/drawing/2014/main" id="{8365DDD4-4EC7-4168-973F-8AB8CB32206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6341200-DF08-463F-9080-06C502EAEFA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14774697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828800"/>
            <a:ext cx="10668000" cy="4495800"/>
          </a:xfrm>
        </p:spPr>
        <p:txBody>
          <a:bodyPr>
            <a:normAutofit fontScale="62500" lnSpcReduction="20000"/>
          </a:bodyPr>
          <a:lstStyle/>
          <a:p>
            <a:r>
              <a:rPr lang="en-US" dirty="0"/>
              <a:t>Update of first Smart Grid white paper to address latest amendments of 802.15.4 u, v, w, x, y, Rev-me, (eventual) transition to 802.15.15 (new organization of documents to separate UWB from Narrowband)</a:t>
            </a:r>
          </a:p>
          <a:p>
            <a:pPr lvl="1"/>
            <a:r>
              <a:rPr lang="en-US" dirty="0"/>
              <a:t>New topics – integration of Gas/Water into electric metering, battery leaf nodes for low power. </a:t>
            </a:r>
          </a:p>
          <a:p>
            <a:pPr lvl="1"/>
            <a:endParaRPr lang="en-US" dirty="0"/>
          </a:p>
          <a:p>
            <a:r>
              <a:rPr lang="en-US" dirty="0"/>
              <a:t>A whitepaper/document for application-specific use cases of Sub 1GHz standards 802.15.4g and 802.11ah. How use mechanisms in 802.19.3</a:t>
            </a:r>
          </a:p>
          <a:p>
            <a:pPr lvl="1"/>
            <a:r>
              <a:rPr lang="en-US" dirty="0"/>
              <a:t>Can this also include applying 802.15.4s-2018 (Spectrum Resource Measurement Capability) in sub-1GHz spectrum?</a:t>
            </a:r>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pPr lvl="1"/>
            <a:r>
              <a:rPr lang="en-US" dirty="0"/>
              <a:t>Ask Tero, coordinate with 802.15 IETF SC</a:t>
            </a:r>
          </a:p>
          <a:p>
            <a:pPr lvl="1"/>
            <a:r>
              <a:rPr lang="en-US" dirty="0"/>
              <a:t>Ann will report back from next IETF</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fontScale="70000" lnSpcReduction="20000"/>
          </a:bodyPr>
          <a:lstStyle/>
          <a:p>
            <a:r>
              <a:rPr lang="en-US" dirty="0"/>
              <a:t>Action Items</a:t>
            </a:r>
          </a:p>
          <a:p>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b="1" dirty="0">
                <a:effectLst/>
                <a:latin typeface="Calibri" panose="020F0502020204030204" pitchFamily="34" charset="0"/>
                <a:ea typeface="Times New Roman" panose="02020603050405020304" pitchFamily="18" charset="0"/>
              </a:rPr>
              <a:t>November 2022 IEEE 802 Plenary </a:t>
            </a:r>
            <a:r>
              <a:rPr lang="en-US" sz="2000" b="1" dirty="0">
                <a:effectLst/>
                <a:latin typeface="Calibri" panose="020F0502020204030204" pitchFamily="34" charset="0"/>
                <a:ea typeface="Times New Roman" panose="02020603050405020304" pitchFamily="18" charset="0"/>
              </a:rPr>
              <a:t>	November 13-18, 2022</a:t>
            </a:r>
            <a:endParaRPr lang="en-US" sz="2000" dirty="0">
              <a:effectLst/>
              <a:latin typeface="Calibri" panose="020F0502020204030204" pitchFamily="34" charset="0"/>
              <a:ea typeface="Times New Roman" panose="02020603050405020304" pitchFamily="18" charset="0"/>
            </a:endParaRPr>
          </a:p>
          <a:p>
            <a:pPr marL="742950" lvl="2">
              <a:spcBef>
                <a:spcPts val="0"/>
              </a:spcBef>
              <a:spcAft>
                <a:spcPts val="1200"/>
              </a:spcAft>
            </a:pPr>
            <a:r>
              <a:rPr lang="en-US" sz="2000" b="1" dirty="0">
                <a:solidFill>
                  <a:srgbClr val="FF0000"/>
                </a:solidFill>
                <a:effectLst/>
                <a:latin typeface="Calibri" panose="020F0502020204030204" pitchFamily="34" charset="0"/>
                <a:ea typeface="Times New Roman" panose="02020603050405020304" pitchFamily="18" charset="0"/>
              </a:rPr>
              <a:t>Session Registration is Available  </a:t>
            </a:r>
            <a:r>
              <a:rPr lang="en-US" sz="2000" b="1" u="sng" dirty="0">
                <a:solidFill>
                  <a:srgbClr val="0000FF"/>
                </a:solidFill>
                <a:effectLst/>
                <a:latin typeface="Calibri" panose="020F0502020204030204" pitchFamily="34" charset="0"/>
                <a:ea typeface="Times New Roman" panose="02020603050405020304" pitchFamily="18" charset="0"/>
                <a:hlinkClick r:id="rId2"/>
              </a:rPr>
              <a:t>https://cvent.me/0Vk4Qq</a:t>
            </a:r>
            <a:endParaRPr lang="en-US" sz="2000" dirty="0">
              <a:effectLst/>
              <a:latin typeface="Calibri" panose="020F0502020204030204" pitchFamily="34" charset="0"/>
              <a:ea typeface="Times New Roman" panose="02020603050405020304" pitchFamily="18" charset="0"/>
            </a:endParaRP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The November 2022 IEEE 802 Plenary is scheduled to take place in Bangkok, Thailand at the Marriott Marquis Queen's Park, located at 199 </a:t>
            </a:r>
            <a:r>
              <a:rPr lang="en-US" sz="2000" dirty="0" err="1">
                <a:effectLst/>
                <a:latin typeface="Calibri" panose="020F0502020204030204" pitchFamily="34" charset="0"/>
                <a:ea typeface="Times New Roman" panose="02020603050405020304" pitchFamily="18" charset="0"/>
              </a:rPr>
              <a:t>Sukmvit</a:t>
            </a:r>
            <a:r>
              <a:rPr lang="en-US" sz="2000" dirty="0">
                <a:effectLst/>
                <a:latin typeface="Calibri" panose="020F0502020204030204" pitchFamily="34" charset="0"/>
                <a:ea typeface="Times New Roman" panose="02020603050405020304" pitchFamily="18" charset="0"/>
              </a:rPr>
              <a:t> Soi 22 Klong Ton, Klong Toey.  In-Person and Virtual participation will be available for this session.</a:t>
            </a:r>
          </a:p>
          <a:p>
            <a:pPr marL="742950" lvl="2">
              <a:spcBef>
                <a:spcPts val="0"/>
              </a:spcBef>
              <a:spcAft>
                <a:spcPts val="0"/>
              </a:spcAft>
            </a:pPr>
            <a:r>
              <a:rPr lang="en-US" sz="2000" dirty="0">
                <a:effectLst/>
                <a:latin typeface="Calibri" panose="020F0502020204030204" pitchFamily="34" charset="0"/>
                <a:ea typeface="Times New Roman" panose="02020603050405020304" pitchFamily="18" charset="0"/>
              </a:rPr>
              <a:t> </a:t>
            </a:r>
            <a:r>
              <a:rPr lang="en-US" sz="2000" b="1" dirty="0">
                <a:effectLst/>
                <a:latin typeface="Calibri" panose="020F0502020204030204" pitchFamily="34" charset="0"/>
                <a:ea typeface="Times New Roman" panose="02020603050405020304" pitchFamily="18" charset="0"/>
              </a:rPr>
              <a:t>Registration Fees and Deadlines</a:t>
            </a:r>
            <a:endParaRPr lang="en-US" sz="2000" dirty="0">
              <a:effectLst/>
              <a:latin typeface="Calibri" panose="020F0502020204030204" pitchFamily="34" charset="0"/>
              <a:ea typeface="Times New Roman" panose="02020603050405020304" pitchFamily="18" charset="0"/>
            </a:endParaRPr>
          </a:p>
          <a:p>
            <a:pPr lvl="2" indent="-342900">
              <a:spcBef>
                <a:spcPts val="0"/>
              </a:spcBef>
              <a:spcAft>
                <a:spcPts val="0"/>
              </a:spcAft>
              <a:buSzPts val="1000"/>
              <a:buFont typeface="Symbol" panose="05050102010706020507" pitchFamily="18" charset="2"/>
              <a:buChar char=""/>
              <a:tabLst>
                <a:tab pos="457200" algn="l"/>
              </a:tabLst>
            </a:pPr>
            <a:r>
              <a:rPr lang="en-US" sz="2000" dirty="0">
                <a:solidFill>
                  <a:srgbClr val="000000"/>
                </a:solidFill>
                <a:effectLst/>
                <a:latin typeface="Calibri" panose="020F0502020204030204" pitchFamily="34" charset="0"/>
                <a:ea typeface="Times New Roman" panose="02020603050405020304" pitchFamily="18" charset="0"/>
              </a:rPr>
              <a:t>Early $US600.00 until </a:t>
            </a:r>
            <a:r>
              <a:rPr lang="en-US" sz="2000" dirty="0">
                <a:solidFill>
                  <a:srgbClr val="FF0000"/>
                </a:solidFill>
                <a:effectLst/>
                <a:latin typeface="Calibri" panose="020F0502020204030204" pitchFamily="34" charset="0"/>
                <a:ea typeface="Times New Roman" panose="02020603050405020304" pitchFamily="18" charset="0"/>
              </a:rPr>
              <a:t>September 16, 2022</a:t>
            </a:r>
          </a:p>
          <a:p>
            <a:pPr lvl="2" indent="-342900">
              <a:spcBef>
                <a:spcPts val="0"/>
              </a:spcBef>
              <a:spcAft>
                <a:spcPts val="0"/>
              </a:spcAft>
              <a:buSzPts val="1000"/>
              <a:buFont typeface="Symbol" panose="05050102010706020507" pitchFamily="18" charset="2"/>
              <a:buChar char=""/>
              <a:tabLst>
                <a:tab pos="457200" algn="l"/>
              </a:tabLst>
            </a:pPr>
            <a:r>
              <a:rPr lang="en-US" sz="2000" dirty="0">
                <a:effectLst/>
                <a:latin typeface="Calibri" panose="020F0502020204030204" pitchFamily="34" charset="0"/>
                <a:ea typeface="Times New Roman" panose="02020603050405020304" pitchFamily="18" charset="0"/>
              </a:rPr>
              <a:t>Standard $US800.00 until October 31, 2022</a:t>
            </a:r>
          </a:p>
          <a:p>
            <a:pPr lvl="1" indent="-342900">
              <a:spcBef>
                <a:spcPts val="0"/>
              </a:spcBef>
              <a:spcAft>
                <a:spcPts val="0"/>
              </a:spcAft>
              <a:buSzPts val="1000"/>
              <a:buFont typeface="Symbol" panose="05050102010706020507" pitchFamily="18" charset="2"/>
              <a:buChar char=""/>
              <a:tabLst>
                <a:tab pos="457200" algn="l"/>
              </a:tabLst>
            </a:pPr>
            <a:r>
              <a:rPr lang="en-US" sz="2400" dirty="0">
                <a:effectLst/>
                <a:latin typeface="Calibri" panose="020F0502020204030204" pitchFamily="34" charset="0"/>
                <a:ea typeface="Times New Roman" panose="02020603050405020304" pitchFamily="18" charset="0"/>
              </a:rPr>
              <a:t>Late/Onsite $US1000.00 after October 31, 2022</a:t>
            </a:r>
          </a:p>
          <a:p>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September Interim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447800"/>
            <a:ext cx="10820400" cy="4648200"/>
          </a:xfrm>
        </p:spPr>
        <p:txBody>
          <a:bodyPr>
            <a:normAutofit/>
          </a:bodyPr>
          <a:lstStyle/>
          <a:p>
            <a:r>
              <a:rPr lang="en-US" sz="2800" dirty="0">
                <a:effectLst/>
                <a:latin typeface="Arial" panose="020B0604020202020204" pitchFamily="34" charset="0"/>
                <a:ea typeface="Calibri" panose="020F0502020204030204" pitchFamily="34" charset="0"/>
              </a:rPr>
              <a:t>Two slots: </a:t>
            </a:r>
          </a:p>
          <a:p>
            <a:pPr lvl="1"/>
            <a:r>
              <a:rPr lang="en-US" sz="2400" dirty="0">
                <a:effectLst/>
                <a:latin typeface="Arial" panose="020B0604020202020204" pitchFamily="34" charset="0"/>
                <a:ea typeface="Calibri" panose="020F0502020204030204" pitchFamily="34" charset="0"/>
              </a:rPr>
              <a:t>Tuesday Sept 13,  PM2   4PM HST</a:t>
            </a:r>
          </a:p>
          <a:p>
            <a:pPr lvl="1"/>
            <a:r>
              <a:rPr lang="en-US" sz="2400" dirty="0">
                <a:effectLst/>
                <a:latin typeface="Arial" panose="020B0604020202020204" pitchFamily="34" charset="0"/>
                <a:ea typeface="Calibri" panose="020F0502020204030204" pitchFamily="34" charset="0"/>
              </a:rPr>
              <a:t>Wednesday Sept 14,  PM2   4PM HST</a:t>
            </a:r>
          </a:p>
          <a:p>
            <a:pPr lvl="1"/>
            <a:endParaRPr lang="en-US" sz="2400" dirty="0">
              <a:effectLst/>
              <a:latin typeface="Arial" panose="020B0604020202020204" pitchFamily="34" charset="0"/>
              <a:ea typeface="Calibri" panose="020F0502020204030204" pitchFamily="34" charset="0"/>
            </a:endParaRPr>
          </a:p>
          <a:p>
            <a:r>
              <a:rPr lang="en-US" sz="2800" dirty="0">
                <a:latin typeface="Arial" panose="020B0604020202020204" pitchFamily="34" charset="0"/>
              </a:rPr>
              <a:t>Hybrid Meeting with Remote Participation</a:t>
            </a:r>
            <a:endParaRPr lang="en-US" sz="2800" dirty="0">
              <a:latin typeface="Arial" panose="020B0604020202020204" pitchFamily="34" charset="0"/>
              <a:hlinkClick r:id="rId2">
                <a:extLst>
                  <a:ext uri="{A12FA001-AC4F-418D-AE19-62706E023703}">
                    <ahyp:hlinkClr xmlns:ahyp="http://schemas.microsoft.com/office/drawing/2018/hyperlinkcolor" val="tx"/>
                  </a:ext>
                </a:extLst>
              </a:hlinkClick>
            </a:endParaRPr>
          </a:p>
          <a:p>
            <a:endParaRPr lang="en-US" sz="2800" dirty="0">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endParaRPr>
          </a:p>
          <a:p>
            <a:pPr marL="0" indent="0">
              <a:buNone/>
            </a:pPr>
            <a:endParaRPr lang="en-US" sz="1800" dirty="0">
              <a:effectLst/>
              <a:latin typeface="Arial" panose="020B0604020202020204" pitchFamily="34" charset="0"/>
              <a:ea typeface="Calibri" panose="020F0502020204030204" pitchFamily="34" charset="0"/>
            </a:endParaRPr>
          </a:p>
          <a:p>
            <a:pPr marL="0" indent="0">
              <a:buNone/>
            </a:pPr>
            <a:r>
              <a:rPr lang="en-US" sz="1800" dirty="0">
                <a:effectLst/>
                <a:latin typeface="Arial" panose="020B0604020202020204" pitchFamily="34" charset="0"/>
                <a:ea typeface="Calibri" panose="020F0502020204030204" pitchFamily="34" charset="0"/>
              </a:rPr>
              <a:t> </a:t>
            </a:r>
            <a:endParaRPr lang="en-US" sz="2800" u="sng" dirty="0">
              <a:solidFill>
                <a:srgbClr val="CC00CC"/>
              </a:solidFill>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6" name="TextBox 5">
            <a:extLst>
              <a:ext uri="{FF2B5EF4-FFF2-40B4-BE49-F238E27FC236}">
                <a16:creationId xmlns:a16="http://schemas.microsoft.com/office/drawing/2014/main" id="{C309625B-BC3D-49C5-9152-E9F35937DF17}"/>
              </a:ext>
            </a:extLst>
          </p:cNvPr>
          <p:cNvSpPr txBox="1"/>
          <p:nvPr/>
        </p:nvSpPr>
        <p:spPr>
          <a:xfrm>
            <a:off x="367513" y="3812739"/>
            <a:ext cx="5715000" cy="2585323"/>
          </a:xfrm>
          <a:prstGeom prst="rect">
            <a:avLst/>
          </a:prstGeom>
          <a:noFill/>
        </p:spPr>
        <p:txBody>
          <a:bodyPr wrap="square" rtlCol="0">
            <a:spAutoFit/>
          </a:bodyPr>
          <a:lstStyle/>
          <a:p>
            <a:r>
              <a:rPr lang="en-US" sz="1800" u="sng" dirty="0">
                <a:solidFill>
                  <a:srgbClr val="00AFF9"/>
                </a:solidFill>
                <a:effectLst/>
                <a:latin typeface="Arial" panose="020B0604020202020204" pitchFamily="34" charset="0"/>
                <a:ea typeface="Calibri" panose="020F0502020204030204" pitchFamily="34" charset="0"/>
                <a:hlinkClick r:id="rId3"/>
              </a:rPr>
              <a:t>Join WebEx meeting</a:t>
            </a:r>
            <a:r>
              <a:rPr lang="en-US" sz="1800" dirty="0">
                <a:effectLst/>
                <a:latin typeface="Arial" panose="020B0604020202020204" pitchFamily="34" charset="0"/>
                <a:ea typeface="Calibri" panose="020F0502020204030204" pitchFamily="34" charset="0"/>
              </a:rPr>
              <a:t>   Tuesday</a:t>
            </a:r>
            <a:br>
              <a:rPr lang="en-US" sz="1800" dirty="0">
                <a:effectLst/>
                <a:latin typeface="Arial" panose="020B0604020202020204" pitchFamily="34" charset="0"/>
                <a:ea typeface="Calibri" panose="020F0502020204030204" pitchFamily="34" charset="0"/>
              </a:rPr>
            </a:br>
            <a:r>
              <a:rPr lang="en-US" sz="1800" dirty="0">
                <a:solidFill>
                  <a:srgbClr val="666666"/>
                </a:solidFill>
                <a:effectLst/>
                <a:latin typeface="Arial" panose="020B0604020202020204" pitchFamily="34" charset="0"/>
                <a:ea typeface="Calibri" panose="020F0502020204030204" pitchFamily="34" charset="0"/>
              </a:rPr>
              <a:t>Meeting number: 2425 032 6256</a:t>
            </a:r>
            <a:r>
              <a:rPr lang="en-US" sz="1800" dirty="0">
                <a:effectLst/>
                <a:latin typeface="Arial" panose="020B0604020202020204" pitchFamily="34" charset="0"/>
                <a:ea typeface="Calibri" panose="020F0502020204030204" pitchFamily="34" charset="0"/>
              </a:rPr>
              <a:t>  Meeting password: CuB8TXbmh63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2425 032 6256</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4"/>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5"/>
              </a:rPr>
              <a:t>Toll-free calling restrictions</a:t>
            </a:r>
            <a:r>
              <a:rPr lang="en-US" sz="1800" dirty="0">
                <a:effectLst/>
                <a:latin typeface="Arial" panose="020B0604020202020204" pitchFamily="34" charset="0"/>
                <a:ea typeface="Calibri" panose="020F0502020204030204" pitchFamily="34" charset="0"/>
              </a:rPr>
              <a:t>  </a:t>
            </a:r>
            <a:endParaRPr lang="en-US" dirty="0"/>
          </a:p>
        </p:txBody>
      </p:sp>
      <p:sp>
        <p:nvSpPr>
          <p:cNvPr id="7" name="TextBox 6">
            <a:extLst>
              <a:ext uri="{FF2B5EF4-FFF2-40B4-BE49-F238E27FC236}">
                <a16:creationId xmlns:a16="http://schemas.microsoft.com/office/drawing/2014/main" id="{0CCEDF86-FD8D-46FE-A80E-C9B1D56B245F}"/>
              </a:ext>
            </a:extLst>
          </p:cNvPr>
          <p:cNvSpPr txBox="1"/>
          <p:nvPr/>
        </p:nvSpPr>
        <p:spPr>
          <a:xfrm>
            <a:off x="6285039" y="3812738"/>
            <a:ext cx="5892800" cy="2585323"/>
          </a:xfrm>
          <a:prstGeom prst="rect">
            <a:avLst/>
          </a:prstGeom>
          <a:noFill/>
        </p:spPr>
        <p:txBody>
          <a:bodyPr wrap="square" rtlCol="0">
            <a:spAutoFit/>
          </a:bodyPr>
          <a:lstStyle/>
          <a:p>
            <a:r>
              <a:rPr lang="en-US" sz="1800" u="sng" dirty="0">
                <a:solidFill>
                  <a:srgbClr val="00AFF9"/>
                </a:solidFill>
                <a:effectLst/>
                <a:latin typeface="Arial" panose="020B0604020202020204" pitchFamily="34" charset="0"/>
                <a:ea typeface="Calibri" panose="020F0502020204030204" pitchFamily="34" charset="0"/>
                <a:hlinkClick r:id="rId6"/>
              </a:rPr>
              <a:t>Join WebEx meeting</a:t>
            </a:r>
            <a:r>
              <a:rPr lang="en-US" sz="1800" dirty="0">
                <a:effectLst/>
                <a:latin typeface="Arial" panose="020B0604020202020204" pitchFamily="34" charset="0"/>
                <a:ea typeface="Calibri" panose="020F0502020204030204" pitchFamily="34" charset="0"/>
              </a:rPr>
              <a:t>   Wednesday</a:t>
            </a:r>
            <a:br>
              <a:rPr lang="en-US" sz="1800" dirty="0">
                <a:effectLst/>
                <a:latin typeface="Arial" panose="020B0604020202020204" pitchFamily="34" charset="0"/>
                <a:ea typeface="Calibri" panose="020F0502020204030204" pitchFamily="34" charset="0"/>
              </a:rPr>
            </a:br>
            <a:r>
              <a:rPr lang="en-US" sz="1800" dirty="0">
                <a:solidFill>
                  <a:srgbClr val="666666"/>
                </a:solidFill>
                <a:effectLst/>
                <a:latin typeface="Arial" panose="020B0604020202020204" pitchFamily="34" charset="0"/>
                <a:ea typeface="Calibri" panose="020F0502020204030204" pitchFamily="34" charset="0"/>
              </a:rPr>
              <a:t>Meeting number: 2439 153 1677</a:t>
            </a:r>
            <a:r>
              <a:rPr lang="en-US" sz="1800" dirty="0">
                <a:effectLst/>
                <a:latin typeface="Arial" panose="020B0604020202020204" pitchFamily="34" charset="0"/>
                <a:ea typeface="Calibri" panose="020F0502020204030204" pitchFamily="34" charset="0"/>
              </a:rPr>
              <a:t>  Meeting password: UqQXXUbJ576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2439 153 1677</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7"/>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5"/>
              </a:rPr>
              <a:t>Toll-free calling restrictions</a:t>
            </a:r>
            <a:r>
              <a:rPr lang="en-US" sz="1800" dirty="0">
                <a:effectLst/>
                <a:latin typeface="Arial" panose="020B0604020202020204" pitchFamily="34" charset="0"/>
                <a:ea typeface="Calibri" panose="020F0502020204030204" pitchFamily="34" charset="0"/>
              </a:rPr>
              <a:t>  </a:t>
            </a:r>
            <a:endParaRPr lang="en-US" dirty="0"/>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p:txBody>
          <a:bodyPr>
            <a:normAutofit fontScale="92500" lnSpcReduction="10000"/>
          </a:bodyPr>
          <a:lstStyle/>
          <a:p>
            <a:pPr fontAlgn="t"/>
            <a:r>
              <a:rPr lang="en-US" dirty="0"/>
              <a:t>Call session to order / “Guidelines for IEEE SA meetings”</a:t>
            </a:r>
          </a:p>
          <a:p>
            <a:pPr fontAlgn="t"/>
            <a:r>
              <a:rPr lang="en-US" dirty="0"/>
              <a:t>Review of Agenda / Approval of Agenda / Approve Minutes</a:t>
            </a:r>
          </a:p>
          <a:p>
            <a:pPr fontAlgn="t"/>
            <a:r>
              <a:rPr lang="en-US" dirty="0"/>
              <a:t>Liaison Updates / Regulatory</a:t>
            </a:r>
          </a:p>
          <a:p>
            <a:pPr fontAlgn="t"/>
            <a:r>
              <a:rPr lang="en-US" dirty="0"/>
              <a:t>IoT white paper development</a:t>
            </a:r>
          </a:p>
          <a:p>
            <a:pPr fontAlgn="t"/>
            <a:r>
              <a:rPr lang="en-US" dirty="0"/>
              <a:t>Low Latency White Paper</a:t>
            </a:r>
          </a:p>
          <a:p>
            <a:pPr fontAlgn="t"/>
            <a:r>
              <a:rPr lang="en-US" dirty="0"/>
              <a:t>"IEEE 802 Solutions for Vertical Applications" White Paper</a:t>
            </a:r>
          </a:p>
          <a:p>
            <a:pPr fontAlgn="b"/>
            <a:r>
              <a:rPr lang="en-US" dirty="0"/>
              <a:t>802.24 new vertical market outreach and engagement</a:t>
            </a:r>
          </a:p>
          <a:p>
            <a:pPr lvl="1" fontAlgn="b"/>
            <a:r>
              <a:rPr lang="en-US" dirty="0"/>
              <a:t>Contribution on EV Charging Infrastructure communications</a:t>
            </a:r>
          </a:p>
          <a:p>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5966</TotalTime>
  <Words>2612</Words>
  <Application>Microsoft Office PowerPoint</Application>
  <PresentationFormat>Widescreen</PresentationFormat>
  <Paragraphs>255</Paragraphs>
  <Slides>22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Symbol</vt:lpstr>
      <vt:lpstr>Times New Roman</vt:lpstr>
      <vt:lpstr>802-24-Theme1</vt:lpstr>
      <vt:lpstr>802.24 Vertical Applications TAG</vt:lpstr>
      <vt:lpstr>802.24 Overview</vt:lpstr>
      <vt:lpstr>September Interim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802.24.2 IoT White Paper</vt:lpstr>
      <vt:lpstr>IoT White Paper Discussion</vt:lpstr>
      <vt:lpstr>“Low latency” White Paper</vt:lpstr>
      <vt:lpstr>"IEEE 802 Solutions for Vertical Applications"</vt:lpstr>
      <vt:lpstr>Vertical Applications – Industry Standards Outreach</vt:lpstr>
      <vt:lpstr>Industry Standards Outreach – Discussion / Ideas</vt:lpstr>
      <vt:lpstr>Cross-cutting vertical opportunity for EV Charging</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208</cp:revision>
  <dcterms:created xsi:type="dcterms:W3CDTF">2020-10-13T15:01:18Z</dcterms:created>
  <dcterms:modified xsi:type="dcterms:W3CDTF">2022-09-10T20:41:58Z</dcterms:modified>
</cp:coreProperties>
</file>