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1880" r:id="rId14"/>
    <p:sldId id="521" r:id="rId15"/>
    <p:sldId id="531" r:id="rId16"/>
    <p:sldId id="495" r:id="rId17"/>
    <p:sldId id="486" r:id="rId18"/>
    <p:sldId id="475" r:id="rId19"/>
    <p:sldId id="488" r:id="rId20"/>
    <p:sldId id="524" r:id="rId21"/>
    <p:sldId id="474" r:id="rId22"/>
    <p:sldId id="1881"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1880"/>
            <p14:sldId id="521"/>
            <p14:sldId id="531"/>
            <p14:sldId id="495"/>
            <p14:sldId id="486"/>
            <p14:sldId id="475"/>
            <p14:sldId id="488"/>
            <p14:sldId id="524"/>
            <p14:sldId id="474"/>
            <p14:sldId id="1881"/>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787" autoAdjust="0"/>
    <p:restoredTop sz="94099" autoAdjust="0"/>
  </p:normalViewPr>
  <p:slideViewPr>
    <p:cSldViewPr>
      <p:cViewPr varScale="1">
        <p:scale>
          <a:sx n="92" d="100"/>
          <a:sy n="92" d="100"/>
        </p:scale>
        <p:origin x="66" y="54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802.24-22-0010r1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2/24-22-0009-00-0000-may-2022-wireless-interim-minut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1.ieee802.org/2022-07-technical-plenary-agenda/" TargetMode="External"/><Relationship Id="rId2" Type="http://schemas.openxmlformats.org/officeDocument/2006/relationships/hyperlink" Target="https://1.ieee802.org/technical-plenar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19/24-19-0003-14-0000-low-latency-communication-white-paper.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urldefense.com/v3/__https:/protect2.fireeye.com/v1/url?k=e79767ec-b80c5e89-e796eca3-000babff32e3-d382b55c195cb83d&amp;q=1&amp;e=8cb6609f-0efd-4f49-b689-7170f47687b0&amp;u=https*3A*2F*2Fcvent.me*2FPvDkQV__;JSUlJQ!!EwVzqGoTKBqv-0DWAJBm!RTsIw8eShdi4NpZynGpSI6dAkVB-Iso-H265_i7-7ZbnihxP3Q4ifevLYlcYZaElhGXxZ7nr2_-nF-Qk6I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cd83812c6232e530ad4ac1ea4332bfa4" TargetMode="External"/><Relationship Id="rId7" Type="http://schemas.openxmlformats.org/officeDocument/2006/relationships/hyperlink" Target="https://epri.webex.com/epri/globalcallin.php?MTID=m2c666b588ec91e449f364a408ad12202" TargetMode="External"/><Relationship Id="rId2" Type="http://schemas.openxmlformats.org/officeDocument/2006/relationships/hyperlink" Target="https://epri.webex.com/epri/j.php?MTID=m5ca7d23a458e8c55b53a40fe547c9147" TargetMode="External"/><Relationship Id="rId1" Type="http://schemas.openxmlformats.org/officeDocument/2006/relationships/slideLayout" Target="../slideLayouts/slideLayout2.xml"/><Relationship Id="rId6" Type="http://schemas.openxmlformats.org/officeDocument/2006/relationships/hyperlink" Target="https://epri.webex.com/epri/j.php?MTID=m2e705b8b2f3ab5c87659b4a9e11a5d9a" TargetMode="Externa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15d86bf15c59d196af073a3f76a16d5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2022 Plenary</a:t>
            </a:r>
          </a:p>
          <a:p>
            <a:r>
              <a:rPr lang="en-US" dirty="0"/>
              <a:t>Montreal, QC, Canada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lnSpcReduction="10000"/>
          </a:bodyPr>
          <a:lstStyle/>
          <a:p>
            <a:endParaRPr lang="en-US" dirty="0"/>
          </a:p>
          <a:p>
            <a:r>
              <a:rPr lang="en-US" dirty="0"/>
              <a:t>Approve May TAG interim minutes</a:t>
            </a:r>
          </a:p>
          <a:p>
            <a:pPr lvl="1"/>
            <a:r>
              <a:rPr lang="en-US" dirty="0">
                <a:hlinkClick r:id="rId2"/>
              </a:rPr>
              <a:t>802.24-22-0009r0</a:t>
            </a:r>
            <a:r>
              <a:rPr lang="en-US" dirty="0"/>
              <a:t>  </a:t>
            </a:r>
          </a:p>
          <a:p>
            <a:endParaRPr lang="en-US" dirty="0"/>
          </a:p>
          <a:p>
            <a:pPr lvl="1"/>
            <a:endParaRPr lang="en-US" dirty="0"/>
          </a:p>
          <a:p>
            <a:r>
              <a:rPr lang="en-US" dirty="0"/>
              <a:t>Action Items from May – </a:t>
            </a:r>
          </a:p>
          <a:p>
            <a:pPr lvl="1"/>
            <a:r>
              <a:rPr lang="en-US" dirty="0"/>
              <a:t>Ben, Alan, and Allen will coordinate on developing a new outline for 802.24.2 IoT White Paper</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C3BBE-1B1C-409C-B377-9393DED38338}"/>
              </a:ext>
            </a:extLst>
          </p:cNvPr>
          <p:cNvSpPr>
            <a:spLocks noGrp="1"/>
          </p:cNvSpPr>
          <p:nvPr>
            <p:ph type="title"/>
          </p:nvPr>
        </p:nvSpPr>
        <p:spPr/>
        <p:txBody>
          <a:bodyPr/>
          <a:lstStyle/>
          <a:p>
            <a:r>
              <a:rPr lang="en-US" dirty="0"/>
              <a:t>Reminder: 802 Technical Plenary</a:t>
            </a:r>
          </a:p>
        </p:txBody>
      </p:sp>
      <p:sp>
        <p:nvSpPr>
          <p:cNvPr id="3" name="Content Placeholder 2">
            <a:extLst>
              <a:ext uri="{FF2B5EF4-FFF2-40B4-BE49-F238E27FC236}">
                <a16:creationId xmlns:a16="http://schemas.microsoft.com/office/drawing/2014/main" id="{C10C6340-4149-468F-ABFE-0DFEF8908602}"/>
              </a:ext>
            </a:extLst>
          </p:cNvPr>
          <p:cNvSpPr>
            <a:spLocks noGrp="1"/>
          </p:cNvSpPr>
          <p:nvPr>
            <p:ph idx="1"/>
          </p:nvPr>
        </p:nvSpPr>
        <p:spPr/>
        <p:txBody>
          <a:bodyPr/>
          <a:lstStyle/>
          <a:p>
            <a:r>
              <a:rPr lang="en-US" dirty="0">
                <a:solidFill>
                  <a:srgbClr val="333333"/>
                </a:solidFill>
                <a:latin typeface="Arial" panose="020B0604020202020204" pitchFamily="34" charset="0"/>
              </a:rPr>
              <a:t>The </a:t>
            </a:r>
            <a:r>
              <a:rPr lang="en-US" dirty="0">
                <a:solidFill>
                  <a:srgbClr val="333333"/>
                </a:solidFill>
                <a:latin typeface="Arial" panose="020B0604020202020204" pitchFamily="34" charset="0"/>
                <a:hlinkClick r:id="rId2"/>
              </a:rPr>
              <a:t>802 Technical Plenary</a:t>
            </a:r>
            <a:r>
              <a:rPr lang="en-US" dirty="0">
                <a:solidFill>
                  <a:srgbClr val="333333"/>
                </a:solidFill>
                <a:latin typeface="Arial" panose="020B0604020202020204" pitchFamily="34" charset="0"/>
              </a:rPr>
              <a:t> is</a:t>
            </a:r>
            <a:r>
              <a:rPr lang="en-US" b="1" dirty="0">
                <a:solidFill>
                  <a:srgbClr val="333333"/>
                </a:solidFill>
                <a:latin typeface="Arial" panose="020B0604020202020204" pitchFamily="34" charset="0"/>
              </a:rPr>
              <a:t> </a:t>
            </a:r>
            <a:r>
              <a:rPr lang="en-US" dirty="0">
                <a:solidFill>
                  <a:srgbClr val="333333"/>
                </a:solidFill>
                <a:latin typeface="Arial" panose="020B0604020202020204" pitchFamily="34" charset="0"/>
              </a:rPr>
              <a:t>a vehicle for addressing specific </a:t>
            </a:r>
            <a:r>
              <a:rPr lang="en-US" b="1" dirty="0">
                <a:solidFill>
                  <a:srgbClr val="333333"/>
                </a:solidFill>
                <a:latin typeface="Arial" panose="020B0604020202020204" pitchFamily="34" charset="0"/>
              </a:rPr>
              <a:t>technical</a:t>
            </a:r>
            <a:r>
              <a:rPr lang="en-US" dirty="0">
                <a:solidFill>
                  <a:srgbClr val="333333"/>
                </a:solidFill>
                <a:latin typeface="Arial" panose="020B0604020202020204" pitchFamily="34" charset="0"/>
              </a:rPr>
              <a:t> topics across all 802. </a:t>
            </a:r>
          </a:p>
          <a:p>
            <a:pPr lvl="1"/>
            <a:r>
              <a:rPr lang="en-US" dirty="0">
                <a:solidFill>
                  <a:srgbClr val="333333"/>
                </a:solidFill>
                <a:latin typeface="Arial" panose="020B0604020202020204" pitchFamily="34" charset="0"/>
              </a:rPr>
              <a:t>E.g., awareness for the revision of IEEE Std 802 </a:t>
            </a:r>
          </a:p>
          <a:p>
            <a:r>
              <a:rPr lang="en-US" dirty="0">
                <a:solidFill>
                  <a:srgbClr val="333333"/>
                </a:solidFill>
                <a:latin typeface="Arial" panose="020B0604020202020204" pitchFamily="34" charset="0"/>
              </a:rPr>
              <a:t>Next meeting</a:t>
            </a:r>
          </a:p>
          <a:p>
            <a:pPr lvl="1"/>
            <a:r>
              <a:rPr lang="en-US" dirty="0">
                <a:solidFill>
                  <a:srgbClr val="333333"/>
                </a:solidFill>
                <a:latin typeface="Arial" panose="020B0604020202020204" pitchFamily="34" charset="0"/>
              </a:rPr>
              <a:t>July 11 – 6-8pm</a:t>
            </a:r>
            <a:br>
              <a:rPr lang="en-US" dirty="0">
                <a:solidFill>
                  <a:srgbClr val="333333"/>
                </a:solidFill>
                <a:latin typeface="Arial" panose="020B0604020202020204" pitchFamily="34" charset="0"/>
              </a:rPr>
            </a:br>
            <a:r>
              <a:rPr lang="en-US" dirty="0">
                <a:solidFill>
                  <a:srgbClr val="333333"/>
                </a:solidFill>
                <a:latin typeface="Arial" panose="020B0604020202020204" pitchFamily="34" charset="0"/>
                <a:hlinkClick r:id="rId3"/>
              </a:rPr>
              <a:t>https://1.ieee802.org/2022-07-technical-plenary-agenda/</a:t>
            </a:r>
            <a:r>
              <a:rPr lang="en-US" dirty="0">
                <a:solidFill>
                  <a:srgbClr val="333333"/>
                </a:solidFill>
                <a:latin typeface="Arial" panose="020B0604020202020204" pitchFamily="34" charset="0"/>
              </a:rPr>
              <a:t> </a:t>
            </a:r>
          </a:p>
          <a:p>
            <a:pPr lvl="1"/>
            <a:r>
              <a:rPr lang="en-US" dirty="0">
                <a:solidFill>
                  <a:srgbClr val="333333"/>
                </a:solidFill>
                <a:latin typeface="Arial" panose="020B0604020202020204" pitchFamily="34" charset="0"/>
              </a:rPr>
              <a:t>Agenda</a:t>
            </a:r>
          </a:p>
          <a:p>
            <a:pPr lvl="2"/>
            <a:r>
              <a:rPr lang="en-US" dirty="0">
                <a:solidFill>
                  <a:srgbClr val="333333"/>
                </a:solidFill>
                <a:latin typeface="Arial" panose="020B0604020202020204" pitchFamily="34" charset="0"/>
              </a:rPr>
              <a:t>P802 </a:t>
            </a:r>
            <a:r>
              <a:rPr lang="en-US" dirty="0" err="1">
                <a:solidFill>
                  <a:srgbClr val="333333"/>
                </a:solidFill>
                <a:latin typeface="Arial" panose="020B0604020202020204" pitchFamily="34" charset="0"/>
              </a:rPr>
              <a:t>REVc</a:t>
            </a:r>
            <a:r>
              <a:rPr lang="en-US" dirty="0">
                <a:solidFill>
                  <a:srgbClr val="333333"/>
                </a:solidFill>
                <a:latin typeface="Arial" panose="020B0604020202020204" pitchFamily="34" charset="0"/>
              </a:rPr>
              <a:t> – process plan</a:t>
            </a:r>
          </a:p>
          <a:p>
            <a:pPr lvl="2"/>
            <a:r>
              <a:rPr lang="en-US" dirty="0">
                <a:solidFill>
                  <a:srgbClr val="333333"/>
                </a:solidFill>
                <a:latin typeface="Arial" panose="020B0604020202020204" pitchFamily="34" charset="0"/>
              </a:rPr>
              <a:t>IEEE 802 WG architecture – 802.1, 802.3, 802.11 &amp; 802.15</a:t>
            </a:r>
          </a:p>
        </p:txBody>
      </p:sp>
      <p:sp>
        <p:nvSpPr>
          <p:cNvPr id="6" name="Slide Number Placeholder 3">
            <a:extLst>
              <a:ext uri="{FF2B5EF4-FFF2-40B4-BE49-F238E27FC236}">
                <a16:creationId xmlns:a16="http://schemas.microsoft.com/office/drawing/2014/main" id="{4E2A68E9-4BE9-42F8-9049-BD54F9B7923A}"/>
              </a:ext>
            </a:extLst>
          </p:cNvPr>
          <p:cNvSpPr txBox="1">
            <a:spLocks/>
          </p:cNvSpPr>
          <p:nvPr/>
        </p:nvSpPr>
        <p:spPr>
          <a:xfrm>
            <a:off x="10063480" y="6475414"/>
            <a:ext cx="601662" cy="365125"/>
          </a:xfrm>
          <a:prstGeom prst="rect">
            <a:avLst/>
          </a:prstGeom>
        </p:spPr>
        <p:txBody>
          <a:bodyPr lIns="0" tIns="0" rIns="0" bIns="0" anchor="ctr"/>
          <a:lstStyle>
            <a:defPPr>
              <a:defRPr lang="en-US"/>
            </a:defPPr>
            <a:lvl1pPr algn="r" defTabSz="914377" eaLnBrk="1" hangingPunct="1">
              <a:defRPr sz="933">
                <a:solidFill>
                  <a:prstClr val="black"/>
                </a:solidFill>
                <a:latin typeface="Montserrat" charset="0"/>
                <a:ea typeface="MS PGothic" panose="020B0600070205080204" pitchFamily="34" charset="-128"/>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a:lstStyle>
          <a:p>
            <a:pPr algn="ctr">
              <a:defRPr/>
            </a:pPr>
            <a:fld id="{0C391498-600B-4FAB-A658-B836713B3C12}" type="slidenum">
              <a:rPr lang="en-US" altLang="en-US"/>
              <a:pPr algn="ctr">
                <a:defRPr/>
              </a:pPr>
              <a:t>13</a:t>
            </a:fld>
            <a:endParaRPr lang="en-US" altLang="en-US" dirty="0"/>
          </a:p>
        </p:txBody>
      </p:sp>
    </p:spTree>
    <p:extLst>
      <p:ext uri="{BB962C8B-B14F-4D97-AF65-F5344CB8AC3E}">
        <p14:creationId xmlns:p14="http://schemas.microsoft.com/office/powerpoint/2010/main" val="1626548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55000" lnSpcReduction="20000"/>
          </a:bodyPr>
          <a:lstStyle/>
          <a:p>
            <a:r>
              <a:rPr lang="en-US" dirty="0"/>
              <a:t>“Personal” devices can be IoT, depending on use case</a:t>
            </a:r>
          </a:p>
          <a:p>
            <a:r>
              <a:rPr lang="en-US" dirty="0"/>
              <a:t>Should IoT be “internets of things” – not necessarily the public Internet – how to capture this concept</a:t>
            </a:r>
          </a:p>
          <a:p>
            <a:r>
              <a:rPr lang="en-US" dirty="0"/>
              <a:t>Consider whether to </a:t>
            </a:r>
            <a:r>
              <a:rPr lang="en-US" dirty="0">
                <a:highlight>
                  <a:srgbClr val="FFFF00"/>
                </a:highlight>
              </a:rPr>
              <a:t>start a new white paper document, or update existing </a:t>
            </a:r>
            <a:r>
              <a:rPr lang="en-US" dirty="0">
                <a:hlinkClick r:id="rId2"/>
              </a:rPr>
              <a:t>802.24-17-0036r3</a:t>
            </a:r>
            <a:endParaRPr lang="en-US" dirty="0"/>
          </a:p>
          <a:p>
            <a:endParaRPr lang="en-US" dirty="0"/>
          </a:p>
          <a:p>
            <a:r>
              <a:rPr lang="en-US" dirty="0"/>
              <a:t>White Paper – what is the goal and message related to IEEE 802, IoT, and Verticals? </a:t>
            </a:r>
          </a:p>
          <a:p>
            <a:pPr lvl="1"/>
            <a:r>
              <a:rPr lang="en-US" dirty="0"/>
              <a:t>We can present a broader view of IoT.  </a:t>
            </a:r>
          </a:p>
          <a:p>
            <a:pPr lvl="1"/>
            <a:r>
              <a:rPr lang="en-US" dirty="0"/>
              <a:t>What are the hidden IoT devices that may include IEEE 802 standards but are not well known.  </a:t>
            </a:r>
          </a:p>
          <a:p>
            <a:pPr lvl="1"/>
            <a:r>
              <a:rPr lang="en-US" dirty="0"/>
              <a:t>IoT has become so much broader, the original paper is not relevant. </a:t>
            </a:r>
          </a:p>
          <a:p>
            <a:pPr lvl="1"/>
            <a:endParaRPr lang="en-US" dirty="0"/>
          </a:p>
          <a:p>
            <a:endParaRPr lang="en-US" dirty="0"/>
          </a:p>
          <a:p>
            <a:pPr lvl="1"/>
            <a:endParaRPr lang="en-US" dirty="0"/>
          </a:p>
          <a:p>
            <a:r>
              <a:rPr lang="en-US" dirty="0">
                <a:highlight>
                  <a:srgbClr val="FFFF00"/>
                </a:highlight>
              </a:rPr>
              <a:t>Ben and Alan and Allan will coordinate an ad-hoc to develop an outline for IoT White Paper </a:t>
            </a:r>
          </a:p>
          <a:p>
            <a:pPr lvl="1"/>
            <a:r>
              <a:rPr lang="en-US" dirty="0"/>
              <a:t>Internet of Things White Paper 24-22-0011-00-IoTg-internet-of-things-white-paper</a:t>
            </a:r>
          </a:p>
          <a:p>
            <a:pPr lvl="1"/>
            <a:r>
              <a:rPr lang="en-US" dirty="0"/>
              <a:t>Rev 01 from today’s discussion</a:t>
            </a:r>
          </a:p>
          <a:p>
            <a:pPr lvl="1"/>
            <a:endParaRPr lang="en-US" dirty="0"/>
          </a:p>
          <a:p>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363200" cy="4724400"/>
          </a:xfrm>
        </p:spPr>
        <p:txBody>
          <a:bodyPr>
            <a:normAutofit fontScale="92500" lnSpcReduction="20000"/>
          </a:bodyPr>
          <a:lstStyle/>
          <a:p>
            <a:r>
              <a:rPr lang="en-US" sz="2400" dirty="0"/>
              <a:t>P2413					Ludwig Winkel</a:t>
            </a:r>
          </a:p>
          <a:p>
            <a:pPr lvl="2"/>
            <a:r>
              <a:rPr lang="en-US" dirty="0"/>
              <a:t>Update on P2413 and IEC topics (Ludwig)</a:t>
            </a:r>
          </a:p>
          <a:p>
            <a:pPr lvl="3"/>
            <a:r>
              <a:rPr lang="en-US" dirty="0"/>
              <a:t>Completed project – no longer need for liaison</a:t>
            </a:r>
            <a:endParaRPr lang="en-US" sz="1200" dirty="0"/>
          </a:p>
          <a:p>
            <a:r>
              <a:rPr lang="en-US" sz="2400" dirty="0"/>
              <a:t>ATIS TOPS 				Farrokh </a:t>
            </a:r>
            <a:r>
              <a:rPr lang="en-US" sz="2400" dirty="0" err="1"/>
              <a:t>Khatibi</a:t>
            </a:r>
            <a:endParaRPr lang="en-US" sz="2400" dirty="0"/>
          </a:p>
          <a:p>
            <a:r>
              <a:rPr lang="en-US" sz="2400" dirty="0"/>
              <a:t>Wi-Fi Alliance (Informal)			Alan Berkema</a:t>
            </a:r>
          </a:p>
          <a:p>
            <a:r>
              <a:rPr lang="en-US" sz="2400" dirty="0"/>
              <a:t>CSA / Matter (Informal)			(Alan, Clint Powell)</a:t>
            </a:r>
          </a:p>
          <a:p>
            <a:pPr lvl="1"/>
            <a:r>
              <a:rPr lang="en-US" sz="2000" dirty="0"/>
              <a:t>July 2022 – Matter 1.0 release for Fall 2022, certification open-source and announce certified products.   Also access control and personal security WG.</a:t>
            </a:r>
          </a:p>
          <a:p>
            <a:r>
              <a:rPr lang="en-US" sz="2400" dirty="0" err="1"/>
              <a:t>FiRa</a:t>
            </a:r>
            <a:r>
              <a:rPr lang="en-US" sz="2400" dirty="0"/>
              <a:t>  (UWB ranging based on 15.4)  Clint Powell  </a:t>
            </a:r>
          </a:p>
          <a:p>
            <a:r>
              <a:rPr lang="en-US" sz="2400" dirty="0"/>
              <a:t>CCC (access control and automotive key based on NFC, next gen will be UWB) </a:t>
            </a:r>
          </a:p>
          <a:p>
            <a:r>
              <a:rPr lang="en-US" sz="2400" dirty="0"/>
              <a:t>Industrial Internet Consortium		Chris </a:t>
            </a:r>
            <a:r>
              <a:rPr lang="en-US" sz="2400" dirty="0" err="1"/>
              <a:t>DiMinico</a:t>
            </a:r>
            <a:endParaRPr lang="en-US" sz="2400" dirty="0"/>
          </a:p>
          <a:p>
            <a:r>
              <a:rPr lang="en-US" sz="2400" dirty="0"/>
              <a:t>Wi-SUN Alliance (informal)		Phil Beecher</a:t>
            </a:r>
          </a:p>
          <a:p>
            <a:r>
              <a:rPr lang="en-US" sz="2400" dirty="0"/>
              <a:t>802.18</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62500" lnSpcReduction="20000"/>
          </a:bodyPr>
          <a:lstStyle/>
          <a:p>
            <a:r>
              <a:rPr lang="en-US" dirty="0"/>
              <a:t>The 802 Solutions for Verticals could be a reason why 3GPP should care about IEEE 802 </a:t>
            </a:r>
          </a:p>
          <a:p>
            <a:r>
              <a:rPr lang="en-US" dirty="0"/>
              <a:t>Guidelines for editing:</a:t>
            </a:r>
          </a:p>
          <a:p>
            <a:pPr lvl="1"/>
            <a:r>
              <a:rPr lang="en-US" dirty="0"/>
              <a:t>Make it clearer “why” 802 is beneficial. </a:t>
            </a:r>
          </a:p>
          <a:p>
            <a:r>
              <a:rPr lang="en-US" dirty="0"/>
              <a:t>version after May Interim 802.24-19-0017r15</a:t>
            </a:r>
          </a:p>
          <a:p>
            <a:endParaRPr lang="en-US" dirty="0"/>
          </a:p>
          <a:p>
            <a:r>
              <a:rPr lang="en-US" dirty="0"/>
              <a:t>July 2022 – new document # 802.24-22-0012r1</a:t>
            </a:r>
          </a:p>
          <a:p>
            <a:endParaRPr lang="en-US" dirty="0"/>
          </a:p>
          <a:p>
            <a:r>
              <a:rPr lang="en-US" dirty="0"/>
              <a:t>Next – need agreement on section 7.   get feedback from other WGs – prepare a request. </a:t>
            </a:r>
          </a:p>
          <a:p>
            <a:pPr lvl="1"/>
            <a:r>
              <a:rPr lang="en-US" dirty="0"/>
              <a:t>Think about common functions (security, provisioning, network discovery, service discovery) what are the functions required across all the 802 technologies at higher layers. </a:t>
            </a:r>
          </a:p>
          <a:p>
            <a:pPr lvl="1"/>
            <a:r>
              <a:rPr lang="en-US" dirty="0"/>
              <a:t>Common solutions 802.1X, 802.1AR. </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Current status and 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Version after May Interim with accepted revisions and open items highlighted:  </a:t>
            </a:r>
            <a:r>
              <a:rPr lang="en-US" dirty="0">
                <a:hlinkClick r:id="rId2"/>
              </a:rPr>
              <a:t>802.24-19-0003r14</a:t>
            </a:r>
            <a:endParaRPr lang="en-US" dirty="0"/>
          </a:p>
          <a:p>
            <a:endParaRPr lang="en-US" dirty="0"/>
          </a:p>
          <a:p>
            <a:r>
              <a:rPr lang="en-US" dirty="0"/>
              <a:t>Action items embedded</a:t>
            </a:r>
          </a:p>
          <a:p>
            <a:pPr lvl="1"/>
            <a:r>
              <a:rPr lang="en-US" dirty="0"/>
              <a:t>Tim reached out to 802.11 for contributions on 11be and 11bd</a:t>
            </a:r>
          </a:p>
          <a:p>
            <a:pPr lvl="1"/>
            <a:r>
              <a:rPr lang="en-US" dirty="0"/>
              <a:t>No response to email – try again when in-person</a:t>
            </a:r>
          </a:p>
          <a:p>
            <a:pPr lvl="1"/>
            <a:endParaRPr lang="en-US" dirty="0"/>
          </a:p>
          <a:p>
            <a:r>
              <a:rPr lang="en-US" dirty="0"/>
              <a:t>Section 6 – does it belong there? Should it be integrated or removed?</a:t>
            </a:r>
          </a:p>
          <a:p>
            <a:r>
              <a:rPr lang="en-US" dirty="0"/>
              <a:t>How can we create a brief conclusion?</a:t>
            </a:r>
          </a:p>
          <a:p>
            <a:endParaRPr lang="en-US" dirty="0"/>
          </a:p>
          <a:p>
            <a:r>
              <a:rPr lang="en-US" dirty="0"/>
              <a:t>Ben, Alan, and Allan will coordinate to close remaining issues</a:t>
            </a:r>
          </a:p>
          <a:p>
            <a:pPr lvl="1"/>
            <a:r>
              <a:rPr lang="en-US" dirty="0"/>
              <a:t>Ask Thomas K for 802.15.6a synopsis w.r.t TSN</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4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    </a:t>
            </a:r>
            <a:r>
              <a:rPr lang="en-US" dirty="0">
                <a:highlight>
                  <a:srgbClr val="FFFF00"/>
                </a:highlight>
              </a:rPr>
              <a:t>Which verticals will take advantage of UWB in a new way? </a:t>
            </a:r>
          </a:p>
          <a:p>
            <a:pPr lvl="1"/>
            <a:r>
              <a:rPr lang="en-US" dirty="0">
                <a:highlight>
                  <a:srgbClr val="FFFF00"/>
                </a:highlight>
              </a:rPr>
              <a:t>Security aspects of IoT – avoiding “leaking” information while maintaining low rate/low power. </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Paul: Home health care? Emerging market, new companies entering.  Strong tie-in with IoT, with data-gathering devices.  (implications on reliability, security)   Are there unique requirements not met by existing standards?  (WFA Healthcare MSTG)</a:t>
            </a:r>
          </a:p>
          <a:p>
            <a:pPr lvl="1"/>
            <a:r>
              <a:rPr lang="en-US" dirty="0">
                <a:highlight>
                  <a:srgbClr val="FFFF00"/>
                </a:highlight>
              </a:rPr>
              <a:t>Are there any underserved verticals that need more than the current state of Wi-SUN with amendments?  Smart (smaller) Communities? Leverage IIJA funding for broadband in underserved areas? What are standards gaps? </a:t>
            </a:r>
          </a:p>
          <a:p>
            <a:pPr lvl="1"/>
            <a:r>
              <a:rPr lang="en-US" dirty="0">
                <a:highlight>
                  <a:srgbClr val="FFFF00"/>
                </a:highlight>
              </a:rPr>
              <a:t>Smart Agriculture,  Drones for inspection and spraying. Role of 802 standards for drones for both comm and localization. </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How to externally engage and bring in new verticals? Possibly at specific industry events or conferences? </a:t>
            </a:r>
          </a:p>
          <a:p>
            <a:r>
              <a:rPr lang="en-US" dirty="0"/>
              <a:t>Identify the people connected with new market sectors.</a:t>
            </a:r>
          </a:p>
          <a:p>
            <a:r>
              <a:rPr lang="en-US" dirty="0">
                <a:highlight>
                  <a:srgbClr val="FFFF00"/>
                </a:highlight>
              </a:rPr>
              <a:t>Partner with public visibility SC </a:t>
            </a:r>
            <a:r>
              <a:rPr lang="en-US" dirty="0"/>
              <a:t>– further outreach to industry alliances and advocates?  Close the loop from external specs back into IEEE 802.  ( Success story to motivate others that don’t?) </a:t>
            </a:r>
          </a:p>
          <a:p>
            <a:r>
              <a:rPr lang="en-US" dirty="0"/>
              <a:t>Possibly have IEEE 802 Showcase event to bring in industry people who are not interested in being a standards developer, but want to know about standards, and how to get them initiated.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62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a:t>
            </a:r>
          </a:p>
          <a:p>
            <a:pPr lvl="1"/>
            <a:r>
              <a:rPr lang="en-US" dirty="0"/>
              <a:t>Ann will report back from next IETF</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8578C-5BC3-4305-8E02-7BDAFA600AB6}"/>
              </a:ext>
            </a:extLst>
          </p:cNvPr>
          <p:cNvSpPr>
            <a:spLocks noGrp="1"/>
          </p:cNvSpPr>
          <p:nvPr>
            <p:ph type="title"/>
          </p:nvPr>
        </p:nvSpPr>
        <p:spPr/>
        <p:txBody>
          <a:bodyPr/>
          <a:lstStyle/>
          <a:p>
            <a:r>
              <a:rPr lang="en-US" dirty="0"/>
              <a:t>Survey about September and November 802 Sessions</a:t>
            </a:r>
          </a:p>
        </p:txBody>
      </p:sp>
      <p:sp>
        <p:nvSpPr>
          <p:cNvPr id="3" name="Content Placeholder 2">
            <a:extLst>
              <a:ext uri="{FF2B5EF4-FFF2-40B4-BE49-F238E27FC236}">
                <a16:creationId xmlns:a16="http://schemas.microsoft.com/office/drawing/2014/main" id="{50ED9144-2890-4C63-BB43-FC0C57149428}"/>
              </a:ext>
            </a:extLst>
          </p:cNvPr>
          <p:cNvSpPr>
            <a:spLocks noGrp="1"/>
          </p:cNvSpPr>
          <p:nvPr>
            <p:ph idx="1"/>
          </p:nvPr>
        </p:nvSpPr>
        <p:spPr>
          <a:xfrm>
            <a:off x="914400" y="1981200"/>
            <a:ext cx="10566400" cy="4114800"/>
          </a:xfrm>
        </p:spPr>
        <p:txBody>
          <a:bodyPr>
            <a:normAutofit fontScale="77500" lnSpcReduction="20000"/>
          </a:bodyPr>
          <a:lstStyle/>
          <a:p>
            <a:r>
              <a:rPr lang="en-US" dirty="0"/>
              <a:t>The 802 Leadership is collecting data about who will attend the next two 802 Sessions, and whether they will attend in person or remotely.   	</a:t>
            </a:r>
          </a:p>
          <a:p>
            <a:r>
              <a:rPr lang="en-US" dirty="0"/>
              <a:t>If the 2022 November Plenary Session is held in Bangkok, Thailand as an in-person only session, will you attend?   Yes 5 / No 2</a:t>
            </a:r>
          </a:p>
          <a:p>
            <a:endParaRPr lang="en-US" dirty="0"/>
          </a:p>
          <a:p>
            <a:r>
              <a:rPr lang="en-US" dirty="0"/>
              <a:t>If the 2022 November Plenary Session is held in Bangkok, Thailand as a mixed-mode session, will you attend: In Person 5 / Remote / No 2</a:t>
            </a:r>
          </a:p>
          <a:p>
            <a:endParaRPr lang="en-US" dirty="0"/>
          </a:p>
          <a:p>
            <a:r>
              <a:rPr lang="en-US" dirty="0"/>
              <a:t>If the 2022 September Wireless Interim Session is held in Waikoloa, Hawaii as a mixed-mode session, will you attend? Yes 5 / No 2</a:t>
            </a:r>
          </a:p>
          <a:p>
            <a:endParaRPr lang="en-US" dirty="0"/>
          </a:p>
        </p:txBody>
      </p:sp>
      <p:sp>
        <p:nvSpPr>
          <p:cNvPr id="4" name="Footer Placeholder 3">
            <a:extLst>
              <a:ext uri="{FF2B5EF4-FFF2-40B4-BE49-F238E27FC236}">
                <a16:creationId xmlns:a16="http://schemas.microsoft.com/office/drawing/2014/main" id="{4529731E-59BF-4F6E-B2F7-303CD5EC4E3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BB5F9F6-FFE6-4B50-89B4-43A367159C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644937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70000" lnSpcReduction="20000"/>
          </a:bodyPr>
          <a:lstStyle/>
          <a:p>
            <a:r>
              <a:rPr lang="en-US" dirty="0"/>
              <a:t>Action Items</a:t>
            </a:r>
          </a:p>
          <a:p>
            <a:pPr lvl="1"/>
            <a:r>
              <a:rPr lang="en-US" dirty="0"/>
              <a:t>Max will update section 7 of 802 Solutions WP</a:t>
            </a:r>
          </a:p>
          <a:p>
            <a:endParaRPr lang="en-US" dirty="0"/>
          </a:p>
          <a:p>
            <a:r>
              <a:rPr lang="en-US" dirty="0"/>
              <a:t>Any New Business?</a:t>
            </a:r>
          </a:p>
          <a:p>
            <a:pPr lvl="1"/>
            <a:endParaRPr lang="en-US" dirty="0"/>
          </a:p>
          <a:p>
            <a:r>
              <a:rPr lang="en-US" dirty="0"/>
              <a:t>Next Meeting</a:t>
            </a:r>
          </a:p>
          <a:p>
            <a:pPr lvl="1"/>
            <a:r>
              <a:rPr lang="en-US" dirty="0"/>
              <a:t>September Interim – Waikoloa, Hawaii</a:t>
            </a:r>
          </a:p>
          <a:p>
            <a:pPr marL="742950" lvl="2">
              <a:spcBef>
                <a:spcPts val="0"/>
              </a:spcBef>
              <a:spcAft>
                <a:spcPts val="0"/>
              </a:spcAft>
            </a:pPr>
            <a:r>
              <a:rPr lang="en-US" sz="2300" b="1" dirty="0">
                <a:effectLst/>
                <a:latin typeface="Tahoma" panose="020B0604030504040204" pitchFamily="34" charset="0"/>
                <a:ea typeface="Calibri" panose="020F0502020204030204" pitchFamily="34" charset="0"/>
              </a:rPr>
              <a:t>Registration Fees and Deadlines</a:t>
            </a:r>
            <a:endParaRPr lang="en-US" sz="2300" dirty="0">
              <a:effectLst/>
              <a:latin typeface="Calibri" panose="020F0502020204030204" pitchFamily="34" charset="0"/>
              <a:ea typeface="Calibri" panose="020F0502020204030204" pitchFamily="34" charset="0"/>
            </a:endParaRPr>
          </a:p>
          <a:p>
            <a:pPr lvl="2" indent="-342900">
              <a:spcBef>
                <a:spcPts val="0"/>
              </a:spcBef>
              <a:spcAft>
                <a:spcPts val="0"/>
              </a:spcAft>
              <a:buSzPts val="1000"/>
              <a:buFont typeface="Symbol" panose="05050102010706020507" pitchFamily="18" charset="2"/>
              <a:buChar char=""/>
              <a:tabLst>
                <a:tab pos="457200" algn="l"/>
              </a:tabLst>
            </a:pPr>
            <a:r>
              <a:rPr lang="en-US" sz="2300" b="1" dirty="0">
                <a:effectLst/>
                <a:latin typeface="Tahoma" panose="020B0604030504040204" pitchFamily="34" charset="0"/>
                <a:ea typeface="Times New Roman" panose="02020603050405020304" pitchFamily="18" charset="0"/>
              </a:rPr>
              <a:t>Standard</a:t>
            </a:r>
            <a:r>
              <a:rPr lang="en-US" sz="2300" dirty="0">
                <a:effectLst/>
                <a:latin typeface="Tahoma" panose="020B0604030504040204" pitchFamily="34" charset="0"/>
                <a:ea typeface="Times New Roman" panose="02020603050405020304" pitchFamily="18" charset="0"/>
              </a:rPr>
              <a:t>         $US1200.00 until August 15, 2022</a:t>
            </a:r>
            <a:endParaRPr lang="en-US" sz="2300" dirty="0">
              <a:effectLst/>
              <a:latin typeface="Calibri" panose="020F0502020204030204" pitchFamily="34" charset="0"/>
              <a:ea typeface="Calibri" panose="020F0502020204030204" pitchFamily="34" charset="0"/>
            </a:endParaRPr>
          </a:p>
          <a:p>
            <a:pPr lvl="2" indent="-342900">
              <a:spcBef>
                <a:spcPts val="0"/>
              </a:spcBef>
              <a:spcAft>
                <a:spcPts val="0"/>
              </a:spcAft>
              <a:buSzPts val="1000"/>
              <a:buFont typeface="Symbol" panose="05050102010706020507" pitchFamily="18" charset="2"/>
              <a:buChar char=""/>
              <a:tabLst>
                <a:tab pos="457200" algn="l"/>
              </a:tabLst>
            </a:pPr>
            <a:r>
              <a:rPr lang="en-US" sz="2300" b="1" dirty="0">
                <a:effectLst/>
                <a:latin typeface="Tahoma" panose="020B0604030504040204" pitchFamily="34" charset="0"/>
                <a:ea typeface="Times New Roman" panose="02020603050405020304" pitchFamily="18" charset="0"/>
              </a:rPr>
              <a:t>Late/Onsite</a:t>
            </a:r>
            <a:r>
              <a:rPr lang="en-US" sz="2300" dirty="0">
                <a:effectLst/>
                <a:latin typeface="Tahoma" panose="020B0604030504040204" pitchFamily="34" charset="0"/>
                <a:ea typeface="Times New Roman" panose="02020603050405020304" pitchFamily="18" charset="0"/>
              </a:rPr>
              <a:t>     $US1450.00 after August 15, 2022</a:t>
            </a:r>
            <a:endParaRPr lang="en-US" sz="2300" dirty="0">
              <a:effectLst/>
              <a:latin typeface="Calibri" panose="020F0502020204030204" pitchFamily="34" charset="0"/>
              <a:ea typeface="Calibri" panose="020F0502020204030204" pitchFamily="34" charset="0"/>
            </a:endParaRPr>
          </a:p>
          <a:p>
            <a:pPr lvl="1"/>
            <a:r>
              <a:rPr lang="en-US" sz="1800" b="1" dirty="0">
                <a:effectLst/>
                <a:latin typeface="Tahoma" panose="020B0604030504040204" pitchFamily="34" charset="0"/>
                <a:ea typeface="Calibri" panose="020F0502020204030204" pitchFamily="34" charset="0"/>
              </a:rPr>
              <a:t>Session Registration Website:        </a:t>
            </a:r>
            <a:r>
              <a:rPr lang="en-US" sz="1800" b="1" u="sng" dirty="0">
                <a:solidFill>
                  <a:srgbClr val="0000FF"/>
                </a:solidFill>
                <a:effectLst/>
                <a:latin typeface="Tahoma" panose="020B0604030504040204" pitchFamily="34" charset="0"/>
                <a:ea typeface="Calibri" panose="020F0502020204030204" pitchFamily="34" charset="0"/>
                <a:hlinkClick r:id="rId2"/>
              </a:rPr>
              <a:t>https://cvent.me/PvDkQV</a:t>
            </a:r>
            <a:endParaRPr lang="en-US" sz="1800" dirty="0">
              <a:effectLst/>
              <a:latin typeface="Calibri" panose="020F0502020204030204" pitchFamily="34" charset="0"/>
              <a:ea typeface="Calibri" panose="020F0502020204030204" pitchFamily="34" charset="0"/>
            </a:endParaRPr>
          </a:p>
          <a:p>
            <a:pPr lvl="1"/>
            <a:endParaRPr lang="en-US" dirty="0"/>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July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447800"/>
            <a:ext cx="10820400" cy="4648200"/>
          </a:xfrm>
        </p:spPr>
        <p:txBody>
          <a:bodyPr>
            <a:normAutofit/>
          </a:bodyPr>
          <a:lstStyle/>
          <a:p>
            <a:r>
              <a:rPr lang="en-US" sz="2800" dirty="0">
                <a:effectLst/>
                <a:latin typeface="Arial" panose="020B0604020202020204" pitchFamily="34" charset="0"/>
                <a:ea typeface="Calibri" panose="020F0502020204030204" pitchFamily="34" charset="0"/>
              </a:rPr>
              <a:t>Two slots: </a:t>
            </a:r>
          </a:p>
          <a:p>
            <a:pPr lvl="1"/>
            <a:r>
              <a:rPr lang="en-US" sz="2400" dirty="0">
                <a:effectLst/>
                <a:latin typeface="Arial" panose="020B0604020202020204" pitchFamily="34" charset="0"/>
                <a:ea typeface="Calibri" panose="020F0502020204030204" pitchFamily="34" charset="0"/>
              </a:rPr>
              <a:t>Monday July 11,  PM2   4PM ET</a:t>
            </a:r>
          </a:p>
          <a:p>
            <a:pPr lvl="1"/>
            <a:r>
              <a:rPr lang="en-US" sz="2400" dirty="0">
                <a:effectLst/>
                <a:latin typeface="Arial" panose="020B0604020202020204" pitchFamily="34" charset="0"/>
                <a:ea typeface="Calibri" panose="020F0502020204030204" pitchFamily="34" charset="0"/>
              </a:rPr>
              <a:t>Wednesday July 13,  PM2   4PM ET</a:t>
            </a:r>
          </a:p>
          <a:p>
            <a:pPr lvl="1"/>
            <a:endParaRPr lang="en-US" sz="2400" dirty="0">
              <a:effectLst/>
              <a:latin typeface="Arial" panose="020B0604020202020204" pitchFamily="34" charset="0"/>
              <a:ea typeface="Calibri" panose="020F0502020204030204" pitchFamily="34" charset="0"/>
            </a:endParaRPr>
          </a:p>
          <a:p>
            <a:r>
              <a:rPr lang="en-US" sz="2800" dirty="0">
                <a:latin typeface="Arial" panose="020B0604020202020204" pitchFamily="34" charset="0"/>
              </a:rPr>
              <a:t>Hybrid Meeting with Remote Participation</a:t>
            </a:r>
            <a:endParaRPr lang="en-US" sz="2800" dirty="0">
              <a:latin typeface="Arial" panose="020B0604020202020204" pitchFamily="34" charset="0"/>
              <a:hlinkClick r:id="rId2">
                <a:extLst>
                  <a:ext uri="{A12FA001-AC4F-418D-AE19-62706E023703}">
                    <ahyp:hlinkClr xmlns:ahyp="http://schemas.microsoft.com/office/drawing/2018/hyperlinkcolor" val="tx"/>
                  </a:ext>
                </a:extLst>
              </a:hlinkClick>
            </a:endParaRPr>
          </a:p>
          <a:p>
            <a:endParaRPr lang="en-US" sz="28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buNone/>
            </a:pPr>
            <a:endParaRPr lang="en-US" sz="1800" dirty="0">
              <a:effectLst/>
              <a:latin typeface="Arial" panose="020B0604020202020204" pitchFamily="34" charset="0"/>
              <a:ea typeface="Calibri" panose="020F0502020204030204" pitchFamily="34" charset="0"/>
            </a:endParaRPr>
          </a:p>
          <a:p>
            <a:pPr marL="0" indent="0">
              <a:buNone/>
            </a:pPr>
            <a:r>
              <a:rPr lang="en-US" sz="1800" dirty="0">
                <a:effectLst/>
                <a:latin typeface="Arial" panose="020B0604020202020204" pitchFamily="34" charset="0"/>
                <a:ea typeface="Calibri" panose="020F0502020204030204" pitchFamily="34" charset="0"/>
              </a:rPr>
              <a:t> </a:t>
            </a:r>
            <a:endPar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6" name="TextBox 5">
            <a:extLst>
              <a:ext uri="{FF2B5EF4-FFF2-40B4-BE49-F238E27FC236}">
                <a16:creationId xmlns:a16="http://schemas.microsoft.com/office/drawing/2014/main" id="{C309625B-BC3D-49C5-9152-E9F35937DF17}"/>
              </a:ext>
            </a:extLst>
          </p:cNvPr>
          <p:cNvSpPr txBox="1"/>
          <p:nvPr/>
        </p:nvSpPr>
        <p:spPr>
          <a:xfrm>
            <a:off x="367513" y="3812739"/>
            <a:ext cx="57150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3"/>
              </a:rPr>
              <a:t>Join WebEx meeting</a:t>
            </a:r>
            <a:r>
              <a:rPr lang="en-US" sz="1800" dirty="0">
                <a:effectLst/>
                <a:latin typeface="Arial" panose="020B0604020202020204" pitchFamily="34" charset="0"/>
                <a:ea typeface="Calibri" panose="020F0502020204030204" pitchFamily="34" charset="0"/>
              </a:rPr>
              <a:t>   (Monday July 11,  PM2)</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2434 599 4814</a:t>
            </a:r>
            <a:r>
              <a:rPr lang="en-US" sz="1800" dirty="0">
                <a:effectLst/>
                <a:latin typeface="Arial" panose="020B0604020202020204" pitchFamily="34" charset="0"/>
                <a:ea typeface="Calibri" panose="020F0502020204030204" pitchFamily="34" charset="0"/>
              </a:rPr>
              <a:t>  Meeting password: 7WcxMSpg3U4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2434 599 4814</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7" name="TextBox 6">
            <a:extLst>
              <a:ext uri="{FF2B5EF4-FFF2-40B4-BE49-F238E27FC236}">
                <a16:creationId xmlns:a16="http://schemas.microsoft.com/office/drawing/2014/main" id="{0CCEDF86-FD8D-46FE-A80E-C9B1D56B245F}"/>
              </a:ext>
            </a:extLst>
          </p:cNvPr>
          <p:cNvSpPr txBox="1"/>
          <p:nvPr/>
        </p:nvSpPr>
        <p:spPr>
          <a:xfrm>
            <a:off x="6285039" y="3812738"/>
            <a:ext cx="58928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6"/>
              </a:rPr>
              <a:t>Join WebEx meeting</a:t>
            </a:r>
            <a:r>
              <a:rPr lang="en-US" sz="1800" dirty="0">
                <a:effectLst/>
                <a:latin typeface="Arial" panose="020B0604020202020204" pitchFamily="34" charset="0"/>
                <a:ea typeface="Calibri" panose="020F0502020204030204" pitchFamily="34" charset="0"/>
              </a:rPr>
              <a:t>   (Wednesday July 13,  PM2 )</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2428 389 0399</a:t>
            </a:r>
            <a:r>
              <a:rPr lang="en-US" sz="1800" dirty="0">
                <a:effectLst/>
                <a:latin typeface="Arial" panose="020B0604020202020204" pitchFamily="34" charset="0"/>
                <a:ea typeface="Calibri" panose="020F0502020204030204" pitchFamily="34" charset="0"/>
              </a:rPr>
              <a:t>  Meeting password: BkNGnTHk432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2428 389 0399</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7"/>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Low Latency White Paper</a:t>
            </a:r>
          </a:p>
          <a:p>
            <a:pPr fontAlgn="b"/>
            <a:r>
              <a:rPr lang="en-US" dirty="0"/>
              <a:t>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5738</TotalTime>
  <Words>2929</Words>
  <Application>Microsoft Office PowerPoint</Application>
  <PresentationFormat>Widescreen</PresentationFormat>
  <Paragraphs>290</Paragraphs>
  <Slides>23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Calibri</vt:lpstr>
      <vt:lpstr>Helvetica</vt:lpstr>
      <vt:lpstr>Monotype Sorts</vt:lpstr>
      <vt:lpstr>Montserrat</vt:lpstr>
      <vt:lpstr>Symbol</vt:lpstr>
      <vt:lpstr>Tahoma</vt:lpstr>
      <vt:lpstr>Times New Roman</vt:lpstr>
      <vt:lpstr>802-24-Theme1</vt:lpstr>
      <vt:lpstr>802.24 Vertical Applications TAG</vt:lpstr>
      <vt:lpstr>802.24 Overview</vt:lpstr>
      <vt:lpstr>July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Reminder: 802 Technical Plenary</vt:lpstr>
      <vt:lpstr>802.24.2 White Paper</vt:lpstr>
      <vt:lpstr>IoT White Paper Discussion</vt:lpstr>
      <vt:lpstr>Liaison Updates</vt:lpstr>
      <vt:lpstr>"IEEE 802 Solutions for Vertical Applications"</vt:lpstr>
      <vt:lpstr>“Low latency” White Paper</vt:lpstr>
      <vt:lpstr>Current status and next Steps</vt:lpstr>
      <vt:lpstr>Vertical Applications – Industry Standards Outreach</vt:lpstr>
      <vt:lpstr>Future TAG Activity Planning</vt:lpstr>
      <vt:lpstr>Survey about September and November 802 Sessions</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202</cp:revision>
  <dcterms:created xsi:type="dcterms:W3CDTF">2020-10-13T15:01:18Z</dcterms:created>
  <dcterms:modified xsi:type="dcterms:W3CDTF">2022-07-13T21:08:09Z</dcterms:modified>
</cp:coreProperties>
</file>