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29"/>
  </p:notesMasterIdLst>
  <p:handoutMasterIdLst>
    <p:handoutMasterId r:id="rId30"/>
  </p:handoutMasterIdLst>
  <p:sldIdLst>
    <p:sldId id="258" r:id="rId3"/>
    <p:sldId id="256" r:id="rId4"/>
    <p:sldId id="285" r:id="rId5"/>
    <p:sldId id="314" r:id="rId6"/>
    <p:sldId id="259" r:id="rId7"/>
    <p:sldId id="270" r:id="rId8"/>
    <p:sldId id="325" r:id="rId9"/>
    <p:sldId id="318" r:id="rId10"/>
    <p:sldId id="283" r:id="rId11"/>
    <p:sldId id="337" r:id="rId12"/>
    <p:sldId id="338" r:id="rId13"/>
    <p:sldId id="347" r:id="rId14"/>
    <p:sldId id="323" r:id="rId15"/>
    <p:sldId id="342" r:id="rId16"/>
    <p:sldId id="349" r:id="rId17"/>
    <p:sldId id="343" r:id="rId18"/>
    <p:sldId id="341" r:id="rId19"/>
    <p:sldId id="344" r:id="rId20"/>
    <p:sldId id="345" r:id="rId21"/>
    <p:sldId id="346" r:id="rId22"/>
    <p:sldId id="336" r:id="rId23"/>
    <p:sldId id="322" r:id="rId24"/>
    <p:sldId id="309" r:id="rId25"/>
    <p:sldId id="348" r:id="rId26"/>
    <p:sldId id="276" r:id="rId27"/>
    <p:sldId id="275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2" autoAdjust="0"/>
    <p:restoredTop sz="98083" autoAdjust="0"/>
  </p:normalViewPr>
  <p:slideViewPr>
    <p:cSldViewPr>
      <p:cViewPr varScale="1">
        <p:scale>
          <a:sx n="100" d="100"/>
          <a:sy n="100" d="100"/>
        </p:scale>
        <p:origin x="5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802.24-16-00030r1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Sept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9-sgtg-sub-1-ghz-white-paper-draft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10-sgtg-sub-1-ghz-white-paper-draft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3/24-13-0028-00-0000-draft-release-2-of-nistir-7761-2013-07-12-sgip-pap02wg-00009-pap2-v2.doc" TargetMode="External"/><Relationship Id="rId2" Type="http://schemas.openxmlformats.org/officeDocument/2006/relationships/hyperlink" Target="https://mentor.ieee.org/802.24/dcn/12/sg-12-0004-01-00sg-pap2-discussion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23-00-sgtg-dot1-dot24-liaison-request-to-pes-tsn-docx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8-02-sgtg-802-24-tag-comments-on-report-itu-r-sm-2351-0-smart-grid-utility-management-systems-docx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 2016 Meeting</a:t>
            </a:r>
          </a:p>
          <a:p>
            <a:endParaRPr lang="en-US" dirty="0"/>
          </a:p>
          <a:p>
            <a:r>
              <a:rPr lang="en-US" dirty="0"/>
              <a:t>Warsaw, Poland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Completing Sub GHz white paper:   </a:t>
            </a:r>
          </a:p>
          <a:p>
            <a:pPr lvl="1"/>
            <a:r>
              <a:rPr lang="en-US" dirty="0"/>
              <a:t>Intro section on range (Ben),  </a:t>
            </a:r>
          </a:p>
          <a:p>
            <a:pPr lvl="1"/>
            <a:r>
              <a:rPr lang="en-US" dirty="0"/>
              <a:t>Regulatory section (John </a:t>
            </a:r>
            <a:r>
              <a:rPr lang="en-US" dirty="0" err="1"/>
              <a:t>Notor</a:t>
            </a:r>
            <a:r>
              <a:rPr lang="en-US" dirty="0"/>
              <a:t>)\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18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r>
              <a:rPr lang="en-US" sz="2400" dirty="0"/>
              <a:t>Open Areas:</a:t>
            </a:r>
          </a:p>
          <a:p>
            <a:pPr lvl="1"/>
            <a:r>
              <a:rPr lang="en-US" sz="2000" dirty="0"/>
              <a:t>Sub-1GHz Applications		Open</a:t>
            </a:r>
          </a:p>
          <a:p>
            <a:pPr lvl="1"/>
            <a:r>
              <a:rPr lang="en-US" sz="2000" dirty="0"/>
              <a:t>Global regulatory environment 	John </a:t>
            </a:r>
            <a:r>
              <a:rPr lang="en-US" sz="2000" dirty="0" err="1"/>
              <a:t>Notor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Need text or a reference to external sources for pros and cons of mesh vs repeater		Open  (in process)</a:t>
            </a:r>
          </a:p>
          <a:p>
            <a:r>
              <a:rPr lang="en-US" sz="2400" dirty="0"/>
              <a:t>Clean version from July meeting in </a:t>
            </a:r>
            <a:r>
              <a:rPr lang="en-US" sz="2400" dirty="0">
                <a:hlinkClick r:id="rId2"/>
              </a:rPr>
              <a:t>802.24-15-0029r9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Action: Form subgroup to finish and release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77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Intended audience – add text to clarify</a:t>
            </a:r>
          </a:p>
          <a:p>
            <a:endParaRPr lang="en-US" dirty="0"/>
          </a:p>
          <a:p>
            <a:r>
              <a:rPr lang="en-US" dirty="0"/>
              <a:t>Possibility to link this to </a:t>
            </a:r>
            <a:r>
              <a:rPr lang="en-US" dirty="0" err="1"/>
              <a:t>IoT</a:t>
            </a:r>
            <a:r>
              <a:rPr lang="en-US" dirty="0"/>
              <a:t> technologies</a:t>
            </a:r>
          </a:p>
          <a:p>
            <a:pPr lvl="1"/>
            <a:r>
              <a:rPr lang="en-US" dirty="0"/>
              <a:t>Lay out the longer term strategy for these technologies and the role of IEEE 802.</a:t>
            </a:r>
          </a:p>
          <a:p>
            <a:pPr lvl="1"/>
            <a:r>
              <a:rPr lang="en-US" dirty="0"/>
              <a:t>Define ecosystem of devices, services, and standards</a:t>
            </a:r>
          </a:p>
          <a:p>
            <a:endParaRPr lang="en-US" dirty="0"/>
          </a:p>
          <a:p>
            <a:r>
              <a:rPr lang="en-US" dirty="0"/>
              <a:t>Actions</a:t>
            </a:r>
          </a:p>
          <a:p>
            <a:pPr lvl="1"/>
            <a:r>
              <a:rPr lang="en-US" dirty="0"/>
              <a:t>Two remaining sections to be provided by Nov</a:t>
            </a:r>
          </a:p>
          <a:p>
            <a:pPr lvl="1"/>
            <a:r>
              <a:rPr lang="en-US" dirty="0"/>
              <a:t>Complete contributors list (message to reflector)</a:t>
            </a:r>
          </a:p>
          <a:p>
            <a:endParaRPr lang="en-US" dirty="0"/>
          </a:p>
          <a:p>
            <a:r>
              <a:rPr lang="en-US" dirty="0"/>
              <a:t>Update from September meeting </a:t>
            </a:r>
            <a:r>
              <a:rPr lang="en-US" dirty="0">
                <a:hlinkClick r:id="rId2"/>
              </a:rPr>
              <a:t>802.24-15-0029r10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222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Cellular comparisons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Tabled at July meeting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860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802 Smart Grid Ad Hoc (pre-802.24)</a:t>
            </a:r>
          </a:p>
          <a:p>
            <a:pPr lvl="1"/>
            <a:r>
              <a:rPr lang="en-US" dirty="0">
                <a:hlinkClick r:id="rId2"/>
              </a:rPr>
              <a:t>https://mentor.ieee.org/802.24/dcn/12/sg-12-0004-01-00sg-pap2-discussion.pptx</a:t>
            </a:r>
            <a:endParaRPr lang="en-US" dirty="0"/>
          </a:p>
          <a:p>
            <a:pPr lvl="1"/>
            <a:r>
              <a:rPr lang="en-US" dirty="0"/>
              <a:t>Draft - release 2 of NISTIR 7761 2013-07-12_sgip-pap02wg_00009_pap2_v2 </a:t>
            </a:r>
            <a:r>
              <a:rPr lang="en-US" dirty="0">
                <a:hlinkClick r:id="rId3"/>
              </a:rPr>
              <a:t>802.24-13-0028r0</a:t>
            </a:r>
            <a:endParaRPr lang="en-US" dirty="0"/>
          </a:p>
          <a:p>
            <a:pPr lvl="1"/>
            <a:r>
              <a:rPr lang="en-US" dirty="0"/>
              <a:t>Latest version 802.24-13-0021r1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take the updated result and distribute. </a:t>
            </a:r>
          </a:p>
          <a:p>
            <a:r>
              <a:rPr lang="en-US" dirty="0"/>
              <a:t>We need to establish a plan to distribute and propagate the update, and replace older versions</a:t>
            </a:r>
          </a:p>
          <a:p>
            <a:r>
              <a:rPr lang="en-US" dirty="0"/>
              <a:t>802.24 can forward updates to SGIP, and request inclusion updated COS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295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Identify most recent version of matrix</a:t>
            </a:r>
          </a:p>
          <a:p>
            <a:r>
              <a:rPr lang="en-US" dirty="0"/>
              <a:t>Assess gaps and errors</a:t>
            </a:r>
          </a:p>
          <a:p>
            <a:r>
              <a:rPr lang="en-US" dirty="0"/>
              <a:t>Assign owners for updating (in coordination with WGs)</a:t>
            </a:r>
          </a:p>
          <a:p>
            <a:pPr lvl="1"/>
            <a:r>
              <a:rPr lang="en-US" dirty="0"/>
              <a:t>802.16 column</a:t>
            </a:r>
          </a:p>
          <a:p>
            <a:pPr lvl="2"/>
            <a:r>
              <a:rPr lang="en-US" dirty="0"/>
              <a:t>Tim Godfrey, Harry Bims.  Remove 16m, add 16s</a:t>
            </a:r>
          </a:p>
          <a:p>
            <a:pPr lvl="1"/>
            <a:r>
              <a:rPr lang="en-US" dirty="0"/>
              <a:t>802.11ah – need reviewer (</a:t>
            </a:r>
            <a:r>
              <a:rPr lang="en-US" dirty="0" err="1"/>
              <a:t>Yongho</a:t>
            </a:r>
            <a:r>
              <a:rPr lang="en-US" dirty="0"/>
              <a:t>?)</a:t>
            </a:r>
          </a:p>
          <a:p>
            <a:pPr lvl="1"/>
            <a:r>
              <a:rPr lang="en-US" dirty="0"/>
              <a:t>802.11ax -  content from D1.0?</a:t>
            </a:r>
          </a:p>
          <a:p>
            <a:pPr lvl="1"/>
            <a:r>
              <a:rPr lang="en-US" dirty="0"/>
              <a:t>802.15.4 column (Ruben Salazar)</a:t>
            </a:r>
          </a:p>
          <a:p>
            <a:pPr lvl="2"/>
            <a:r>
              <a:rPr lang="en-US" dirty="0"/>
              <a:t>Need to review top data rates  (802.15.4m)</a:t>
            </a:r>
          </a:p>
          <a:p>
            <a:pPr lvl="2"/>
            <a:r>
              <a:rPr lang="en-US" dirty="0"/>
              <a:t>Add new frequency bands (4m and 4u when done)</a:t>
            </a:r>
          </a:p>
          <a:p>
            <a:pPr lvl="1"/>
            <a:r>
              <a:rPr lang="en-US" dirty="0"/>
              <a:t>802.22 – ask </a:t>
            </a:r>
            <a:r>
              <a:rPr lang="en-US" dirty="0" err="1"/>
              <a:t>Apurva</a:t>
            </a:r>
            <a:r>
              <a:rPr lang="en-US" dirty="0"/>
              <a:t> if he wants to contribute a column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817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Development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July, 802.24 had a joint meeting with 802.1’s TSN TG to explore application of Time Sensitive Networks for utility applications.</a:t>
            </a:r>
          </a:p>
          <a:p>
            <a:endParaRPr lang="en-US" dirty="0"/>
          </a:p>
          <a:p>
            <a:r>
              <a:rPr lang="en-US" dirty="0"/>
              <a:t>Review Presentation to 802.1 in document 802.24-16-0022r0</a:t>
            </a:r>
          </a:p>
          <a:p>
            <a:pPr lvl="1"/>
            <a:r>
              <a:rPr lang="en-US" dirty="0"/>
              <a:t>Requested action was to Establish liaison with IEEE PES Power Systems Relay Committee (Communications Subcommittee) and the Substations Committee (SCADA Subcommittee) </a:t>
            </a:r>
          </a:p>
          <a:p>
            <a:pPr lvl="1"/>
            <a:endParaRPr lang="en-US" dirty="0"/>
          </a:p>
          <a:p>
            <a:r>
              <a:rPr lang="en-US" dirty="0"/>
              <a:t>Joint liaison request developed with 802.1 </a:t>
            </a:r>
          </a:p>
          <a:p>
            <a:pPr lvl="1"/>
            <a:r>
              <a:rPr lang="en-US" dirty="0"/>
              <a:t>Document </a:t>
            </a:r>
            <a:r>
              <a:rPr lang="en-US" dirty="0">
                <a:hlinkClick r:id="rId2"/>
              </a:rPr>
              <a:t>802.24-16-0023r0</a:t>
            </a:r>
            <a:endParaRPr lang="en-US" dirty="0"/>
          </a:p>
          <a:p>
            <a:pPr lvl="1"/>
            <a:r>
              <a:rPr lang="en-US" dirty="0"/>
              <a:t>Sent to PES chairs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676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Liaison request addressed to:</a:t>
            </a:r>
          </a:p>
          <a:p>
            <a:pPr lvl="1"/>
            <a:r>
              <a:rPr lang="en-US" sz="2400" dirty="0"/>
              <a:t>IEEE PES PSRC Relaying Communications Subcommittee chair, Eric Allen</a:t>
            </a:r>
          </a:p>
          <a:p>
            <a:pPr lvl="1"/>
            <a:r>
              <a:rPr lang="en-US" sz="2400" dirty="0"/>
              <a:t>IEEE PES Substation SCC0 Committee chair, Craig </a:t>
            </a:r>
            <a:r>
              <a:rPr lang="en-US" sz="2400" dirty="0" err="1"/>
              <a:t>Preuss</a:t>
            </a:r>
            <a:endParaRPr lang="en-US" sz="2400" dirty="0"/>
          </a:p>
          <a:p>
            <a:r>
              <a:rPr lang="en-US" dirty="0"/>
              <a:t>Review of responses from 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47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802.24.2	IoT TG			Chris </a:t>
            </a:r>
            <a:r>
              <a:rPr lang="en-US" altLang="en-US" dirty="0" err="1">
                <a:solidFill>
                  <a:schemeClr val="bg1">
                    <a:lumMod val="75000"/>
                  </a:schemeClr>
                </a:solidFill>
              </a:rPr>
              <a:t>DiMinico</a:t>
            </a:r>
            <a:endParaRPr lang="en-US" alt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en-US" dirty="0"/>
              <a:t>36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24-16-0029-00-0000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strike="sngStrike" dirty="0"/>
              <a:t>Wednesday PM2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TSN development in Nov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TSN will be specified in  61850 through IEC. </a:t>
            </a:r>
          </a:p>
          <a:p>
            <a:pPr lvl="1"/>
            <a:r>
              <a:rPr lang="en-US" dirty="0"/>
              <a:t>IPV6 is also being adopted into 61850</a:t>
            </a:r>
          </a:p>
          <a:p>
            <a:pPr lvl="1"/>
            <a:r>
              <a:rPr lang="en-US" dirty="0"/>
              <a:t>OPC, ODBA are adopting TSN (and also use 61850)</a:t>
            </a:r>
          </a:p>
          <a:p>
            <a:r>
              <a:rPr lang="en-US" dirty="0"/>
              <a:t>Key points the white paper</a:t>
            </a:r>
          </a:p>
          <a:p>
            <a:pPr lvl="1"/>
            <a:r>
              <a:rPr lang="en-US" dirty="0"/>
              <a:t>Describe how TSN works</a:t>
            </a:r>
          </a:p>
          <a:p>
            <a:pPr lvl="1"/>
            <a:r>
              <a:rPr lang="en-US" dirty="0"/>
              <a:t>Understand IEC 61850 activities and relationships</a:t>
            </a:r>
          </a:p>
          <a:p>
            <a:pPr lvl="1"/>
            <a:r>
              <a:rPr lang="en-US" dirty="0"/>
              <a:t>How standardized APIs are integrated into 61850</a:t>
            </a:r>
          </a:p>
          <a:p>
            <a:pPr lvl="1"/>
            <a:r>
              <a:rPr lang="en-US" dirty="0"/>
              <a:t>802.1Qbu, 802.3br, 802.1Qbv, 802.1Qca. </a:t>
            </a:r>
          </a:p>
          <a:p>
            <a:pPr lvl="1"/>
            <a:r>
              <a:rPr lang="en-US" dirty="0"/>
              <a:t>802.1Qca, </a:t>
            </a:r>
            <a:r>
              <a:rPr lang="en-US" dirty="0" err="1"/>
              <a:t>Qcb</a:t>
            </a:r>
            <a:r>
              <a:rPr lang="en-US" dirty="0"/>
              <a:t>, </a:t>
            </a:r>
            <a:r>
              <a:rPr lang="en-US" dirty="0" err="1"/>
              <a:t>Qch</a:t>
            </a:r>
            <a:r>
              <a:rPr lang="en-US" dirty="0"/>
              <a:t>, </a:t>
            </a:r>
            <a:r>
              <a:rPr lang="en-US" dirty="0" err="1"/>
              <a:t>Qci</a:t>
            </a:r>
            <a:r>
              <a:rPr lang="en-US" dirty="0"/>
              <a:t>, </a:t>
            </a:r>
            <a:r>
              <a:rPr lang="en-US" dirty="0" err="1"/>
              <a:t>Qcn</a:t>
            </a:r>
            <a:r>
              <a:rPr lang="en-US" dirty="0"/>
              <a:t>, </a:t>
            </a:r>
            <a:r>
              <a:rPr lang="en-US" dirty="0" err="1"/>
              <a:t>Qcr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Relationship to IETF DETNET</a:t>
            </a:r>
          </a:p>
          <a:p>
            <a:pPr lvl="1"/>
            <a:r>
              <a:rPr lang="en-US" dirty="0"/>
              <a:t>What is the opportunity for wireless standards to leverage?  DETNET could take advantage.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88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the LPWAN IG in 802.15 to see where it goes (and links to IETF)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572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r>
              <a:rPr lang="en-US" dirty="0"/>
              <a:t>Tim: Contact SGIP for updating matrix </a:t>
            </a:r>
          </a:p>
          <a:p>
            <a:pPr lvl="1"/>
            <a:r>
              <a:rPr lang="en-US" dirty="0"/>
              <a:t>Various owners: PAP2 matrix column updates</a:t>
            </a:r>
          </a:p>
          <a:p>
            <a:pPr lvl="1"/>
            <a:r>
              <a:rPr lang="en-US" dirty="0"/>
              <a:t>John </a:t>
            </a:r>
            <a:r>
              <a:rPr lang="en-US" dirty="0" err="1"/>
              <a:t>Notor</a:t>
            </a:r>
            <a:r>
              <a:rPr lang="en-US" dirty="0"/>
              <a:t>: Regulatory text for Sub GHz white paper. 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- 24-16-0029-00-0000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78760"/>
              </p:ext>
            </p:extLst>
          </p:nvPr>
        </p:nvGraphicFramePr>
        <p:xfrm>
          <a:off x="247650" y="982663"/>
          <a:ext cx="8648700" cy="489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Worksheet" r:id="rId3" imgW="8648599" imgH="4891946" progId="Excel.Sheet.12">
                  <p:embed/>
                </p:oleObj>
              </mc:Choice>
              <mc:Fallback>
                <p:oleObj name="Worksheet" r:id="rId3" imgW="8648599" imgH="48919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650" y="982663"/>
                        <a:ext cx="8648700" cy="489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Approve July minutes </a:t>
            </a:r>
          </a:p>
          <a:p>
            <a:pPr lvl="1"/>
            <a:r>
              <a:rPr lang="en-US" dirty="0"/>
              <a:t>24-16-00020-00-0000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Items:</a:t>
            </a:r>
          </a:p>
          <a:p>
            <a:pPr lvl="1"/>
            <a:r>
              <a:rPr lang="en-US" dirty="0"/>
              <a:t>None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P2030.5 Liaison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All comment resolution completed. </a:t>
            </a:r>
          </a:p>
          <a:p>
            <a:pPr lvl="1"/>
            <a:r>
              <a:rPr lang="en-US" dirty="0"/>
              <a:t>Added functionality to support Rule 21 in CA</a:t>
            </a:r>
          </a:p>
          <a:p>
            <a:r>
              <a:rPr lang="en-US" dirty="0"/>
              <a:t>Experts are needed for UML and draft editing. </a:t>
            </a:r>
          </a:p>
          <a:p>
            <a:r>
              <a:rPr lang="en-US" dirty="0"/>
              <a:t>Revision is ready to go to Sponsor Ballot when editing is completed.  P2030.5 D0 or D1 will be balloted. There is no need for a letter ballot.  Will be IEEE </a:t>
            </a:r>
            <a:r>
              <a:rPr lang="en-US" dirty="0" err="1"/>
              <a:t>Std</a:t>
            </a:r>
            <a:r>
              <a:rPr lang="en-US" dirty="0"/>
              <a:t> 2030.5-2017 </a:t>
            </a:r>
          </a:p>
          <a:p>
            <a:r>
              <a:rPr lang="en-US" dirty="0"/>
              <a:t>SB process should be 2-3 months.</a:t>
            </a:r>
          </a:p>
          <a:p>
            <a:r>
              <a:rPr lang="en-US" dirty="0"/>
              <a:t>Another revision will be initiated once this one is completed. </a:t>
            </a:r>
          </a:p>
          <a:p>
            <a:r>
              <a:rPr lang="en-US" dirty="0"/>
              <a:t>Certification:</a:t>
            </a:r>
          </a:p>
          <a:p>
            <a:pPr lvl="1"/>
            <a:r>
              <a:rPr lang="en-US" dirty="0"/>
              <a:t>P2030.5 has rights to CSEP test plan. </a:t>
            </a:r>
          </a:p>
          <a:p>
            <a:pPr lvl="1"/>
            <a:r>
              <a:rPr lang="en-US" dirty="0"/>
              <a:t>Quality Logic will provide test harness and UL will be the test lab. </a:t>
            </a:r>
          </a:p>
          <a:p>
            <a:pPr lvl="1"/>
            <a:r>
              <a:rPr lang="en-US" dirty="0"/>
              <a:t>Wi-SUN will sponsor the CA.  Entrust will be the CA.</a:t>
            </a:r>
          </a:p>
          <a:p>
            <a:r>
              <a:rPr lang="en-US" dirty="0"/>
              <a:t>November 1</a:t>
            </a:r>
            <a:r>
              <a:rPr lang="en-US" baseline="30000" dirty="0"/>
              <a:t>st</a:t>
            </a:r>
            <a:r>
              <a:rPr lang="en-US" dirty="0"/>
              <a:t> – open forum with utilities – in Los Angeles at SCE. Workshops on Nov 2</a:t>
            </a:r>
            <a:r>
              <a:rPr lang="en-US" baseline="30000" dirty="0"/>
              <a:t>nd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2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WP1A 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Item 1: Question 236 Draft revision of Report ITU-R SM.2351-0 </a:t>
            </a:r>
          </a:p>
          <a:p>
            <a:pPr lvl="1"/>
            <a:r>
              <a:rPr lang="en-US" dirty="0"/>
              <a:t>802.24 provided response November 2015</a:t>
            </a:r>
          </a:p>
          <a:p>
            <a:pPr lvl="2"/>
            <a:r>
              <a:rPr lang="en-US" dirty="0">
                <a:hlinkClick r:id="rId2"/>
              </a:rPr>
              <a:t>802.24 TAG Comments on Report ITU-R SM.2351-0 - Smart grid utility management systems.docx</a:t>
            </a:r>
            <a:endParaRPr lang="en-US" dirty="0"/>
          </a:p>
          <a:p>
            <a:pPr lvl="1"/>
            <a:r>
              <a:rPr lang="en-US" dirty="0"/>
              <a:t>Review feedback and response from ITU</a:t>
            </a:r>
          </a:p>
          <a:p>
            <a:pPr lvl="2"/>
            <a:r>
              <a:rPr lang="en-US" sz="1800" dirty="0"/>
              <a:t>Follow up:  </a:t>
            </a:r>
          </a:p>
          <a:p>
            <a:pPr lvl="3"/>
            <a:r>
              <a:rPr lang="en-US" sz="900" dirty="0"/>
              <a:t>“Document 1/26          Draft revision of Report ITU-R SM.2351-0 – Smart grid utility management systems  SG 1 approved the draft revised Report from WP 1A without comment.”</a:t>
            </a:r>
          </a:p>
          <a:p>
            <a:pPr lvl="3"/>
            <a:r>
              <a:rPr lang="en-US" sz="900" dirty="0"/>
              <a:t>From Chairman’s report</a:t>
            </a:r>
          </a:p>
          <a:p>
            <a:pPr lvl="1"/>
            <a:r>
              <a:rPr lang="en-US" sz="2900" dirty="0"/>
              <a:t>No further response needed from 802.24</a:t>
            </a:r>
          </a:p>
          <a:p>
            <a:pPr lvl="1"/>
            <a:endParaRPr lang="en-US" sz="1600" dirty="0"/>
          </a:p>
          <a:p>
            <a:r>
              <a:rPr lang="en-US" sz="3300" dirty="0"/>
              <a:t>Item 2: Potential follow up on “beam forming” wireless power transfer at 2450 </a:t>
            </a:r>
            <a:r>
              <a:rPr lang="en-US" sz="3300" dirty="0" err="1"/>
              <a:t>MHz.</a:t>
            </a:r>
            <a:endParaRPr lang="en-US" sz="3300" dirty="0"/>
          </a:p>
          <a:p>
            <a:pPr lvl="1"/>
            <a:r>
              <a:rPr lang="en-US" sz="3300" dirty="0"/>
              <a:t>Email to the EC.  Any response would have to be approved in Warsaw and approved by EC on teleconference. </a:t>
            </a:r>
          </a:p>
          <a:p>
            <a:pPr lvl="1"/>
            <a:r>
              <a:rPr lang="en-US" dirty="0"/>
              <a:t>Liaison from WP1A’s meeting earlier this month has been received. Due to the size of the document I have posted it on the RR-TAG Mentor website as 18-16-0044.</a:t>
            </a:r>
            <a:endParaRPr lang="en-US" sz="2000" dirty="0"/>
          </a:p>
          <a:p>
            <a:r>
              <a:rPr lang="en-US" dirty="0"/>
              <a:t>802.24 checked with 802.11 and 802.15 chairs – no response needed.</a:t>
            </a:r>
          </a:p>
          <a:p>
            <a:endParaRPr lang="en-US" dirty="0"/>
          </a:p>
          <a:p>
            <a:r>
              <a:rPr lang="en-US" dirty="0"/>
              <a:t>Any other items from regulatory?</a:t>
            </a:r>
          </a:p>
          <a:p>
            <a:pPr lvl="1"/>
            <a:r>
              <a:rPr lang="en-US" dirty="0"/>
              <a:t>Including coexistence of license exempt technologies with licensed services.</a:t>
            </a:r>
          </a:p>
          <a:p>
            <a:pPr lvl="1"/>
            <a:r>
              <a:rPr lang="en-US" dirty="0"/>
              <a:t>802.24 can liaison with 802.18 in reviewing document and forming a response. </a:t>
            </a:r>
          </a:p>
          <a:p>
            <a:pPr lvl="1"/>
            <a:r>
              <a:rPr lang="en-US" dirty="0"/>
              <a:t>This is primarily on 60 GHz bands, and not highly relevant at this time.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10567</TotalTime>
  <Words>1623</Words>
  <Application>Microsoft Office PowerPoint</Application>
  <PresentationFormat>On-screen Show (4:3)</PresentationFormat>
  <Paragraphs>286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Helvetica</vt:lpstr>
      <vt:lpstr>Monotype Sorts</vt:lpstr>
      <vt:lpstr>Times New Roman</vt:lpstr>
      <vt:lpstr>Office Theme</vt:lpstr>
      <vt:lpstr>1_Default Design</vt:lpstr>
      <vt:lpstr>Worksheet</vt:lpstr>
      <vt:lpstr>802.24 Vertical Applications TAG</vt:lpstr>
      <vt:lpstr>802.24 Overview</vt:lpstr>
      <vt:lpstr>Agenda - 24-16-0029-00-0000</vt:lpstr>
      <vt:lpstr>Guidelines for IEEE-SA Meetings</vt:lpstr>
      <vt:lpstr>Administration</vt:lpstr>
      <vt:lpstr>Monday: 802.24 TAG</vt:lpstr>
      <vt:lpstr>Tuesday 802.24.1</vt:lpstr>
      <vt:lpstr>P2030.5 Liaison Report</vt:lpstr>
      <vt:lpstr>ITU WP1A  Items</vt:lpstr>
      <vt:lpstr>Action Items</vt:lpstr>
      <vt:lpstr>Sub 1 GHz White Paper </vt:lpstr>
      <vt:lpstr>Discussion on white paper</vt:lpstr>
      <vt:lpstr>Cellular comparisons white paper</vt:lpstr>
      <vt:lpstr>Update of PAP2 Wireless Matrix</vt:lpstr>
      <vt:lpstr>Discussion on Wireless Matrix</vt:lpstr>
      <vt:lpstr>Update Plan</vt:lpstr>
      <vt:lpstr>White paper on TSN</vt:lpstr>
      <vt:lpstr>TSN Development Update</vt:lpstr>
      <vt:lpstr>Discussion on TSN</vt:lpstr>
      <vt:lpstr>Plans for TSN development in Nov</vt:lpstr>
      <vt:lpstr>Future Opportunities Tracking (1)</vt:lpstr>
      <vt:lpstr>Future Opportunities Tracking (2)</vt:lpstr>
      <vt:lpstr>Future Opportunities Tracking (3)</vt:lpstr>
      <vt:lpstr>Other Future Opportunities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227</cp:revision>
  <cp:lastPrinted>1998-02-10T13:28:06Z</cp:lastPrinted>
  <dcterms:created xsi:type="dcterms:W3CDTF">2015-05-13T21:49:41Z</dcterms:created>
  <dcterms:modified xsi:type="dcterms:W3CDTF">2016-09-15T20:26:20Z</dcterms:modified>
</cp:coreProperties>
</file>