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28"/>
  </p:notesMasterIdLst>
  <p:handoutMasterIdLst>
    <p:handoutMasterId r:id="rId29"/>
  </p:handoutMasterIdLst>
  <p:sldIdLst>
    <p:sldId id="258" r:id="rId3"/>
    <p:sldId id="256" r:id="rId4"/>
    <p:sldId id="285" r:id="rId5"/>
    <p:sldId id="314" r:id="rId6"/>
    <p:sldId id="259" r:id="rId7"/>
    <p:sldId id="270" r:id="rId8"/>
    <p:sldId id="325" r:id="rId9"/>
    <p:sldId id="318" r:id="rId10"/>
    <p:sldId id="283" r:id="rId11"/>
    <p:sldId id="337" r:id="rId12"/>
    <p:sldId id="338" r:id="rId13"/>
    <p:sldId id="347" r:id="rId14"/>
    <p:sldId id="323" r:id="rId15"/>
    <p:sldId id="342" r:id="rId16"/>
    <p:sldId id="343" r:id="rId17"/>
    <p:sldId id="341" r:id="rId18"/>
    <p:sldId id="344" r:id="rId19"/>
    <p:sldId id="345" r:id="rId20"/>
    <p:sldId id="346" r:id="rId21"/>
    <p:sldId id="336" r:id="rId22"/>
    <p:sldId id="322" r:id="rId23"/>
    <p:sldId id="309" r:id="rId24"/>
    <p:sldId id="348" r:id="rId25"/>
    <p:sldId id="276" r:id="rId26"/>
    <p:sldId id="275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2" autoAdjust="0"/>
    <p:restoredTop sz="98083" autoAdjust="0"/>
  </p:normalViewPr>
  <p:slideViewPr>
    <p:cSldViewPr>
      <p:cViewPr varScale="1">
        <p:scale>
          <a:sx n="99" d="100"/>
          <a:sy n="99" d="100"/>
        </p:scale>
        <p:origin x="121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802.24-16-00030r1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Sept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9-sgtg-sub-1-ghz-white-paper-draft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3/24-13-0028-00-0000-draft-release-2-of-nistir-7761-2013-07-12-sgip-pap02wg-00009-pap2-v2.doc" TargetMode="External"/><Relationship Id="rId2" Type="http://schemas.openxmlformats.org/officeDocument/2006/relationships/hyperlink" Target="https://mentor.ieee.org/802.24/dcn/12/sg-12-0004-01-00sg-pap2-discussion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23-00-sgtg-dot1-dot24-liaison-request-to-pes-tsn-docx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8-02-sgtg-802-24-tag-comments-on-report-itu-r-sm-2351-0-smart-grid-utility-management-systems-docx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 2016 Meeting</a:t>
            </a:r>
          </a:p>
          <a:p>
            <a:endParaRPr lang="en-US" dirty="0"/>
          </a:p>
          <a:p>
            <a:r>
              <a:rPr lang="en-US" dirty="0"/>
              <a:t>Warsaw, Poland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Completing Sub GHz white paper:   </a:t>
            </a:r>
          </a:p>
          <a:p>
            <a:pPr lvl="1"/>
            <a:r>
              <a:rPr lang="en-US" dirty="0"/>
              <a:t>Intro section on range (Ben),  </a:t>
            </a:r>
          </a:p>
          <a:p>
            <a:pPr lvl="1"/>
            <a:r>
              <a:rPr lang="en-US" dirty="0"/>
              <a:t>Regulatory section (John </a:t>
            </a:r>
            <a:r>
              <a:rPr lang="en-US" dirty="0" err="1"/>
              <a:t>Notor</a:t>
            </a:r>
            <a:r>
              <a:rPr lang="en-US" dirty="0"/>
              <a:t>)\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18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r>
              <a:rPr lang="en-US" sz="2400" dirty="0"/>
              <a:t>Open Areas:</a:t>
            </a:r>
          </a:p>
          <a:p>
            <a:pPr lvl="1"/>
            <a:r>
              <a:rPr lang="en-US" sz="2000" dirty="0"/>
              <a:t>Sub-1GHz Applications		Open</a:t>
            </a:r>
          </a:p>
          <a:p>
            <a:pPr lvl="1"/>
            <a:r>
              <a:rPr lang="en-US" sz="2000" dirty="0"/>
              <a:t>Global regulatory environment 	John </a:t>
            </a:r>
            <a:r>
              <a:rPr lang="en-US" sz="2000" dirty="0" err="1"/>
              <a:t>Notor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Need text or a reference to external sources for pros and cons of mesh vs repeater		Open  (in process)</a:t>
            </a:r>
          </a:p>
          <a:p>
            <a:r>
              <a:rPr lang="en-US" sz="2400" dirty="0"/>
              <a:t>Clean version from July meeting in </a:t>
            </a:r>
            <a:r>
              <a:rPr lang="en-US" sz="2400" dirty="0">
                <a:hlinkClick r:id="rId2"/>
              </a:rPr>
              <a:t>802.24-15-0029r9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Action: Form subgroup to finish and release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77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Intended audience – add text to clarify</a:t>
            </a:r>
          </a:p>
          <a:p>
            <a:endParaRPr lang="en-US" dirty="0"/>
          </a:p>
          <a:p>
            <a:r>
              <a:rPr lang="en-US" dirty="0"/>
              <a:t>Possibility to link this to </a:t>
            </a:r>
            <a:r>
              <a:rPr lang="en-US" dirty="0" err="1"/>
              <a:t>IoT</a:t>
            </a:r>
            <a:r>
              <a:rPr lang="en-US" dirty="0"/>
              <a:t> technologies</a:t>
            </a:r>
          </a:p>
          <a:p>
            <a:pPr lvl="1"/>
            <a:r>
              <a:rPr lang="en-US" dirty="0"/>
              <a:t>Lay out the longer term strategy for these technologies and the role of IEEE 802.</a:t>
            </a:r>
          </a:p>
          <a:p>
            <a:pPr lvl="1"/>
            <a:r>
              <a:rPr lang="en-US" dirty="0"/>
              <a:t>Define ecosystem of devices, services, and standards</a:t>
            </a:r>
          </a:p>
          <a:p>
            <a:endParaRPr lang="en-US" dirty="0"/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Two remaining sections to be provided by Nov</a:t>
            </a:r>
          </a:p>
          <a:p>
            <a:pPr lvl="1"/>
            <a:r>
              <a:rPr lang="en-US" dirty="0"/>
              <a:t>Complete contributors list (message to reflector)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22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comparisons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Tabled at July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860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802 Smart Grid Ad Hoc (pre-802.24)</a:t>
            </a:r>
          </a:p>
          <a:p>
            <a:pPr lvl="1"/>
            <a:r>
              <a:rPr lang="en-US" dirty="0">
                <a:hlinkClick r:id="rId2"/>
              </a:rPr>
              <a:t>https://mentor.ieee.org/802.24/dcn/12/sg-12-0004-01-00sg-pap2-discussion.pptx</a:t>
            </a:r>
            <a:endParaRPr lang="en-US" dirty="0"/>
          </a:p>
          <a:p>
            <a:pPr lvl="1"/>
            <a:r>
              <a:rPr lang="en-US" dirty="0"/>
              <a:t>Draft - release 2 of NISTIR 7761 2013-07-12_sgip-pap02wg_00009_pap2_v2 </a:t>
            </a:r>
            <a:r>
              <a:rPr lang="en-US" dirty="0">
                <a:hlinkClick r:id="rId3"/>
              </a:rPr>
              <a:t>802.24-13-0028r0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most recent version of matrix</a:t>
            </a:r>
          </a:p>
          <a:p>
            <a:r>
              <a:rPr lang="en-US" dirty="0"/>
              <a:t>Assess gaps and errors</a:t>
            </a:r>
          </a:p>
          <a:p>
            <a:r>
              <a:rPr lang="en-US" dirty="0"/>
              <a:t>Assign owners for updating (in coordination with WGs)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817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Development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July, 802.24 had a joint meeting with 802.1’s TSN TG to explore application of Time Sensitive Networks for utility applications.</a:t>
            </a:r>
          </a:p>
          <a:p>
            <a:endParaRPr lang="en-US" dirty="0"/>
          </a:p>
          <a:p>
            <a:r>
              <a:rPr lang="en-US" dirty="0"/>
              <a:t>Review Presentation to 802.1 in document 802.24-16-0022r0</a:t>
            </a:r>
          </a:p>
          <a:p>
            <a:pPr lvl="1"/>
            <a:r>
              <a:rPr lang="en-US" dirty="0"/>
              <a:t>Requested action was to Establish liaison with IEEE PES Power Systems Relay Committee (Communications Subcommittee) and the Substations Committee (SCADA Subcommittee) </a:t>
            </a:r>
          </a:p>
          <a:p>
            <a:pPr lvl="1"/>
            <a:endParaRPr lang="en-US" dirty="0"/>
          </a:p>
          <a:p>
            <a:r>
              <a:rPr lang="en-US" dirty="0"/>
              <a:t>Joint liaison request developed with 802.1 </a:t>
            </a:r>
          </a:p>
          <a:p>
            <a:pPr lvl="1"/>
            <a:r>
              <a:rPr lang="en-US" dirty="0"/>
              <a:t>Document </a:t>
            </a:r>
            <a:r>
              <a:rPr lang="en-US" dirty="0">
                <a:hlinkClick r:id="rId2"/>
              </a:rPr>
              <a:t>802.24-16-0023r0</a:t>
            </a:r>
            <a:endParaRPr lang="en-US" dirty="0"/>
          </a:p>
          <a:p>
            <a:pPr lvl="1"/>
            <a:r>
              <a:rPr lang="en-US" dirty="0"/>
              <a:t>Sent to PES chairs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676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Liaison request addressed to:</a:t>
            </a:r>
          </a:p>
          <a:p>
            <a:pPr lvl="1"/>
            <a:r>
              <a:rPr lang="en-US" sz="2400" dirty="0"/>
              <a:t>IEEE PES PSRC Relaying Communications Subcommittee chair, Eric Allen</a:t>
            </a:r>
          </a:p>
          <a:p>
            <a:pPr lvl="1"/>
            <a:r>
              <a:rPr lang="en-US" sz="2400" dirty="0"/>
              <a:t>IEEE PES Substation SCC0 Committee chair, Craig </a:t>
            </a:r>
            <a:r>
              <a:rPr lang="en-US" sz="2400" dirty="0" err="1"/>
              <a:t>Preuss</a:t>
            </a:r>
            <a:endParaRPr lang="en-US" sz="2400" dirty="0"/>
          </a:p>
          <a:p>
            <a:r>
              <a:rPr lang="en-US" dirty="0"/>
              <a:t>Review of responses from PES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472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TSN development in Nov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8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802.24.2	IoT TG			Chris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DiMinico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en-US" dirty="0"/>
              <a:t>36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24-16-0029-00-0000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strike="sngStrike" dirty="0"/>
              <a:t>Wednesday PM2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the LPWAN IG in 802.15 to see where it goes (and links to IETF)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72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- 24-16-0029-00-0000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78760"/>
              </p:ext>
            </p:extLst>
          </p:nvPr>
        </p:nvGraphicFramePr>
        <p:xfrm>
          <a:off x="247650" y="982663"/>
          <a:ext cx="8648700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8648599" imgH="4891946" progId="Excel.Sheet.12">
                  <p:embed/>
                </p:oleObj>
              </mc:Choice>
              <mc:Fallback>
                <p:oleObj name="Worksheet" r:id="rId3" imgW="8648599" imgH="48919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650" y="982663"/>
                        <a:ext cx="8648700" cy="489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Approve July minutes </a:t>
            </a:r>
          </a:p>
          <a:p>
            <a:pPr lvl="1"/>
            <a:r>
              <a:rPr lang="en-US" dirty="0"/>
              <a:t>24-16-00020-00-0000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Items:</a:t>
            </a:r>
          </a:p>
          <a:p>
            <a:pPr lvl="1"/>
            <a:r>
              <a:rPr lang="en-US" dirty="0"/>
              <a:t>None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P2030.5 Liaison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1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WP1A 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Item 1: Question 236 Draft revision of Report ITU-R SM.2351-0 </a:t>
            </a:r>
          </a:p>
          <a:p>
            <a:pPr lvl="1"/>
            <a:r>
              <a:rPr lang="en-US" dirty="0"/>
              <a:t>802.24 provided response November 2015</a:t>
            </a:r>
          </a:p>
          <a:p>
            <a:pPr lvl="2"/>
            <a:r>
              <a:rPr lang="en-US" dirty="0">
                <a:hlinkClick r:id="rId2"/>
              </a:rPr>
              <a:t>802.24 TAG Comments on Report ITU-R SM.2351-0 - Smart grid utility management systems.docx</a:t>
            </a:r>
            <a:endParaRPr lang="en-US" dirty="0"/>
          </a:p>
          <a:p>
            <a:pPr lvl="1"/>
            <a:r>
              <a:rPr lang="en-US" dirty="0"/>
              <a:t>Review feedback and response from ITU</a:t>
            </a:r>
          </a:p>
          <a:p>
            <a:pPr lvl="2"/>
            <a:r>
              <a:rPr lang="en-US" sz="1800" dirty="0"/>
              <a:t>Follow up:  </a:t>
            </a:r>
          </a:p>
          <a:p>
            <a:pPr lvl="3"/>
            <a:r>
              <a:rPr lang="en-US" sz="900" dirty="0"/>
              <a:t>“Document 1/26          Draft revision of Report ITU-R SM.2351-0 – Smart grid utility management systems  SG 1 approved the draft revised Report from WP 1A without comment.”</a:t>
            </a:r>
          </a:p>
          <a:p>
            <a:pPr lvl="3"/>
            <a:r>
              <a:rPr lang="en-US" sz="900" dirty="0"/>
              <a:t>From Chairman’s report</a:t>
            </a:r>
          </a:p>
          <a:p>
            <a:pPr lvl="1"/>
            <a:r>
              <a:rPr lang="en-US" sz="2900" dirty="0"/>
              <a:t>No further response needed from 802.24</a:t>
            </a:r>
          </a:p>
          <a:p>
            <a:pPr lvl="1"/>
            <a:endParaRPr lang="en-US" sz="1600" dirty="0"/>
          </a:p>
          <a:p>
            <a:r>
              <a:rPr lang="en-US" sz="3300" dirty="0"/>
              <a:t>Item 2: Potential follow up on “beam forming” wireless power transfer at 2450 </a:t>
            </a:r>
            <a:r>
              <a:rPr lang="en-US" sz="3300" dirty="0" err="1"/>
              <a:t>MHz.</a:t>
            </a:r>
            <a:endParaRPr lang="en-US" sz="3300" dirty="0"/>
          </a:p>
          <a:p>
            <a:pPr lvl="1"/>
            <a:r>
              <a:rPr lang="en-US" sz="3300" dirty="0"/>
              <a:t>Email to the EC.  Any response would have to be approved in Warsaw and approved by EC on teleconference. </a:t>
            </a:r>
          </a:p>
          <a:p>
            <a:pPr lvl="1"/>
            <a:r>
              <a:rPr lang="en-US" dirty="0"/>
              <a:t>Liaison from WP1A’s meeting earlier this month has been received. Due to the size of the document I have posted it on the RR-TAG Mentor website as 18-16-0044.</a:t>
            </a:r>
            <a:endParaRPr lang="en-US" sz="2000" dirty="0"/>
          </a:p>
          <a:p>
            <a:r>
              <a:rPr lang="en-US" dirty="0"/>
              <a:t>802.24 checked with 802.11 and 802.15 chairs – no response needed.</a:t>
            </a:r>
          </a:p>
          <a:p>
            <a:endParaRPr lang="en-US" dirty="0"/>
          </a:p>
          <a:p>
            <a:r>
              <a:rPr lang="en-US" dirty="0"/>
              <a:t>Any other items from regulatory?</a:t>
            </a:r>
          </a:p>
          <a:p>
            <a:pPr lvl="1"/>
            <a:r>
              <a:rPr lang="en-US" dirty="0"/>
              <a:t>Including coexistence of license exempt technologies with licensed services.</a:t>
            </a:r>
          </a:p>
          <a:p>
            <a:pPr lvl="1"/>
            <a:r>
              <a:rPr lang="en-US" dirty="0"/>
              <a:t>802.24 can liaison with 802.18 in reviewing document and forming a response. </a:t>
            </a:r>
          </a:p>
          <a:p>
            <a:pPr lvl="1"/>
            <a:r>
              <a:rPr lang="en-US" dirty="0"/>
              <a:t>This is primarily on 60 GHz bands, and not highly relevant at this time.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10505</TotalTime>
  <Words>1260</Words>
  <Application>Microsoft Office PowerPoint</Application>
  <PresentationFormat>On-screen Show (4:3)</PresentationFormat>
  <Paragraphs>243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Helvetica</vt:lpstr>
      <vt:lpstr>Monotype Sorts</vt:lpstr>
      <vt:lpstr>Times New Roman</vt:lpstr>
      <vt:lpstr>Office Theme</vt:lpstr>
      <vt:lpstr>1_Default Design</vt:lpstr>
      <vt:lpstr>Worksheet</vt:lpstr>
      <vt:lpstr>802.24 Vertical Applications TAG</vt:lpstr>
      <vt:lpstr>802.24 Overview</vt:lpstr>
      <vt:lpstr>Agenda - 24-16-0029-00-0000</vt:lpstr>
      <vt:lpstr>Guidelines for IEEE-SA Meetings</vt:lpstr>
      <vt:lpstr>Administration</vt:lpstr>
      <vt:lpstr>Monday: 802.24 TAG</vt:lpstr>
      <vt:lpstr>Tuesday 802.24.1</vt:lpstr>
      <vt:lpstr>P2030.5 Liaison Report</vt:lpstr>
      <vt:lpstr>ITU WP1A  Items</vt:lpstr>
      <vt:lpstr>Action Items</vt:lpstr>
      <vt:lpstr>Sub 1 GHz White Paper </vt:lpstr>
      <vt:lpstr>Discussion on white paper</vt:lpstr>
      <vt:lpstr>Cellular comparisons white paper</vt:lpstr>
      <vt:lpstr>Update of PAP2 Wireless Matrix</vt:lpstr>
      <vt:lpstr>Update Plan</vt:lpstr>
      <vt:lpstr>White paper on TSN</vt:lpstr>
      <vt:lpstr>TSN Development Update</vt:lpstr>
      <vt:lpstr>Discussion on TSN</vt:lpstr>
      <vt:lpstr>Plans for TSN development in Nov</vt:lpstr>
      <vt:lpstr>Future Opportunities Tracking (1)</vt:lpstr>
      <vt:lpstr>Future Opportunities Tracking (2)</vt:lpstr>
      <vt:lpstr>Future Opportunities Tracking (3)</vt:lpstr>
      <vt:lpstr>Other Future Opportunities</vt:lpstr>
      <vt:lpstr>802.24 TAG closing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213</cp:revision>
  <cp:lastPrinted>1998-02-10T13:28:06Z</cp:lastPrinted>
  <dcterms:created xsi:type="dcterms:W3CDTF">2015-05-13T21:49:41Z</dcterms:created>
  <dcterms:modified xsi:type="dcterms:W3CDTF">2016-09-12T17:55:57Z</dcterms:modified>
</cp:coreProperties>
</file>