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70" r:id="rId2"/>
  </p:sldMasterIdLst>
  <p:notesMasterIdLst>
    <p:notesMasterId r:id="rId28"/>
  </p:notesMasterIdLst>
  <p:handoutMasterIdLst>
    <p:handoutMasterId r:id="rId29"/>
  </p:handoutMasterIdLst>
  <p:sldIdLst>
    <p:sldId id="258" r:id="rId3"/>
    <p:sldId id="256" r:id="rId4"/>
    <p:sldId id="285" r:id="rId5"/>
    <p:sldId id="314" r:id="rId6"/>
    <p:sldId id="259" r:id="rId7"/>
    <p:sldId id="270" r:id="rId8"/>
    <p:sldId id="325" r:id="rId9"/>
    <p:sldId id="318" r:id="rId10"/>
    <p:sldId id="283" r:id="rId11"/>
    <p:sldId id="337" r:id="rId12"/>
    <p:sldId id="338" r:id="rId13"/>
    <p:sldId id="347" r:id="rId14"/>
    <p:sldId id="323" r:id="rId15"/>
    <p:sldId id="342" r:id="rId16"/>
    <p:sldId id="343" r:id="rId17"/>
    <p:sldId id="341" r:id="rId18"/>
    <p:sldId id="344" r:id="rId19"/>
    <p:sldId id="345" r:id="rId20"/>
    <p:sldId id="346" r:id="rId21"/>
    <p:sldId id="336" r:id="rId22"/>
    <p:sldId id="322" r:id="rId23"/>
    <p:sldId id="309" r:id="rId24"/>
    <p:sldId id="348" r:id="rId25"/>
    <p:sldId id="276" r:id="rId26"/>
    <p:sldId id="275" r:id="rId2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42" autoAdjust="0"/>
    <p:restoredTop sz="98083" autoAdjust="0"/>
  </p:normalViewPr>
  <p:slideViewPr>
    <p:cSldViewPr>
      <p:cViewPr varScale="1">
        <p:scale>
          <a:sx n="99" d="100"/>
          <a:sy n="99" d="100"/>
        </p:scale>
        <p:origin x="1210" y="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F05CCD38-E3BA-4351-86DA-0A746BC455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912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F9031878-2613-4CF8-8C8B-1C8D0CA1FB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07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CEDB8187-817F-4946-82F7-CCFC76068F7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67889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309E9A2-F2CB-48A9-8D52-A61A8A2E8934}" type="slidenum">
              <a:rPr lang="en-US" altLang="en-US" sz="1300" smtClean="0">
                <a:solidFill>
                  <a:srgbClr val="000000"/>
                </a:solidFill>
              </a:rPr>
              <a:pPr/>
              <a:t>4</a:t>
            </a:fld>
            <a:endParaRPr lang="en-US" altLang="en-US" sz="1300">
              <a:solidFill>
                <a:srgbClr val="000000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608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69219CD-136A-40C3-85E0-D9FA436669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6939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</a:p>
        </p:txBody>
      </p:sp>
    </p:spTree>
    <p:extLst>
      <p:ext uri="{BB962C8B-B14F-4D97-AF65-F5344CB8AC3E}">
        <p14:creationId xmlns:p14="http://schemas.microsoft.com/office/powerpoint/2010/main" val="2976317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3614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39312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76834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333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026294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39271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672673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60907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8529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71529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381000"/>
            <a:ext cx="196215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73405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08944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42A6F1F-89D0-4C7C-88C0-E46BC40C42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12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3D6F4AB-797C-4E10-8BE8-7E7A0FDF11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6266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FA497F3-03E4-43CE-BA28-C5FC5BC2AE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809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1B338A4-ED28-4298-8247-49C20A64E3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4944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0F6A3D7-DD84-42AF-989C-56ECD19EC4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6894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D59594-AA2E-416C-8D6D-4EAE56C9B6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302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725451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4CFCE8D9-1B5D-49FC-8389-90980ECCA56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267200" y="394156"/>
            <a:ext cx="4191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en-US" sz="1400" b="1" dirty="0"/>
              <a:t>doc.: IEEE 802.24-16-00030r1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81000"/>
            <a:ext cx="4343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0" lvl="4" algn="l"/>
            <a:r>
              <a:rPr lang="en-US" altLang="en-US" sz="1400" b="1" dirty="0"/>
              <a:t>Sept 2016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 flipV="1">
            <a:off x="533400" y="6477000"/>
            <a:ext cx="6746875" cy="6350"/>
          </a:xfrm>
          <a:prstGeom prst="line">
            <a:avLst/>
          </a:prstGeom>
          <a:noFill/>
          <a:ln w="50800">
            <a:solidFill>
              <a:srgbClr val="2944B7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2400">
              <a:solidFill>
                <a:srgbClr val="000000"/>
              </a:solidFill>
            </a:endParaRPr>
          </a:p>
        </p:txBody>
      </p:sp>
      <p:pic>
        <p:nvPicPr>
          <p:cNvPr id="1029" name="Picture 12" descr="ieeeblu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4113" y="6281738"/>
            <a:ext cx="106680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19"/>
          <p:cNvSpPr>
            <a:spLocks noChangeArrowheads="1"/>
          </p:cNvSpPr>
          <p:nvPr userDrawn="1"/>
        </p:nvSpPr>
        <p:spPr bwMode="auto">
          <a:xfrm>
            <a:off x="4375150" y="6527800"/>
            <a:ext cx="96678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 sz="1100">
                <a:solidFill>
                  <a:srgbClr val="000099"/>
                </a:solidFill>
                <a:latin typeface="Arial" charset="0"/>
                <a:cs typeface="Arial" charset="0"/>
              </a:rPr>
              <a:t>25 Mar 2008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5867400"/>
            <a:ext cx="2895600" cy="920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338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3200">
          <a:solidFill>
            <a:srgbClr val="0000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800">
          <a:solidFill>
            <a:srgbClr val="0000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400">
          <a:solidFill>
            <a:srgbClr val="0000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5/24-15-0029-09-sgtg-sub-1-ghz-white-paper-draft.doc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3/24-13-0028-00-0000-draft-release-2-of-nistir-7761-2013-07-12-sgip-pap02wg-00009-pap2-v2.doc" TargetMode="External"/><Relationship Id="rId2" Type="http://schemas.openxmlformats.org/officeDocument/2006/relationships/hyperlink" Target="https://mentor.ieee.org/802.24/dcn/12/sg-12-0004-01-00sg-pap2-discussion.ppt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6/24-16-0023-00-sgtg-dot1-dot24-liaison-request-to-pes-tsn-docx.docx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stds-802-all@listserv.ieee.org" TargetMode="External"/><Relationship Id="rId2" Type="http://schemas.openxmlformats.org/officeDocument/2006/relationships/hyperlink" Target="http://mentor.ieee.org/802.24/document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5/24-15-0028-02-sgtg-802-24-tag-comments-on-report-itu-r-sm-2351-0-smart-grid-utility-management-systems-docx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altLang="en-US" sz="3600" dirty="0"/>
              <a:t>802.24 Vertical Applications TAG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Sept 2016 Meeting</a:t>
            </a:r>
          </a:p>
          <a:p>
            <a:endParaRPr lang="en-US" dirty="0"/>
          </a:p>
          <a:p>
            <a:r>
              <a:rPr lang="en-US" dirty="0"/>
              <a:t>Warsaw, Poland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FB77950E-B72B-4A4A-976E-ED1B46E90826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Items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Completing Sub GHz white paper:   </a:t>
            </a:r>
          </a:p>
          <a:p>
            <a:pPr lvl="1"/>
            <a:r>
              <a:rPr lang="en-US" dirty="0"/>
              <a:t>Intro section on range (Ben),  </a:t>
            </a:r>
          </a:p>
          <a:p>
            <a:pPr lvl="1"/>
            <a:r>
              <a:rPr lang="en-US" dirty="0"/>
              <a:t>Regulatory section (John </a:t>
            </a:r>
            <a:r>
              <a:rPr lang="en-US" dirty="0" err="1"/>
              <a:t>Notor</a:t>
            </a:r>
            <a:r>
              <a:rPr lang="en-US" dirty="0"/>
              <a:t>)\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63181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 1 GHz White Paper 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267200"/>
          </a:xfrm>
        </p:spPr>
        <p:txBody>
          <a:bodyPr>
            <a:normAutofit/>
          </a:bodyPr>
          <a:lstStyle/>
          <a:p>
            <a:r>
              <a:rPr lang="en-US" sz="2400" dirty="0"/>
              <a:t>Open Areas:</a:t>
            </a:r>
          </a:p>
          <a:p>
            <a:pPr lvl="1"/>
            <a:r>
              <a:rPr lang="en-US" sz="2000" dirty="0"/>
              <a:t>Sub-1GHz Applications		Open</a:t>
            </a:r>
          </a:p>
          <a:p>
            <a:pPr lvl="1"/>
            <a:r>
              <a:rPr lang="en-US" sz="2000" dirty="0"/>
              <a:t>Global regulatory environment 	John </a:t>
            </a:r>
            <a:r>
              <a:rPr lang="en-US" sz="2000" dirty="0" err="1"/>
              <a:t>Notor</a:t>
            </a:r>
            <a:r>
              <a:rPr lang="en-US" sz="2000" dirty="0"/>
              <a:t>?</a:t>
            </a:r>
          </a:p>
          <a:p>
            <a:pPr lvl="1"/>
            <a:r>
              <a:rPr lang="en-US" sz="2000" dirty="0"/>
              <a:t>Need text or a reference to external sources for pros and cons of mesh vs repeater		Open  (in process)</a:t>
            </a:r>
          </a:p>
          <a:p>
            <a:r>
              <a:rPr lang="en-US" sz="2400" dirty="0"/>
              <a:t>Clean version from July meeting in </a:t>
            </a:r>
            <a:r>
              <a:rPr lang="en-US" sz="2400" dirty="0">
                <a:hlinkClick r:id="rId2"/>
              </a:rPr>
              <a:t>802.24-15-0029r9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Action: Form subgroup to finish and release</a:t>
            </a:r>
          </a:p>
          <a:p>
            <a:pPr lvl="1"/>
            <a:endParaRPr lang="en-US" sz="2000" dirty="0"/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5770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on white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Intended audience – add text to clarify</a:t>
            </a:r>
          </a:p>
          <a:p>
            <a:endParaRPr lang="en-US" dirty="0"/>
          </a:p>
          <a:p>
            <a:r>
              <a:rPr lang="en-US" dirty="0"/>
              <a:t>Possibility to link this to </a:t>
            </a:r>
            <a:r>
              <a:rPr lang="en-US" dirty="0" err="1"/>
              <a:t>IoT</a:t>
            </a:r>
            <a:r>
              <a:rPr lang="en-US" dirty="0"/>
              <a:t> technologies</a:t>
            </a:r>
          </a:p>
          <a:p>
            <a:pPr lvl="1"/>
            <a:r>
              <a:rPr lang="en-US" dirty="0"/>
              <a:t>Lay out the longer term strategy for these technologies and the role of IEEE 802.</a:t>
            </a:r>
          </a:p>
          <a:p>
            <a:pPr lvl="1"/>
            <a:r>
              <a:rPr lang="en-US" dirty="0"/>
              <a:t>Define ecosystem of devices, services, and standards</a:t>
            </a:r>
          </a:p>
          <a:p>
            <a:endParaRPr lang="en-US" dirty="0"/>
          </a:p>
          <a:p>
            <a:r>
              <a:rPr lang="en-US" dirty="0"/>
              <a:t>Actions</a:t>
            </a:r>
          </a:p>
          <a:p>
            <a:pPr lvl="1"/>
            <a:r>
              <a:rPr lang="en-US" dirty="0"/>
              <a:t>Two remaining sections to be provided by Nov</a:t>
            </a:r>
          </a:p>
          <a:p>
            <a:pPr lvl="1"/>
            <a:r>
              <a:rPr lang="en-US" dirty="0"/>
              <a:t>Complete contributors list (message to reflector)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72222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Cellular comparisons white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Tabled at July meeting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68606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of PAP2 Wireless Matrix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History:</a:t>
            </a:r>
          </a:p>
          <a:p>
            <a:pPr lvl="1"/>
            <a:r>
              <a:rPr lang="en-US" dirty="0"/>
              <a:t>802 Smart Grid Ad Hoc (pre-802.24)</a:t>
            </a:r>
          </a:p>
          <a:p>
            <a:pPr lvl="1"/>
            <a:r>
              <a:rPr lang="en-US" dirty="0">
                <a:hlinkClick r:id="rId2"/>
              </a:rPr>
              <a:t>https://mentor.ieee.org/802.24/dcn/12/sg-12-0004-01-00sg-pap2-discussion.pptx</a:t>
            </a:r>
            <a:endParaRPr lang="en-US" dirty="0"/>
          </a:p>
          <a:p>
            <a:pPr lvl="1"/>
            <a:r>
              <a:rPr lang="en-US" dirty="0"/>
              <a:t>Draft - release 2 of NISTIR 7761 2013-07-12_sgip-pap02wg_00009_pap2_v2 </a:t>
            </a:r>
            <a:r>
              <a:rPr lang="en-US" dirty="0">
                <a:hlinkClick r:id="rId3"/>
              </a:rPr>
              <a:t>802.24-13-0028r0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18253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 most recent version of matrix</a:t>
            </a:r>
          </a:p>
          <a:p>
            <a:r>
              <a:rPr lang="en-US" dirty="0"/>
              <a:t>Assess gaps and errors</a:t>
            </a:r>
          </a:p>
          <a:p>
            <a:r>
              <a:rPr lang="en-US" dirty="0"/>
              <a:t>Assign owners for updating (in coordination with WGs)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9730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White paper on TSN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Ethernet operation to provide time bounded or deterministic services.</a:t>
            </a:r>
          </a:p>
          <a:p>
            <a:endParaRPr lang="en-US" dirty="0"/>
          </a:p>
          <a:p>
            <a:r>
              <a:rPr lang="en-US" dirty="0"/>
              <a:t>How can this be applied in utility applications?</a:t>
            </a:r>
          </a:p>
          <a:p>
            <a:pPr lvl="1"/>
            <a:r>
              <a:rPr lang="en-US" dirty="0"/>
              <a:t>Substation networks</a:t>
            </a:r>
          </a:p>
          <a:p>
            <a:pPr lvl="1"/>
            <a:r>
              <a:rPr lang="en-US" dirty="0"/>
              <a:t>Interconnection between LAN and WAN</a:t>
            </a:r>
          </a:p>
          <a:p>
            <a:endParaRPr lang="en-US" dirty="0"/>
          </a:p>
          <a:p>
            <a:r>
              <a:rPr lang="en-US" dirty="0"/>
              <a:t>The requirement comes from specific applications:</a:t>
            </a:r>
          </a:p>
          <a:p>
            <a:pPr lvl="1"/>
            <a:r>
              <a:rPr lang="en-US" dirty="0"/>
              <a:t>Starting point was Audio/Video, and industrial automation</a:t>
            </a:r>
          </a:p>
          <a:p>
            <a:pPr lvl="1"/>
            <a:r>
              <a:rPr lang="en-US" dirty="0"/>
              <a:t>Now the TSN capability is application agnostic</a:t>
            </a:r>
          </a:p>
          <a:p>
            <a:pPr lvl="1"/>
            <a:r>
              <a:rPr lang="en-US" dirty="0"/>
              <a:t>Automotive is an emerging application – replace CAN, </a:t>
            </a:r>
            <a:r>
              <a:rPr lang="en-US" dirty="0" err="1"/>
              <a:t>Flexray</a:t>
            </a:r>
            <a:r>
              <a:rPr lang="en-US" dirty="0"/>
              <a:t>, etc.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There is also ring topology for redundancy</a:t>
            </a:r>
          </a:p>
          <a:p>
            <a:pPr lvl="1"/>
            <a:endParaRPr lang="en-US" dirty="0"/>
          </a:p>
          <a:p>
            <a:r>
              <a:rPr lang="en-US" dirty="0"/>
              <a:t>Questions:</a:t>
            </a:r>
          </a:p>
          <a:p>
            <a:pPr lvl="1"/>
            <a:r>
              <a:rPr lang="en-US" dirty="0"/>
              <a:t>Is utility protection application considered for TSN? </a:t>
            </a:r>
          </a:p>
          <a:p>
            <a:pPr lvl="1"/>
            <a:r>
              <a:rPr lang="en-US" dirty="0"/>
              <a:t>Today there is some use of proprietary real-time Ethernet variants. </a:t>
            </a:r>
          </a:p>
          <a:p>
            <a:pPr lvl="1"/>
            <a:r>
              <a:rPr lang="en-US" dirty="0"/>
              <a:t>GOOSE protocols</a:t>
            </a:r>
          </a:p>
          <a:p>
            <a:pPr lvl="1"/>
            <a:r>
              <a:rPr lang="en-US" dirty="0" err="1"/>
              <a:t>Synchrophasor</a:t>
            </a:r>
            <a:r>
              <a:rPr lang="en-US" dirty="0"/>
              <a:t> applications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98177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TSN Development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In July, 802.24 had a joint meeting with 802.1’s TSN TG to explore application of Time Sensitive Networks for utility applications.</a:t>
            </a:r>
          </a:p>
          <a:p>
            <a:endParaRPr lang="en-US" dirty="0"/>
          </a:p>
          <a:p>
            <a:r>
              <a:rPr lang="en-US" dirty="0"/>
              <a:t>Review Presentation to 802.1 in document 802.24-16-0022r0</a:t>
            </a:r>
          </a:p>
          <a:p>
            <a:pPr lvl="1"/>
            <a:r>
              <a:rPr lang="en-US" dirty="0"/>
              <a:t>Requested action was to Establish liaison with IEEE PES Power Systems Relay Committee (Communications Subcommittee) and the Substations Committee (SCADA Subcommittee) </a:t>
            </a:r>
          </a:p>
          <a:p>
            <a:pPr lvl="1"/>
            <a:endParaRPr lang="en-US" dirty="0"/>
          </a:p>
          <a:p>
            <a:r>
              <a:rPr lang="en-US" dirty="0"/>
              <a:t>Joint liaison request developed with 802.1 </a:t>
            </a:r>
          </a:p>
          <a:p>
            <a:pPr lvl="1"/>
            <a:r>
              <a:rPr lang="en-US" dirty="0"/>
              <a:t>Document </a:t>
            </a:r>
            <a:r>
              <a:rPr lang="en-US" dirty="0">
                <a:hlinkClick r:id="rId2"/>
              </a:rPr>
              <a:t>802.24-16-0023r0</a:t>
            </a:r>
            <a:endParaRPr lang="en-US" dirty="0"/>
          </a:p>
          <a:p>
            <a:pPr lvl="1"/>
            <a:r>
              <a:rPr lang="en-US" dirty="0"/>
              <a:t>Sent to PES chairs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56760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on TSN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Liaison request addressed to:</a:t>
            </a:r>
          </a:p>
          <a:p>
            <a:pPr lvl="1"/>
            <a:r>
              <a:rPr lang="en-US" sz="2400" dirty="0"/>
              <a:t>IEEE PES PSRC Relaying Communications Subcommittee chair, Eric Allen</a:t>
            </a:r>
          </a:p>
          <a:p>
            <a:pPr lvl="1"/>
            <a:r>
              <a:rPr lang="en-US" sz="2400" dirty="0"/>
              <a:t>IEEE PES Substation SCC0 Committee chair, Craig </a:t>
            </a:r>
            <a:r>
              <a:rPr lang="en-US" sz="2400" dirty="0" err="1"/>
              <a:t>Preuss</a:t>
            </a:r>
            <a:endParaRPr lang="en-US" sz="2400" dirty="0"/>
          </a:p>
          <a:p>
            <a:r>
              <a:rPr lang="en-US" dirty="0"/>
              <a:t>Review of responses from PES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54725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TSN development in Nov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988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sz="3200" dirty="0"/>
              <a:t>802.24 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229600" cy="4191000"/>
          </a:xfrm>
          <a:ln/>
        </p:spPr>
        <p:txBody>
          <a:bodyPr>
            <a:normAutofit fontScale="70000" lnSpcReduction="20000"/>
          </a:bodyPr>
          <a:lstStyle/>
          <a:p>
            <a:r>
              <a:rPr lang="en-US" altLang="en-US" dirty="0"/>
              <a:t>Officers</a:t>
            </a:r>
          </a:p>
          <a:p>
            <a:pPr lvl="1"/>
            <a:r>
              <a:rPr lang="en-US" altLang="en-US" sz="2900" dirty="0"/>
              <a:t>TAG Chair:			Tim Godfrey</a:t>
            </a:r>
          </a:p>
          <a:p>
            <a:pPr lvl="1"/>
            <a:r>
              <a:rPr lang="en-US" altLang="en-US" sz="2900" dirty="0"/>
              <a:t>Secretary &amp; TAG Vice Chair:	Ben Rolfe</a:t>
            </a:r>
          </a:p>
          <a:p>
            <a:r>
              <a:rPr lang="en-US" altLang="en-US" dirty="0"/>
              <a:t>Task Groups</a:t>
            </a:r>
          </a:p>
          <a:p>
            <a:pPr lvl="1"/>
            <a:r>
              <a:rPr lang="en-US" altLang="en-US" dirty="0"/>
              <a:t>802.24.1	Smart Grid TG		Tim Godfrey</a:t>
            </a:r>
          </a:p>
          <a:p>
            <a:pPr lvl="1"/>
            <a:r>
              <a:rPr lang="en-US" altLang="en-US" dirty="0">
                <a:solidFill>
                  <a:schemeClr val="bg1">
                    <a:lumMod val="75000"/>
                  </a:schemeClr>
                </a:solidFill>
              </a:rPr>
              <a:t>802.24.2	IoT TG			Chris </a:t>
            </a:r>
            <a:r>
              <a:rPr lang="en-US" altLang="en-US" dirty="0" err="1">
                <a:solidFill>
                  <a:schemeClr val="bg1">
                    <a:lumMod val="75000"/>
                  </a:schemeClr>
                </a:solidFill>
              </a:rPr>
              <a:t>DiMinico</a:t>
            </a:r>
            <a:endParaRPr lang="en-US" altLang="en-US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altLang="en-US" dirty="0"/>
              <a:t>36 Voting Members</a:t>
            </a:r>
          </a:p>
          <a:p>
            <a:pPr marL="342900" lvl="1" indent="-342900">
              <a:buFontTx/>
              <a:buChar char="•"/>
            </a:pPr>
            <a:r>
              <a:rPr lang="en-US" altLang="en-US" dirty="0"/>
              <a:t>Agenda: 	</a:t>
            </a:r>
            <a:r>
              <a:rPr lang="en-US" dirty="0"/>
              <a:t>24-16-0029-00-0000</a:t>
            </a:r>
            <a:endParaRPr lang="en-US" altLang="en-US" dirty="0"/>
          </a:p>
          <a:p>
            <a:r>
              <a:rPr lang="en-US" altLang="en-US" dirty="0"/>
              <a:t>Meetings for the Week</a:t>
            </a:r>
          </a:p>
          <a:p>
            <a:pPr lvl="1"/>
            <a:r>
              <a:rPr lang="en-US" altLang="en-US" dirty="0"/>
              <a:t>Monday PM2			</a:t>
            </a:r>
          </a:p>
          <a:p>
            <a:pPr lvl="1"/>
            <a:r>
              <a:rPr lang="en-US" altLang="en-US" dirty="0"/>
              <a:t>Tuesday PM2		</a:t>
            </a:r>
          </a:p>
          <a:p>
            <a:pPr lvl="1"/>
            <a:r>
              <a:rPr lang="en-US" altLang="en-US" strike="sngStrike" dirty="0"/>
              <a:t>Wednesday PM2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21094F23-5605-4FD6-98C1-874C85FFA79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Opportunities Tracking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802.24 white paper on </a:t>
            </a:r>
            <a:r>
              <a:rPr lang="en-US" dirty="0" err="1"/>
              <a:t>IoT</a:t>
            </a:r>
            <a:r>
              <a:rPr lang="en-US" dirty="0"/>
              <a:t> and P2413?  </a:t>
            </a:r>
          </a:p>
          <a:p>
            <a:pPr lvl="1"/>
            <a:r>
              <a:rPr lang="en-US" dirty="0"/>
              <a:t>Maybe more towards completion of P2413? </a:t>
            </a:r>
          </a:p>
          <a:p>
            <a:pPr lvl="1"/>
            <a:r>
              <a:rPr lang="en-US" dirty="0"/>
              <a:t>Agnostic to underlying communications, but applicable to all 802 standards. </a:t>
            </a:r>
          </a:p>
          <a:p>
            <a:pPr lvl="1"/>
            <a:r>
              <a:rPr lang="en-US" dirty="0"/>
              <a:t>Highlight the relationship between P2413 and 802 standards.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92115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Opportunities Tracking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802.15.12 ULI</a:t>
            </a:r>
          </a:p>
          <a:p>
            <a:pPr lvl="1"/>
            <a:r>
              <a:rPr lang="en-US" dirty="0"/>
              <a:t>Eventually, we can explain how it relates to the rest of 802, and better integration.  Well defined ways of integrating.</a:t>
            </a:r>
          </a:p>
          <a:p>
            <a:pPr lvl="1"/>
            <a:r>
              <a:rPr lang="en-US" dirty="0"/>
              <a:t>Take this up when there is a draft</a:t>
            </a:r>
          </a:p>
          <a:p>
            <a:endParaRPr lang="en-US" dirty="0"/>
          </a:p>
          <a:p>
            <a:r>
              <a:rPr lang="en-US" dirty="0"/>
              <a:t>802.15.4s SMR – spectrum management resources</a:t>
            </a:r>
          </a:p>
          <a:p>
            <a:pPr lvl="1"/>
            <a:r>
              <a:rPr lang="en-US" dirty="0"/>
              <a:t>Can 802.24 provide an input with respect to Smart Grid or IoT? </a:t>
            </a:r>
          </a:p>
          <a:p>
            <a:pPr lvl="1"/>
            <a:r>
              <a:rPr lang="en-US" dirty="0"/>
              <a:t>IEC 65C WG 17 dealing with coexistence management and spectrum policy</a:t>
            </a:r>
          </a:p>
          <a:p>
            <a:pPr lvl="1"/>
            <a:r>
              <a:rPr lang="en-US" dirty="0"/>
              <a:t>ETSI TCRRS  reconfigurable radio systems</a:t>
            </a:r>
          </a:p>
          <a:p>
            <a:pPr lvl="1"/>
            <a:r>
              <a:rPr lang="en-US" dirty="0"/>
              <a:t>ETSI TCERM WG 41 – defining a central coordination point to handle spectrum.</a:t>
            </a:r>
          </a:p>
          <a:p>
            <a:pPr lvl="2"/>
            <a:r>
              <a:rPr lang="en-US" dirty="0"/>
              <a:t>Sharing and increasing coexistence and providing better QoS </a:t>
            </a:r>
          </a:p>
          <a:p>
            <a:r>
              <a:rPr lang="en-US" dirty="0"/>
              <a:t>Coordinate with 802.22.3</a:t>
            </a:r>
          </a:p>
          <a:p>
            <a:r>
              <a:rPr lang="en-US" dirty="0"/>
              <a:t>Action Plan:  </a:t>
            </a:r>
          </a:p>
          <a:p>
            <a:pPr lvl="1"/>
            <a:r>
              <a:rPr lang="en-US" dirty="0"/>
              <a:t>Coordinate with ULI initiative</a:t>
            </a:r>
          </a:p>
          <a:p>
            <a:pPr lvl="1"/>
            <a:r>
              <a:rPr lang="en-US" dirty="0"/>
              <a:t>4s resource management is defined, but now how they are used</a:t>
            </a:r>
          </a:p>
          <a:p>
            <a:pPr lvl="1"/>
            <a:r>
              <a:rPr lang="en-US" dirty="0"/>
              <a:t>White paper could cover how adaptation and resource management are accomplished.</a:t>
            </a:r>
          </a:p>
          <a:p>
            <a:pPr lvl="1"/>
            <a:r>
              <a:rPr lang="en-US" dirty="0"/>
              <a:t>Including use of metrics for management.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88954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Opportunities Tracking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0386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Are there any new utility industry activities or organizations that could benefit from a liaison to 802.24?</a:t>
            </a:r>
          </a:p>
          <a:p>
            <a:pPr lvl="1"/>
            <a:r>
              <a:rPr lang="en-US" dirty="0"/>
              <a:t>Useful Output: Identify the use cases that the standards serve, and provide them to the industry.</a:t>
            </a:r>
          </a:p>
          <a:p>
            <a:pPr lvl="2"/>
            <a:r>
              <a:rPr lang="en-US" dirty="0"/>
              <a:t>That can then define who is an appropriate liaison</a:t>
            </a:r>
          </a:p>
          <a:p>
            <a:pPr lvl="1"/>
            <a:r>
              <a:rPr lang="en-US" dirty="0"/>
              <a:t>Need to educate and inform liaisons to gather needs and requirements with respect to IEEE 802 projects.   Identify the tools we have available, and present the available toolbox.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83600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Future Opportunities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Monitor the LPWAN IG in 802.15 to see where it goes (and links to IETF)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65724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 TAG 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Capture action Items from this meeting</a:t>
            </a:r>
          </a:p>
          <a:p>
            <a:pPr lvl="1"/>
            <a:endParaRPr lang="en-US" dirty="0"/>
          </a:p>
          <a:p>
            <a:r>
              <a:rPr lang="en-US" dirty="0"/>
              <a:t>Any New Business?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36134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Adjourn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976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7772400" cy="381000"/>
          </a:xfrm>
        </p:spPr>
        <p:txBody>
          <a:bodyPr/>
          <a:lstStyle/>
          <a:p>
            <a:r>
              <a:rPr lang="en-US" sz="2400" dirty="0"/>
              <a:t>Agenda - 24-16-0029-00-0000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3</a:t>
            </a:fld>
            <a:endParaRPr lang="en-US" alt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578760"/>
              </p:ext>
            </p:extLst>
          </p:nvPr>
        </p:nvGraphicFramePr>
        <p:xfrm>
          <a:off x="247650" y="982663"/>
          <a:ext cx="8648700" cy="489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Worksheet" r:id="rId3" imgW="8648599" imgH="4891946" progId="Excel.Sheet.12">
                  <p:embed/>
                </p:oleObj>
              </mc:Choice>
              <mc:Fallback>
                <p:oleObj name="Worksheet" r:id="rId3" imgW="8648599" imgH="489194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7650" y="982663"/>
                        <a:ext cx="8648700" cy="4892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55415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458200" cy="609600"/>
          </a:xfrm>
        </p:spPr>
        <p:txBody>
          <a:bodyPr/>
          <a:lstStyle/>
          <a:p>
            <a:r>
              <a:rPr lang="en-US" altLang="en-US" sz="3200" u="sng"/>
              <a:t>Guidelines for IEEE-SA Meetings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GB" altLang="en-US" sz="2400" b="1" u="sng">
              <a:latin typeface="Helvetica" panose="020B0604020202020204" pitchFamily="34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33400" y="10668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30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300"/>
              <a:t>Technical considerations remain primary focus</a:t>
            </a:r>
            <a:endParaRPr lang="en-US" altLang="en-US" sz="130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00" b="1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/>
            </a:br>
            <a:endParaRPr lang="en-US" altLang="en-US" sz="1200" b="1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/>
              <a:t>See </a:t>
            </a:r>
            <a:r>
              <a:rPr lang="en-US" altLang="en-US" sz="1200" b="1" i="1"/>
              <a:t>IEEE-SA Standards Board Operations Manual</a:t>
            </a:r>
            <a:r>
              <a:rPr lang="en-US" altLang="en-US" sz="1200" b="1"/>
              <a:t>, clause 5.3.10 and </a:t>
            </a:r>
            <a:r>
              <a:rPr lang="en-GB" altLang="en-US" sz="1200" b="1"/>
              <a:t>“Promoting Competition and Innovation: What You Need to Know about the IEEE Standards Association's Antitrust and Competition Policy”</a:t>
            </a:r>
            <a:r>
              <a:rPr lang="en-US" altLang="en-US" sz="1200" b="1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200" b="1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/>
              <a:t>This slide set is available </a:t>
            </a:r>
            <a:br>
              <a:rPr lang="en-US" altLang="en-US" sz="1200" b="1"/>
            </a:br>
            <a:r>
              <a:rPr lang="en-US" altLang="en-US" sz="1200" b="1"/>
              <a:t>at https://development.standards.ieee.org/myproject/Public/mytools/mob/preparslides.ppt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838200" y="5867400"/>
            <a:ext cx="7848600" cy="920750"/>
          </a:xfrm>
        </p:spPr>
        <p:txBody>
          <a:bodyPr/>
          <a:lstStyle/>
          <a:p>
            <a:pPr>
              <a:defRPr/>
            </a:pPr>
            <a:endParaRPr lang="en-US" b="1">
              <a:solidFill>
                <a:srgbClr val="2D2DB9"/>
              </a:solidFill>
            </a:endParaRPr>
          </a:p>
          <a:p>
            <a:pPr>
              <a:defRPr/>
            </a:pPr>
            <a:r>
              <a:rPr lang="en-US" b="1">
                <a:solidFill>
                  <a:srgbClr val="2D2DB9"/>
                </a:solidFill>
              </a:rPr>
              <a:t>March 2015</a:t>
            </a:r>
          </a:p>
          <a:p>
            <a:pPr>
              <a:defRPr/>
            </a:pPr>
            <a:r>
              <a:rPr lang="en-US" b="1">
                <a:solidFill>
                  <a:srgbClr val="2D2DB9"/>
                </a:solidFill>
              </a:rPr>
              <a:t>IEEE-SA Standards Board Patent Committee</a:t>
            </a:r>
          </a:p>
        </p:txBody>
      </p:sp>
    </p:spTree>
    <p:extLst>
      <p:ext uri="{BB962C8B-B14F-4D97-AF65-F5344CB8AC3E}">
        <p14:creationId xmlns:p14="http://schemas.microsoft.com/office/powerpoint/2010/main" val="380379413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153400" cy="44958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Attendance take on IMAT</a:t>
            </a:r>
          </a:p>
          <a:p>
            <a:pPr lvl="1"/>
            <a:r>
              <a:rPr lang="en-US" dirty="0"/>
              <a:t>Reciprocal rights for most WGs</a:t>
            </a:r>
          </a:p>
          <a:p>
            <a:r>
              <a:rPr lang="en-US" dirty="0"/>
              <a:t>Web page</a:t>
            </a:r>
          </a:p>
          <a:p>
            <a:pPr lvl="1"/>
            <a:r>
              <a:rPr lang="en-US" dirty="0"/>
              <a:t>http://www.ieee802.org/24</a:t>
            </a:r>
          </a:p>
          <a:p>
            <a:r>
              <a:rPr lang="en-US" dirty="0"/>
              <a:t>Mailing list</a:t>
            </a:r>
          </a:p>
          <a:p>
            <a:pPr lvl="1"/>
            <a:r>
              <a:rPr lang="en-US" dirty="0"/>
              <a:t>stds-802-24@listserv.ieee.org</a:t>
            </a:r>
          </a:p>
          <a:p>
            <a:pPr lvl="1"/>
            <a:r>
              <a:rPr lang="en-US" dirty="0"/>
              <a:t>802-24-voters@listserv.ieee.org (voters list)</a:t>
            </a:r>
          </a:p>
          <a:p>
            <a:r>
              <a:rPr lang="en-US" dirty="0"/>
              <a:t>Document archive</a:t>
            </a:r>
          </a:p>
          <a:p>
            <a:pPr lvl="1"/>
            <a:r>
              <a:rPr lang="en-US" dirty="0"/>
              <a:t> </a:t>
            </a:r>
            <a:r>
              <a:rPr lang="en-US" dirty="0">
                <a:hlinkClick r:id="rId2"/>
              </a:rPr>
              <a:t>http://mentor.ieee.org/802.24/documents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IEEE 802 announcement reflector, </a:t>
            </a:r>
            <a:r>
              <a:rPr lang="en-US" dirty="0">
                <a:hlinkClick r:id="rId3"/>
              </a:rPr>
              <a:t>stds-802-all@listserv.ieee.org</a:t>
            </a:r>
            <a:endParaRPr lang="en-US" dirty="0"/>
          </a:p>
          <a:p>
            <a:pPr lvl="1"/>
            <a:r>
              <a:rPr lang="en-US" dirty="0"/>
              <a:t>Send email to listserv@listserv.ieee.org with no subject and with the </a:t>
            </a:r>
          </a:p>
          <a:p>
            <a:pPr lvl="1"/>
            <a:r>
              <a:rPr lang="en-US" dirty="0"/>
              <a:t>following 2 lines appearing first in the body of the message</a:t>
            </a:r>
          </a:p>
          <a:p>
            <a:pPr marL="0" indent="0">
              <a:buNone/>
            </a:pPr>
            <a:r>
              <a:rPr lang="en-US" sz="2900" dirty="0">
                <a:latin typeface="+mj-lt"/>
              </a:rPr>
              <a:t>		Subscribe stds-802-all</a:t>
            </a:r>
          </a:p>
          <a:p>
            <a:pPr marL="0" indent="0">
              <a:buNone/>
            </a:pPr>
            <a:r>
              <a:rPr lang="en-US" sz="2900" dirty="0">
                <a:latin typeface="+mj-lt"/>
              </a:rPr>
              <a:t>		end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3055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Monday: 802.24 TAG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Approve July minutes </a:t>
            </a:r>
          </a:p>
          <a:p>
            <a:pPr lvl="1"/>
            <a:r>
              <a:rPr lang="en-US" dirty="0"/>
              <a:t>24-16-00020-00-0000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TAG Action Items:</a:t>
            </a:r>
          </a:p>
          <a:p>
            <a:pPr lvl="1"/>
            <a:r>
              <a:rPr lang="en-US" dirty="0"/>
              <a:t>None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7617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Tuesday 802.24.1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4000" dirty="0"/>
              <a:t>Smart Grid TG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7765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P2030.5 Liaison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0612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ITU WP1A  Items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267200"/>
          </a:xfrm>
        </p:spPr>
        <p:txBody>
          <a:bodyPr>
            <a:normAutofit fontScale="47500" lnSpcReduction="20000"/>
          </a:bodyPr>
          <a:lstStyle/>
          <a:p>
            <a:r>
              <a:rPr lang="en-US" dirty="0"/>
              <a:t>Item 1: Question 236 Draft revision of Report ITU-R SM.2351-0 </a:t>
            </a:r>
          </a:p>
          <a:p>
            <a:pPr lvl="1"/>
            <a:r>
              <a:rPr lang="en-US" dirty="0"/>
              <a:t>802.24 provided response November 2015</a:t>
            </a:r>
          </a:p>
          <a:p>
            <a:pPr lvl="2"/>
            <a:r>
              <a:rPr lang="en-US" dirty="0">
                <a:hlinkClick r:id="rId2"/>
              </a:rPr>
              <a:t>802.24 TAG Comments on Report ITU-R SM.2351-0 - Smart grid utility management systems.docx</a:t>
            </a:r>
            <a:endParaRPr lang="en-US" dirty="0"/>
          </a:p>
          <a:p>
            <a:pPr lvl="1"/>
            <a:r>
              <a:rPr lang="en-US" dirty="0"/>
              <a:t>Review feedback and response from ITU</a:t>
            </a:r>
          </a:p>
          <a:p>
            <a:pPr lvl="2"/>
            <a:r>
              <a:rPr lang="en-US" sz="1800" dirty="0"/>
              <a:t>Follow up:  </a:t>
            </a:r>
          </a:p>
          <a:p>
            <a:pPr lvl="3"/>
            <a:r>
              <a:rPr lang="en-US" sz="900" dirty="0"/>
              <a:t>“Document 1/26          Draft revision of Report ITU-R SM.2351-0 – Smart grid utility management systems  SG 1 approved the draft revised Report from WP 1A without comment.”</a:t>
            </a:r>
          </a:p>
          <a:p>
            <a:pPr lvl="3"/>
            <a:r>
              <a:rPr lang="en-US" sz="900" dirty="0"/>
              <a:t>From Chairman’s report</a:t>
            </a:r>
          </a:p>
          <a:p>
            <a:pPr lvl="1"/>
            <a:r>
              <a:rPr lang="en-US" sz="2900" dirty="0"/>
              <a:t>No further response needed from 802.24</a:t>
            </a:r>
          </a:p>
          <a:p>
            <a:pPr lvl="1"/>
            <a:endParaRPr lang="en-US" sz="1600" dirty="0"/>
          </a:p>
          <a:p>
            <a:r>
              <a:rPr lang="en-US" sz="3300" dirty="0"/>
              <a:t>Item 2: Potential follow up on “beam forming” wireless power transfer at 2450 </a:t>
            </a:r>
            <a:r>
              <a:rPr lang="en-US" sz="3300" dirty="0" err="1"/>
              <a:t>MHz.</a:t>
            </a:r>
            <a:endParaRPr lang="en-US" sz="3300" dirty="0"/>
          </a:p>
          <a:p>
            <a:pPr lvl="1"/>
            <a:r>
              <a:rPr lang="en-US" sz="3300" dirty="0"/>
              <a:t>Email to the EC.  Any response would have to be approved in Warsaw and approved by EC on teleconference. </a:t>
            </a:r>
          </a:p>
          <a:p>
            <a:pPr lvl="1"/>
            <a:r>
              <a:rPr lang="en-US" dirty="0"/>
              <a:t>Liaison from WP1A’s meeting earlier this month has been received. Due to the size of the document I have posted it on the RR-TAG Mentor website as 18-16-0044.</a:t>
            </a:r>
            <a:endParaRPr lang="en-US" sz="2000" dirty="0"/>
          </a:p>
          <a:p>
            <a:r>
              <a:rPr lang="en-US" dirty="0"/>
              <a:t>802.24 checked with 802.11 and 802.15 chairs – no response needed.</a:t>
            </a:r>
          </a:p>
          <a:p>
            <a:endParaRPr lang="en-US" dirty="0"/>
          </a:p>
          <a:p>
            <a:r>
              <a:rPr lang="en-US" dirty="0"/>
              <a:t>Any other items from regulatory?</a:t>
            </a:r>
          </a:p>
          <a:p>
            <a:pPr lvl="1"/>
            <a:r>
              <a:rPr lang="en-US" dirty="0"/>
              <a:t>Including coexistence of license exempt technologies with licensed services.</a:t>
            </a:r>
          </a:p>
          <a:p>
            <a:pPr lvl="1"/>
            <a:r>
              <a:rPr lang="en-US" dirty="0"/>
              <a:t>802.24 can liaison with 802.18 in reviewing document and forming a response. </a:t>
            </a:r>
          </a:p>
          <a:p>
            <a:pPr lvl="1"/>
            <a:r>
              <a:rPr lang="en-US" dirty="0"/>
              <a:t>This is primarily on 60 GHz bands, and not highly relevant at this time. 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9131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IEEE-P802_24</Template>
  <TotalTime>10505</TotalTime>
  <Words>1260</Words>
  <Application>Microsoft Office PowerPoint</Application>
  <PresentationFormat>On-screen Show (4:3)</PresentationFormat>
  <Paragraphs>243</Paragraphs>
  <Slides>25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Helvetica</vt:lpstr>
      <vt:lpstr>Monotype Sorts</vt:lpstr>
      <vt:lpstr>Times New Roman</vt:lpstr>
      <vt:lpstr>Office Theme</vt:lpstr>
      <vt:lpstr>1_Default Design</vt:lpstr>
      <vt:lpstr>Worksheet</vt:lpstr>
      <vt:lpstr>802.24 Vertical Applications TAG</vt:lpstr>
      <vt:lpstr>802.24 Overview</vt:lpstr>
      <vt:lpstr>Agenda - 24-16-0029-00-0000</vt:lpstr>
      <vt:lpstr>Guidelines for IEEE-SA Meetings</vt:lpstr>
      <vt:lpstr>Administration</vt:lpstr>
      <vt:lpstr>Monday: 802.24 TAG</vt:lpstr>
      <vt:lpstr>Tuesday 802.24.1</vt:lpstr>
      <vt:lpstr>P2030.5 Liaison Report</vt:lpstr>
      <vt:lpstr>ITU WP1A  Items</vt:lpstr>
      <vt:lpstr>Action Items</vt:lpstr>
      <vt:lpstr>Sub 1 GHz White Paper </vt:lpstr>
      <vt:lpstr>Discussion on white paper</vt:lpstr>
      <vt:lpstr>Cellular comparisons white paper</vt:lpstr>
      <vt:lpstr>Update of PAP2 Wireless Matrix</vt:lpstr>
      <vt:lpstr>Update Plan</vt:lpstr>
      <vt:lpstr>White paper on TSN</vt:lpstr>
      <vt:lpstr>TSN Development Update</vt:lpstr>
      <vt:lpstr>Discussion on TSN</vt:lpstr>
      <vt:lpstr>Plans for TSN development in Nov</vt:lpstr>
      <vt:lpstr>Future Opportunities Tracking (1)</vt:lpstr>
      <vt:lpstr>Future Opportunities Tracking (2)</vt:lpstr>
      <vt:lpstr>Future Opportunities Tracking (3)</vt:lpstr>
      <vt:lpstr>Other Future Opportunities</vt:lpstr>
      <vt:lpstr>802.24 TAG closing</vt:lpstr>
      <vt:lpstr>Adjourn</vt:lpstr>
    </vt:vector>
  </TitlesOfParts>
  <Company>EPRI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Opening Report</dc:title>
  <dc:subject>802.24 Opening Report</dc:subject>
  <dc:creator>Godfrey, Tim</dc:creator>
  <cp:keywords/>
  <dc:description>&lt;doc#&gt;</dc:description>
  <cp:lastModifiedBy>Godfrey, Tim</cp:lastModifiedBy>
  <cp:revision>213</cp:revision>
  <cp:lastPrinted>1998-02-10T13:28:06Z</cp:lastPrinted>
  <dcterms:created xsi:type="dcterms:W3CDTF">2015-05-13T21:49:41Z</dcterms:created>
  <dcterms:modified xsi:type="dcterms:W3CDTF">2016-09-12T17:55:57Z</dcterms:modified>
</cp:coreProperties>
</file>