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29"/>
  </p:notesMasterIdLst>
  <p:handoutMasterIdLst>
    <p:handoutMasterId r:id="rId30"/>
  </p:handoutMasterIdLst>
  <p:sldIdLst>
    <p:sldId id="258" r:id="rId3"/>
    <p:sldId id="256" r:id="rId4"/>
    <p:sldId id="285" r:id="rId5"/>
    <p:sldId id="314" r:id="rId6"/>
    <p:sldId id="259" r:id="rId7"/>
    <p:sldId id="270" r:id="rId8"/>
    <p:sldId id="335" r:id="rId9"/>
    <p:sldId id="319" r:id="rId10"/>
    <p:sldId id="331" r:id="rId11"/>
    <p:sldId id="332" r:id="rId12"/>
    <p:sldId id="333" r:id="rId13"/>
    <p:sldId id="334" r:id="rId14"/>
    <p:sldId id="325" r:id="rId15"/>
    <p:sldId id="337" r:id="rId16"/>
    <p:sldId id="318" r:id="rId17"/>
    <p:sldId id="283" r:id="rId18"/>
    <p:sldId id="338" r:id="rId19"/>
    <p:sldId id="323" r:id="rId20"/>
    <p:sldId id="328" r:id="rId21"/>
    <p:sldId id="336" r:id="rId22"/>
    <p:sldId id="322" r:id="rId23"/>
    <p:sldId id="309" r:id="rId24"/>
    <p:sldId id="276" r:id="rId25"/>
    <p:sldId id="339" r:id="rId26"/>
    <p:sldId id="340" r:id="rId27"/>
    <p:sldId id="275" r:id="rId2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42" autoAdjust="0"/>
    <p:restoredTop sz="98083" autoAdjust="0"/>
  </p:normalViewPr>
  <p:slideViewPr>
    <p:cSldViewPr>
      <p:cViewPr varScale="1">
        <p:scale>
          <a:sx n="188" d="100"/>
          <a:sy n="188" d="100"/>
        </p:scale>
        <p:origin x="168" y="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802.24-16-00019r0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July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6/24-16-0017-00-sgtg-cellular-comparison-white-paper-outline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8-02-sgtg-802-24-tag-comments-on-report-itu-r-sm-2351-0-smart-grid-utility-management-systems-docx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5/24-15-0029-08-sgtg-sub-1-ghz-white-paper-draft.docx" TargetMode="External"/><Relationship Id="rId2" Type="http://schemas.openxmlformats.org/officeDocument/2006/relationships/hyperlink" Target="https://mentor.ieee.org/802.24/dcn/15/24-15-0029-02-sgtg-sub-1-ghz-white-paper-draft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6/24-16-0017-00-sgtg-cellular-comparison-white-paper-outlin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2016 Meeting</a:t>
            </a:r>
          </a:p>
          <a:p>
            <a:endParaRPr lang="en-US" dirty="0"/>
          </a:p>
          <a:p>
            <a:r>
              <a:rPr lang="en-US" dirty="0"/>
              <a:t>San Diego, CA, USA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P2413 Liaison Report</a:t>
            </a:r>
          </a:p>
          <a:p>
            <a:pPr lvl="1"/>
            <a:r>
              <a:rPr lang="en-US" dirty="0"/>
              <a:t>Ludwig </a:t>
            </a:r>
            <a:r>
              <a:rPr lang="en-US" dirty="0" err="1"/>
              <a:t>Winkel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359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and plan </a:t>
            </a:r>
            <a:r>
              <a:rPr lang="en-US" dirty="0" err="1"/>
              <a:t>IoT</a:t>
            </a:r>
            <a:r>
              <a:rPr lang="en-US" dirty="0"/>
              <a:t> white paper development</a:t>
            </a:r>
          </a:p>
          <a:p>
            <a:pPr lvl="1"/>
            <a:r>
              <a:rPr lang="en-US" dirty="0"/>
              <a:t>Chris </a:t>
            </a:r>
            <a:r>
              <a:rPr lang="en-US" dirty="0" err="1"/>
              <a:t>DiMinico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499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whitepaper on Single-pair Ethernet PHYs for </a:t>
            </a:r>
            <a:r>
              <a:rPr lang="en-US" dirty="0" err="1"/>
              <a:t>IoT</a:t>
            </a:r>
            <a:endParaRPr lang="en-US" dirty="0"/>
          </a:p>
          <a:p>
            <a:pPr lvl="1"/>
            <a:r>
              <a:rPr lang="en-US" dirty="0"/>
              <a:t>George Zimmerman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207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Completing Sub GHz white paper:   </a:t>
            </a:r>
          </a:p>
          <a:p>
            <a:pPr lvl="1"/>
            <a:r>
              <a:rPr lang="en-US" dirty="0"/>
              <a:t>Intro section on range (Ben),  </a:t>
            </a:r>
          </a:p>
          <a:p>
            <a:pPr lvl="1"/>
            <a:r>
              <a:rPr lang="en-US" dirty="0"/>
              <a:t>Regulatory section (John </a:t>
            </a:r>
            <a:r>
              <a:rPr lang="en-US" dirty="0" err="1"/>
              <a:t>Notor</a:t>
            </a:r>
            <a:r>
              <a:rPr lang="en-US" dirty="0"/>
              <a:t>)</a:t>
            </a:r>
          </a:p>
          <a:p>
            <a:r>
              <a:rPr lang="en-US" dirty="0"/>
              <a:t>Tim – turn cellular comparison discussion slide into outline document and post</a:t>
            </a:r>
          </a:p>
          <a:p>
            <a:pPr lvl="1"/>
            <a:r>
              <a:rPr lang="en-US" dirty="0"/>
              <a:t>Done: document </a:t>
            </a:r>
            <a:r>
              <a:rPr lang="en-US" dirty="0">
                <a:hlinkClick r:id="rId2"/>
              </a:rPr>
              <a:t>24-16-0017r0</a:t>
            </a:r>
            <a:endParaRPr lang="en-US" dirty="0"/>
          </a:p>
          <a:p>
            <a:pPr lvl="1"/>
            <a:r>
              <a:rPr lang="en-US" dirty="0"/>
              <a:t>Volunteers for content requested</a:t>
            </a:r>
          </a:p>
          <a:p>
            <a:pPr lvl="2"/>
            <a:r>
              <a:rPr lang="en-US" dirty="0"/>
              <a:t>Ludwig can provide reference to Industrial Automation (Industry 4.0) requirements.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318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P2030.5 Liaison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Working on revision to P2030.5-2013</a:t>
            </a:r>
          </a:p>
          <a:p>
            <a:r>
              <a:rPr lang="en-US" dirty="0"/>
              <a:t>Focused on new essential functionality for Rule 21 in CA. Smart Inverters and charging stations.</a:t>
            </a:r>
          </a:p>
          <a:p>
            <a:r>
              <a:rPr lang="en-US" dirty="0"/>
              <a:t>Also addressing CCBs from ZigBee SEP2</a:t>
            </a:r>
          </a:p>
          <a:p>
            <a:r>
              <a:rPr lang="en-US" dirty="0"/>
              <a:t>Timeline:</a:t>
            </a:r>
          </a:p>
          <a:p>
            <a:pPr lvl="1"/>
            <a:r>
              <a:rPr lang="en-US" dirty="0"/>
              <a:t>Goal – Sponsor Ballot in Sept 2016. </a:t>
            </a:r>
          </a:p>
          <a:p>
            <a:pPr lvl="1"/>
            <a:r>
              <a:rPr lang="en-US" dirty="0"/>
              <a:t>Weekly editors calls to work on draft</a:t>
            </a:r>
          </a:p>
          <a:p>
            <a:r>
              <a:rPr lang="en-US" dirty="0"/>
              <a:t>Non-IEEE aspect - Certification program</a:t>
            </a:r>
          </a:p>
          <a:p>
            <a:pPr lvl="1"/>
            <a:r>
              <a:rPr lang="en-US" dirty="0"/>
              <a:t>CSEP had previously develop test and cert plan, but CSEP ended. </a:t>
            </a:r>
          </a:p>
          <a:p>
            <a:pPr lvl="1"/>
            <a:r>
              <a:rPr lang="en-US" dirty="0"/>
              <a:t>P2030.5 will re-establish certification programs</a:t>
            </a:r>
          </a:p>
          <a:p>
            <a:pPr lvl="1"/>
            <a:r>
              <a:rPr lang="en-US" dirty="0"/>
              <a:t>Some updating of CSEP test plan will be required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612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WP1A  - Question 236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/>
          </a:bodyPr>
          <a:lstStyle/>
          <a:p>
            <a:r>
              <a:rPr lang="en-US" dirty="0"/>
              <a:t>802.24 provided response November 2015</a:t>
            </a:r>
          </a:p>
          <a:p>
            <a:pPr lvl="1"/>
            <a:r>
              <a:rPr lang="en-US" dirty="0">
                <a:hlinkClick r:id="rId2"/>
              </a:rPr>
              <a:t>802.24 TAG Comments on Report ITU-R SM.2351-0 - Smart grid utility management systems.docx</a:t>
            </a:r>
            <a:endParaRPr lang="en-US" dirty="0"/>
          </a:p>
          <a:p>
            <a:r>
              <a:rPr lang="en-US" dirty="0"/>
              <a:t>Review feedback and response from ITU</a:t>
            </a:r>
          </a:p>
          <a:p>
            <a:pPr lvl="1"/>
            <a:r>
              <a:rPr lang="en-US" sz="1600" dirty="0"/>
              <a:t>Mike Lynch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 1 GHz White Paper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/>
          </a:bodyPr>
          <a:lstStyle/>
          <a:p>
            <a:r>
              <a:rPr lang="en-US" dirty="0"/>
              <a:t>Draft from March: </a:t>
            </a:r>
            <a:r>
              <a:rPr lang="en-US" dirty="0">
                <a:hlinkClick r:id="rId2"/>
              </a:rPr>
              <a:t>24-15-0029r</a:t>
            </a:r>
            <a:r>
              <a:rPr lang="en-US" dirty="0"/>
              <a:t>5</a:t>
            </a:r>
          </a:p>
          <a:p>
            <a:r>
              <a:rPr lang="en-US" sz="2400" dirty="0"/>
              <a:t>Open Areas:</a:t>
            </a:r>
          </a:p>
          <a:p>
            <a:pPr lvl="1"/>
            <a:r>
              <a:rPr lang="en-US" sz="2000" dirty="0"/>
              <a:t>Sub-1GHz Applications		Open</a:t>
            </a:r>
          </a:p>
          <a:p>
            <a:pPr lvl="1"/>
            <a:r>
              <a:rPr lang="en-US" sz="2000" dirty="0"/>
              <a:t>Global regulatory environment 	John </a:t>
            </a:r>
            <a:r>
              <a:rPr lang="en-US" sz="2000" dirty="0" err="1"/>
              <a:t>Notor</a:t>
            </a:r>
            <a:r>
              <a:rPr lang="en-US" sz="2000" dirty="0"/>
              <a:t>?</a:t>
            </a:r>
          </a:p>
          <a:p>
            <a:pPr lvl="1"/>
            <a:r>
              <a:rPr lang="en-US" sz="2000" dirty="0"/>
              <a:t>Need text or a reference to external sources for pros and cons of mesh vs repeater		Open  (in process)</a:t>
            </a:r>
          </a:p>
          <a:p>
            <a:r>
              <a:rPr lang="en-US" sz="2400" dirty="0">
                <a:hlinkClick r:id="rId3"/>
              </a:rPr>
              <a:t>Updates from May meeting in r8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Finish and release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770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Cellular comparisons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White paper on NB-LTE, Cellular IoT, LTE-U vs IEEE 802 standards in smart grid applications. </a:t>
            </a:r>
          </a:p>
          <a:p>
            <a:r>
              <a:rPr lang="en-US" dirty="0"/>
              <a:t>Technical comparisons</a:t>
            </a:r>
          </a:p>
          <a:p>
            <a:r>
              <a:rPr lang="en-US" dirty="0"/>
              <a:t>Potential coexistence issues  </a:t>
            </a:r>
          </a:p>
          <a:p>
            <a:pPr lvl="1"/>
            <a:r>
              <a:rPr lang="en-US" dirty="0"/>
              <a:t>Matt Gillmore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860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Cellular comparisons white paper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1"/>
            <a:ext cx="8001000" cy="4951412"/>
          </a:xfrm>
        </p:spPr>
        <p:txBody>
          <a:bodyPr>
            <a:normAutofit/>
          </a:bodyPr>
          <a:lstStyle/>
          <a:p>
            <a:r>
              <a:rPr lang="en-US" dirty="0"/>
              <a:t>Start working from </a:t>
            </a:r>
            <a:r>
              <a:rPr lang="en-US" dirty="0">
                <a:hlinkClick r:id="rId2"/>
              </a:rPr>
              <a:t>24-16-0017r0</a:t>
            </a:r>
            <a:endParaRPr lang="en-US" dirty="0"/>
          </a:p>
          <a:p>
            <a:endParaRPr lang="en-US" dirty="0"/>
          </a:p>
          <a:p>
            <a:r>
              <a:rPr lang="en-US" dirty="0"/>
              <a:t>Actions:</a:t>
            </a:r>
          </a:p>
          <a:p>
            <a:pPr lvl="1"/>
            <a:r>
              <a:rPr lang="en-US" dirty="0"/>
              <a:t>Review outline and comment</a:t>
            </a:r>
          </a:p>
          <a:p>
            <a:pPr lvl="1"/>
            <a:r>
              <a:rPr lang="en-US" dirty="0"/>
              <a:t>Tuesday, seek volunteers for paragraph contributions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2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36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24-16-0018-00-0000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	</a:t>
            </a:r>
          </a:p>
          <a:p>
            <a:pPr lvl="1"/>
            <a:r>
              <a:rPr lang="en-US" altLang="en-US" dirty="0"/>
              <a:t>Tuesday PM2		</a:t>
            </a:r>
          </a:p>
          <a:p>
            <a:pPr lvl="1"/>
            <a:r>
              <a:rPr lang="en-US" altLang="en-US" dirty="0"/>
              <a:t>Wednesday PM2	   (Joint with 802.1 TSN)</a:t>
            </a:r>
          </a:p>
          <a:p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802.24 white paper on </a:t>
            </a:r>
            <a:r>
              <a:rPr lang="en-US" dirty="0" err="1"/>
              <a:t>IoT</a:t>
            </a:r>
            <a:r>
              <a:rPr lang="en-US" dirty="0"/>
              <a:t> and P2413?  </a:t>
            </a:r>
          </a:p>
          <a:p>
            <a:pPr lvl="1"/>
            <a:r>
              <a:rPr lang="en-US" dirty="0"/>
              <a:t>Maybe more towards completion of P2413? Agnostic to underlying communications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211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802.15.12 ULI</a:t>
            </a:r>
          </a:p>
          <a:p>
            <a:pPr lvl="1"/>
            <a:r>
              <a:rPr lang="en-US" dirty="0"/>
              <a:t>Eventually, we can explain how it relates to the rest of 802, and better integration.  Well defined ways of integrating.</a:t>
            </a:r>
          </a:p>
          <a:p>
            <a:pPr lvl="1"/>
            <a:r>
              <a:rPr lang="en-US" dirty="0"/>
              <a:t>Take this up when there is a draft</a:t>
            </a:r>
          </a:p>
          <a:p>
            <a:endParaRPr lang="en-US" dirty="0"/>
          </a:p>
          <a:p>
            <a:r>
              <a:rPr lang="en-US" dirty="0"/>
              <a:t>802.15.4s SMR – spectrum management resources</a:t>
            </a:r>
          </a:p>
          <a:p>
            <a:pPr lvl="1"/>
            <a:r>
              <a:rPr lang="en-US" dirty="0"/>
              <a:t>Can 802.24 provide an input with respect to Smart Grid or IoT? </a:t>
            </a:r>
          </a:p>
          <a:p>
            <a:pPr lvl="1"/>
            <a:r>
              <a:rPr lang="en-US" dirty="0"/>
              <a:t>IEC 65C WG 17 dealing with coexistence management and spectrum policy</a:t>
            </a:r>
          </a:p>
          <a:p>
            <a:pPr lvl="1"/>
            <a:r>
              <a:rPr lang="en-US" dirty="0"/>
              <a:t>ETSI TCRRS  reconfigurable radio systems</a:t>
            </a:r>
          </a:p>
          <a:p>
            <a:pPr lvl="1"/>
            <a:r>
              <a:rPr lang="en-US" dirty="0"/>
              <a:t>ETSI TCERM WG 41 – defining a central coordination point to handle spectrum.</a:t>
            </a:r>
          </a:p>
          <a:p>
            <a:pPr lvl="2"/>
            <a:r>
              <a:rPr lang="en-US" dirty="0"/>
              <a:t>Sharing and increasing coexistence and providing better QoS </a:t>
            </a:r>
          </a:p>
          <a:p>
            <a:r>
              <a:rPr lang="en-US" dirty="0"/>
              <a:t>Coordinate with 802.22.3</a:t>
            </a:r>
          </a:p>
          <a:p>
            <a:r>
              <a:rPr lang="en-US" dirty="0"/>
              <a:t>Action Plan:  </a:t>
            </a:r>
          </a:p>
          <a:p>
            <a:pPr lvl="1"/>
            <a:r>
              <a:rPr lang="en-US" dirty="0"/>
              <a:t>Coordinate with ULI initiative</a:t>
            </a:r>
          </a:p>
          <a:p>
            <a:pPr lvl="1"/>
            <a:r>
              <a:rPr lang="en-US" dirty="0"/>
              <a:t>4s resource management is defined, but now how they are used</a:t>
            </a:r>
          </a:p>
          <a:p>
            <a:pPr lvl="1"/>
            <a:r>
              <a:rPr lang="en-US" dirty="0"/>
              <a:t>White paper could cover how adaptation and resource management are accomplished.</a:t>
            </a:r>
          </a:p>
          <a:p>
            <a:pPr lvl="1"/>
            <a:r>
              <a:rPr lang="en-US" dirty="0"/>
              <a:t>Including use of metrics for management.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895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Are there any new utility industry activities or organizations that could benefit from a liaison to 802.24?</a:t>
            </a:r>
          </a:p>
          <a:p>
            <a:pPr lvl="1"/>
            <a:r>
              <a:rPr lang="en-US" dirty="0"/>
              <a:t>Useful Output: Identify the use cases that the standards serve, and provide them to the industry.</a:t>
            </a:r>
          </a:p>
          <a:p>
            <a:pPr lvl="2"/>
            <a:r>
              <a:rPr lang="en-US" dirty="0"/>
              <a:t>That can then define who is an appropriate liaison</a:t>
            </a:r>
          </a:p>
          <a:p>
            <a:pPr lvl="1"/>
            <a:r>
              <a:rPr lang="en-US" dirty="0"/>
              <a:t>Need to educate and inform liaisons to gather needs and requirements with respect to IEEE 802 projects.   Identify the tools we have available, and present the available toolbox.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Capture action Items from this meeting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9989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on TSN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 with 802.1 TSN to explore application of Time Sensitive Networks for utility applications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792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Adjourn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- 24-16-0018-00-0000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577272"/>
              </p:ext>
            </p:extLst>
          </p:nvPr>
        </p:nvGraphicFramePr>
        <p:xfrm>
          <a:off x="685799" y="990601"/>
          <a:ext cx="7467601" cy="4953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4648">
                  <a:extLst>
                    <a:ext uri="{9D8B030D-6E8A-4147-A177-3AD203B41FA5}">
                      <a16:colId xmlns:a16="http://schemas.microsoft.com/office/drawing/2014/main" val="3115175734"/>
                    </a:ext>
                  </a:extLst>
                </a:gridCol>
                <a:gridCol w="4923940">
                  <a:extLst>
                    <a:ext uri="{9D8B030D-6E8A-4147-A177-3AD203B41FA5}">
                      <a16:colId xmlns:a16="http://schemas.microsoft.com/office/drawing/2014/main" val="1975915667"/>
                    </a:ext>
                  </a:extLst>
                </a:gridCol>
                <a:gridCol w="929576">
                  <a:extLst>
                    <a:ext uri="{9D8B030D-6E8A-4147-A177-3AD203B41FA5}">
                      <a16:colId xmlns:a16="http://schemas.microsoft.com/office/drawing/2014/main" val="2785125576"/>
                    </a:ext>
                  </a:extLst>
                </a:gridCol>
                <a:gridCol w="464789">
                  <a:extLst>
                    <a:ext uri="{9D8B030D-6E8A-4147-A177-3AD203B41FA5}">
                      <a16:colId xmlns:a16="http://schemas.microsoft.com/office/drawing/2014/main" val="3307518495"/>
                    </a:ext>
                  </a:extLst>
                </a:gridCol>
                <a:gridCol w="574648">
                  <a:extLst>
                    <a:ext uri="{9D8B030D-6E8A-4147-A177-3AD203B41FA5}">
                      <a16:colId xmlns:a16="http://schemas.microsoft.com/office/drawing/2014/main" val="3845995111"/>
                    </a:ext>
                  </a:extLst>
                </a:gridCol>
              </a:tblGrid>
              <a:tr h="15299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 Agenda - July 2016, San Diego, CA, USA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24-16-0018-00-0000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46133935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75222879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681599150"/>
                  </a:ext>
                </a:extLst>
              </a:tr>
              <a:tr h="1529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Monday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76577469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500622397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of Agenda / Approval of Agenda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673395954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Introduction/meeting objectives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34487886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Approve May TAG minutes  24-16-0016-00-0000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563916978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802.24.2 IoT Task Group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76355548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802.24.2 Liaison Coordinator's Report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Diab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898981627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P2413 Liaison Report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Winkel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6117925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and plan IoT white paper development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4:55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780988874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Proposed whitepaper on Single-pair Ethernet PHYs for IoT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Zimmerman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294648030"/>
                  </a:ext>
                </a:extLst>
              </a:tr>
              <a:tr h="1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5:55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971310587"/>
                  </a:ext>
                </a:extLst>
              </a:tr>
              <a:tr h="171517">
                <a:tc>
                  <a:txBody>
                    <a:bodyPr/>
                    <a:lstStyle/>
                    <a:p>
                      <a:pPr algn="ctr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730944413"/>
                  </a:ext>
                </a:extLst>
              </a:tr>
              <a:tr h="171517">
                <a:tc>
                  <a:txBody>
                    <a:bodyPr/>
                    <a:lstStyle/>
                    <a:p>
                      <a:pPr algn="ctr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453027467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480348957"/>
                  </a:ext>
                </a:extLst>
              </a:tr>
              <a:tr h="1529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Tuesday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166850072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to Order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483046174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802.24.1 Smart Grid Task Group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664081052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action items from previous meeting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94036548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Liaison Report from P2030.5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Heile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931147937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Input to ITU WP1A on Question 236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Godfrey/ Lynch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261348539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Finalization of Sub-GHz Whitepaper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3047229796"/>
                  </a:ext>
                </a:extLst>
              </a:tr>
              <a:tr h="2623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Whitepaper Development: Considerations of commercial LTE vs 802 networks in utility applications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Godfrey/ Gillmore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88267515"/>
                  </a:ext>
                </a:extLst>
              </a:tr>
              <a:tr h="1572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926155063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097722505"/>
                  </a:ext>
                </a:extLst>
              </a:tr>
              <a:tr h="1529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Wednesday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22871515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802.24.1 Smart Grid Task Group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157993162"/>
                  </a:ext>
                </a:extLst>
              </a:tr>
              <a:tr h="2623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Meet with 802.1 TSN to explore application of Time Senstive Networks for utility applications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 / Parsons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60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3465185008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 closing - action items, plans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67482481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Adjourn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5:10 PM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622874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Attendance take on IMAT</a:t>
            </a:r>
          </a:p>
          <a:p>
            <a:pPr lvl="1"/>
            <a:r>
              <a:rPr lang="en-US" dirty="0"/>
              <a:t>Reciprocal rights for most WGs</a:t>
            </a:r>
          </a:p>
          <a:p>
            <a:r>
              <a:rPr lang="en-US" dirty="0"/>
              <a:t>Web page</a:t>
            </a:r>
          </a:p>
          <a:p>
            <a:pPr lvl="1"/>
            <a:r>
              <a:rPr lang="en-US" dirty="0"/>
              <a:t>http://www.ieee802.org/24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dirty="0"/>
              <a:t>stds-802-24@listserv.ieee.org</a:t>
            </a:r>
          </a:p>
          <a:p>
            <a:pPr lvl="1"/>
            <a:r>
              <a:rPr lang="en-US" dirty="0"/>
              <a:t>802-24-voters@listserv.ieee.org (voters list)</a:t>
            </a:r>
          </a:p>
          <a:p>
            <a:r>
              <a:rPr lang="en-US" dirty="0"/>
              <a:t>Document archive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2"/>
              </a:rPr>
              <a:t>http://mentor.ieee.org/802.24/documents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IEEE 802 announcement reflector, </a:t>
            </a:r>
            <a:r>
              <a:rPr lang="en-US" dirty="0">
                <a:hlinkClick r:id="rId3"/>
              </a:rPr>
              <a:t>stds-802-all@listserv.ieee.org</a:t>
            </a:r>
            <a:endParaRPr lang="en-US" dirty="0"/>
          </a:p>
          <a:p>
            <a:pPr lvl="1"/>
            <a:r>
              <a:rPr lang="en-US" dirty="0"/>
              <a:t>Send email to listserv@listserv.ieee.org with no subject and with the </a:t>
            </a:r>
          </a:p>
          <a:p>
            <a:pPr lvl="1"/>
            <a:r>
              <a:rPr lang="en-US" dirty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end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Approve March minutes </a:t>
            </a:r>
          </a:p>
          <a:p>
            <a:pPr lvl="1"/>
            <a:r>
              <a:rPr lang="en-US" dirty="0"/>
              <a:t>24-16-00016-00-0000</a:t>
            </a:r>
          </a:p>
          <a:p>
            <a:pPr lvl="1"/>
            <a:endParaRPr lang="en-US" dirty="0"/>
          </a:p>
          <a:p>
            <a:r>
              <a:rPr lang="en-US" dirty="0"/>
              <a:t>Action Items:</a:t>
            </a:r>
          </a:p>
          <a:p>
            <a:pPr lvl="1"/>
            <a:r>
              <a:rPr lang="en-US" dirty="0"/>
              <a:t>None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Student Paper Contest Winner</a:t>
            </a:r>
          </a:p>
          <a:p>
            <a:endParaRPr lang="en-US" dirty="0"/>
          </a:p>
          <a:p>
            <a:r>
              <a:rPr lang="en-US" dirty="0"/>
              <a:t>The winner is </a:t>
            </a:r>
            <a:r>
              <a:rPr lang="en-US" dirty="0" err="1"/>
              <a:t>Meareg</a:t>
            </a:r>
            <a:r>
              <a:rPr lang="en-US" dirty="0"/>
              <a:t> </a:t>
            </a:r>
            <a:r>
              <a:rPr lang="en-US" dirty="0" err="1"/>
              <a:t>Abreha</a:t>
            </a:r>
            <a:r>
              <a:rPr lang="en-US" dirty="0"/>
              <a:t> </a:t>
            </a:r>
            <a:r>
              <a:rPr lang="en-US" dirty="0" err="1"/>
              <a:t>Hailemariam</a:t>
            </a:r>
            <a:endParaRPr lang="en-US" dirty="0"/>
          </a:p>
          <a:p>
            <a:r>
              <a:rPr lang="en-US" dirty="0"/>
              <a:t>The paper is entitled "History and Implementation of the IEEE 802 Security Architecture" </a:t>
            </a:r>
          </a:p>
          <a:p>
            <a:endParaRPr lang="en-US" dirty="0"/>
          </a:p>
          <a:p>
            <a:r>
              <a:rPr lang="en-US" dirty="0" err="1"/>
              <a:t>Meareg</a:t>
            </a:r>
            <a:r>
              <a:rPr lang="en-US" dirty="0"/>
              <a:t> is scheduled to present twice:</a:t>
            </a:r>
          </a:p>
          <a:p>
            <a:pPr lvl="1"/>
            <a:r>
              <a:rPr lang="en-US" dirty="0"/>
              <a:t>802.11 WNG (AM1  8-10 on Tuesday, July 26)</a:t>
            </a:r>
          </a:p>
          <a:p>
            <a:pPr lvl="1"/>
            <a:r>
              <a:rPr lang="en-US" dirty="0"/>
              <a:t>802.15 WNG (AM2.5 11:30 Wednesday July 27th)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028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802.24.2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704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Tuesday: 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802.24.2 Liaison Coordinator's Report</a:t>
            </a:r>
          </a:p>
          <a:p>
            <a:pPr lvl="1"/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Wael</a:t>
            </a:r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Diab</a:t>
            </a:r>
            <a:endParaRPr lang="en-US" dirty="0">
              <a:effectLst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IIC Liaison Report</a:t>
            </a: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new liaison requests</a:t>
            </a:r>
            <a:endParaRPr lang="en-US" sz="3200" dirty="0">
              <a:effectLst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111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9423</TotalTime>
  <Words>1293</Words>
  <Application>Microsoft Office PowerPoint</Application>
  <PresentationFormat>On-screen Show (4:3)</PresentationFormat>
  <Paragraphs>339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Arial1</vt:lpstr>
      <vt:lpstr>Calibri</vt:lpstr>
      <vt:lpstr>Helvetica</vt:lpstr>
      <vt:lpstr>Monotype Sorts</vt:lpstr>
      <vt:lpstr>Times New Roman</vt:lpstr>
      <vt:lpstr>Times New Roman1</vt:lpstr>
      <vt:lpstr>Office Theme</vt:lpstr>
      <vt:lpstr>1_Default Design</vt:lpstr>
      <vt:lpstr>802.24 Vertical Applications TAG</vt:lpstr>
      <vt:lpstr>802.24 Overview</vt:lpstr>
      <vt:lpstr>Agenda - 24-16-0018-00-0000</vt:lpstr>
      <vt:lpstr>Guidelines for IEEE-SA Meetings</vt:lpstr>
      <vt:lpstr>Administration</vt:lpstr>
      <vt:lpstr>Monday: 802.24 TAG</vt:lpstr>
      <vt:lpstr>Monday: 802.24 TAG</vt:lpstr>
      <vt:lpstr>Monday 802.24.2</vt:lpstr>
      <vt:lpstr>Tuesday: 802.24.2</vt:lpstr>
      <vt:lpstr>802.24.2</vt:lpstr>
      <vt:lpstr>802.24.2</vt:lpstr>
      <vt:lpstr>802.24.2</vt:lpstr>
      <vt:lpstr>Tuesday 802.24.1</vt:lpstr>
      <vt:lpstr>Action Items</vt:lpstr>
      <vt:lpstr>P2030.5 Liaison Report</vt:lpstr>
      <vt:lpstr>ITU WP1A  - Question 236</vt:lpstr>
      <vt:lpstr>Sub 1 GHz White Paper </vt:lpstr>
      <vt:lpstr>Cellular comparisons white paper</vt:lpstr>
      <vt:lpstr>Cellular comparisons white paper outline</vt:lpstr>
      <vt:lpstr>Future Opportunities Tracking (1)</vt:lpstr>
      <vt:lpstr>Future Opportunities Tracking (2)</vt:lpstr>
      <vt:lpstr>Future Opportunities Tracking (3)</vt:lpstr>
      <vt:lpstr>802.24 TAG closing</vt:lpstr>
      <vt:lpstr>Wednesday 802.24.1</vt:lpstr>
      <vt:lpstr>White Paper on TSN</vt:lpstr>
      <vt:lpstr>Adjourn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186</cp:revision>
  <cp:lastPrinted>1998-02-10T13:28:06Z</cp:lastPrinted>
  <dcterms:created xsi:type="dcterms:W3CDTF">2015-05-13T21:49:41Z</dcterms:created>
  <dcterms:modified xsi:type="dcterms:W3CDTF">2016-07-23T18:45:36Z</dcterms:modified>
</cp:coreProperties>
</file>