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78" r:id="rId2"/>
  </p:sldMasterIdLst>
  <p:notesMasterIdLst>
    <p:notesMasterId r:id="rId31"/>
  </p:notesMasterIdLst>
  <p:handoutMasterIdLst>
    <p:handoutMasterId r:id="rId32"/>
  </p:handoutMasterIdLst>
  <p:sldIdLst>
    <p:sldId id="256" r:id="rId3"/>
    <p:sldId id="267" r:id="rId4"/>
    <p:sldId id="269" r:id="rId5"/>
    <p:sldId id="276" r:id="rId6"/>
    <p:sldId id="283" r:id="rId7"/>
    <p:sldId id="268" r:id="rId8"/>
    <p:sldId id="259" r:id="rId9"/>
    <p:sldId id="279" r:id="rId10"/>
    <p:sldId id="282" r:id="rId11"/>
    <p:sldId id="280" r:id="rId12"/>
    <p:sldId id="260" r:id="rId13"/>
    <p:sldId id="286" r:id="rId14"/>
    <p:sldId id="292" r:id="rId15"/>
    <p:sldId id="287" r:id="rId16"/>
    <p:sldId id="288" r:id="rId17"/>
    <p:sldId id="290" r:id="rId18"/>
    <p:sldId id="284" r:id="rId19"/>
    <p:sldId id="293" r:id="rId20"/>
    <p:sldId id="273" r:id="rId21"/>
    <p:sldId id="258" r:id="rId22"/>
    <p:sldId id="274" r:id="rId23"/>
    <p:sldId id="291" r:id="rId24"/>
    <p:sldId id="275" r:id="rId25"/>
    <p:sldId id="281" r:id="rId26"/>
    <p:sldId id="285" r:id="rId27"/>
    <p:sldId id="262" r:id="rId28"/>
    <p:sldId id="264" r:id="rId29"/>
    <p:sldId id="270" r:id="rId30"/>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18" autoAdjust="0"/>
    <p:restoredTop sz="88732" autoAdjust="0"/>
  </p:normalViewPr>
  <p:slideViewPr>
    <p:cSldViewPr>
      <p:cViewPr varScale="1">
        <p:scale>
          <a:sx n="183" d="100"/>
          <a:sy n="183" d="100"/>
        </p:scale>
        <p:origin x="738" y="16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69" d="100"/>
          <a:sy n="69" d="100"/>
        </p:scale>
        <p:origin x="-325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802.11-13/0541r0</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dirty="0"/>
              <a:t>November 2014</a:t>
            </a:r>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John Kenney, Toyota InfoTechnology Center</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15156055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3467100" y="144462"/>
            <a:ext cx="2813050" cy="16351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doc.: IEEE 802.11-13/0541r0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November 2014</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4076700" y="8983663"/>
            <a:ext cx="2857500" cy="1841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dirty="0"/>
              <a:t>John Kenney, Toyota </a:t>
            </a:r>
            <a:r>
              <a:rPr lang="en-US" dirty="0" err="1"/>
              <a:t>InfoTechnology</a:t>
            </a:r>
            <a:r>
              <a:rPr lang="en-US" dirty="0"/>
              <a:t> Center</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285064133"/>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802.11-13/0541r0</a:t>
            </a:r>
          </a:p>
        </p:txBody>
      </p:sp>
      <p:sp>
        <p:nvSpPr>
          <p:cNvPr id="5" name="Rectangle 3"/>
          <p:cNvSpPr>
            <a:spLocks noGrp="1" noChangeArrowheads="1"/>
          </p:cNvSpPr>
          <p:nvPr>
            <p:ph type="dt"/>
          </p:nvPr>
        </p:nvSpPr>
        <p:spPr>
          <a:ln/>
        </p:spPr>
        <p:txBody>
          <a:bodyPr/>
          <a:lstStyle/>
          <a:p>
            <a:r>
              <a:rPr lang="en-US" dirty="0"/>
              <a:t>November 2014</a:t>
            </a:r>
          </a:p>
        </p:txBody>
      </p:sp>
      <p:sp>
        <p:nvSpPr>
          <p:cNvPr id="6" name="Rectangle 6"/>
          <p:cNvSpPr>
            <a:spLocks noGrp="1" noChangeArrowheads="1"/>
          </p:cNvSpPr>
          <p:nvPr>
            <p:ph type="ftr"/>
          </p:nvPr>
        </p:nvSpPr>
        <p:spPr>
          <a:ln/>
        </p:spPr>
        <p:txBody>
          <a:bodyPr/>
          <a:lstStyle/>
          <a:p>
            <a:r>
              <a:rPr lang="en-US"/>
              <a:t>John Kenney, Toyota InfoTechnology Center</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90751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a:t>doc.: IEEE 802.11-13/0541r0</a:t>
            </a:r>
            <a:endParaRPr lang="en-US" dirty="0"/>
          </a:p>
        </p:txBody>
      </p:sp>
      <p:sp>
        <p:nvSpPr>
          <p:cNvPr id="5" name="Date Placeholder 4"/>
          <p:cNvSpPr>
            <a:spLocks noGrp="1"/>
          </p:cNvSpPr>
          <p:nvPr>
            <p:ph type="dt" idx="11"/>
          </p:nvPr>
        </p:nvSpPr>
        <p:spPr/>
        <p:txBody>
          <a:bodyPr/>
          <a:lstStyle/>
          <a:p>
            <a:r>
              <a:rPr lang="en-US"/>
              <a:t>November 2014</a:t>
            </a:r>
            <a:endParaRPr lang="en-US" dirty="0"/>
          </a:p>
        </p:txBody>
      </p:sp>
      <p:sp>
        <p:nvSpPr>
          <p:cNvPr id="6" name="Footer Placeholder 5"/>
          <p:cNvSpPr>
            <a:spLocks noGrp="1"/>
          </p:cNvSpPr>
          <p:nvPr>
            <p:ph type="ftr" idx="12"/>
          </p:nvPr>
        </p:nvSpPr>
        <p:spPr/>
        <p:txBody>
          <a:bodyPr/>
          <a:lstStyle/>
          <a:p>
            <a:r>
              <a:rPr lang="en-US"/>
              <a:t>John Kenney, Toyota InfoTechnology Center</a:t>
            </a:r>
            <a:endParaRPr lang="en-US" dirty="0"/>
          </a:p>
        </p:txBody>
      </p:sp>
      <p:sp>
        <p:nvSpPr>
          <p:cNvPr id="7" name="Slide Number Placeholder 6"/>
          <p:cNvSpPr>
            <a:spLocks noGrp="1"/>
          </p:cNvSpPr>
          <p:nvPr>
            <p:ph type="sldNum" idx="13"/>
          </p:nvPr>
        </p:nvSpPr>
        <p:spPr/>
        <p:txBody>
          <a:bodyPr/>
          <a:lstStyle/>
          <a:p>
            <a:r>
              <a:rPr lang="en-US"/>
              <a:t>Page </a:t>
            </a:r>
            <a:fld id="{47A7FEEB-9CD2-43FE-843C-C5350BEACB45}" type="slidenum">
              <a:rPr lang="en-US" smtClean="0"/>
              <a:pPr/>
              <a:t>11</a:t>
            </a:fld>
            <a:endParaRPr lang="en-US"/>
          </a:p>
        </p:txBody>
      </p:sp>
    </p:spTree>
    <p:extLst>
      <p:ext uri="{BB962C8B-B14F-4D97-AF65-F5344CB8AC3E}">
        <p14:creationId xmlns:p14="http://schemas.microsoft.com/office/powerpoint/2010/main" val="285234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a:t>Chris Calvert will create this</a:t>
            </a:r>
          </a:p>
        </p:txBody>
      </p:sp>
      <p:sp>
        <p:nvSpPr>
          <p:cNvPr id="4" name="Header Placeholder 3"/>
          <p:cNvSpPr>
            <a:spLocks noGrp="1"/>
          </p:cNvSpPr>
          <p:nvPr>
            <p:ph type="hdr" idx="10"/>
          </p:nvPr>
        </p:nvSpPr>
        <p:spPr/>
        <p:txBody>
          <a:bodyPr/>
          <a:lstStyle/>
          <a:p>
            <a:r>
              <a:rPr lang="en-US"/>
              <a:t>doc.: IEEE 802.11-13/0541r0</a:t>
            </a:r>
            <a:endParaRPr lang="en-US" dirty="0"/>
          </a:p>
        </p:txBody>
      </p:sp>
      <p:sp>
        <p:nvSpPr>
          <p:cNvPr id="5" name="Date Placeholder 4"/>
          <p:cNvSpPr>
            <a:spLocks noGrp="1"/>
          </p:cNvSpPr>
          <p:nvPr>
            <p:ph type="dt" idx="11"/>
          </p:nvPr>
        </p:nvSpPr>
        <p:spPr/>
        <p:txBody>
          <a:bodyPr/>
          <a:lstStyle/>
          <a:p>
            <a:r>
              <a:rPr lang="en-US"/>
              <a:t>November 2014</a:t>
            </a:r>
            <a:endParaRPr lang="en-US" dirty="0"/>
          </a:p>
        </p:txBody>
      </p:sp>
      <p:sp>
        <p:nvSpPr>
          <p:cNvPr id="6" name="Footer Placeholder 5"/>
          <p:cNvSpPr>
            <a:spLocks noGrp="1"/>
          </p:cNvSpPr>
          <p:nvPr>
            <p:ph type="ftr" idx="12"/>
          </p:nvPr>
        </p:nvSpPr>
        <p:spPr/>
        <p:txBody>
          <a:bodyPr/>
          <a:lstStyle/>
          <a:p>
            <a:r>
              <a:rPr lang="en-US"/>
              <a:t>John Kenney, Toyota InfoTechnology Center</a:t>
            </a:r>
            <a:endParaRPr lang="en-US" dirty="0"/>
          </a:p>
        </p:txBody>
      </p:sp>
      <p:sp>
        <p:nvSpPr>
          <p:cNvPr id="7" name="Slide Number Placeholder 6"/>
          <p:cNvSpPr>
            <a:spLocks noGrp="1"/>
          </p:cNvSpPr>
          <p:nvPr>
            <p:ph type="sldNum" idx="13"/>
          </p:nvPr>
        </p:nvSpPr>
        <p:spPr/>
        <p:txBody>
          <a:bodyPr/>
          <a:lstStyle/>
          <a:p>
            <a:r>
              <a:rPr lang="en-US"/>
              <a:t>Page </a:t>
            </a:r>
            <a:fld id="{47A7FEEB-9CD2-43FE-843C-C5350BEACB45}" type="slidenum">
              <a:rPr lang="en-US" smtClean="0"/>
              <a:pPr/>
              <a:t>19</a:t>
            </a:fld>
            <a:endParaRPr lang="en-US"/>
          </a:p>
        </p:txBody>
      </p:sp>
    </p:spTree>
    <p:extLst>
      <p:ext uri="{BB962C8B-B14F-4D97-AF65-F5344CB8AC3E}">
        <p14:creationId xmlns:p14="http://schemas.microsoft.com/office/powerpoint/2010/main" val="2896587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a:t>doc.: IEEE 802.11-13/0541r0</a:t>
            </a:r>
            <a:endParaRPr lang="en-US" dirty="0"/>
          </a:p>
        </p:txBody>
      </p:sp>
      <p:sp>
        <p:nvSpPr>
          <p:cNvPr id="5" name="Date Placeholder 4"/>
          <p:cNvSpPr>
            <a:spLocks noGrp="1"/>
          </p:cNvSpPr>
          <p:nvPr>
            <p:ph type="dt" idx="11"/>
          </p:nvPr>
        </p:nvSpPr>
        <p:spPr/>
        <p:txBody>
          <a:bodyPr/>
          <a:lstStyle/>
          <a:p>
            <a:r>
              <a:rPr lang="en-US"/>
              <a:t>November 2014</a:t>
            </a:r>
            <a:endParaRPr lang="en-US" dirty="0"/>
          </a:p>
        </p:txBody>
      </p:sp>
      <p:sp>
        <p:nvSpPr>
          <p:cNvPr id="6" name="Footer Placeholder 5"/>
          <p:cNvSpPr>
            <a:spLocks noGrp="1"/>
          </p:cNvSpPr>
          <p:nvPr>
            <p:ph type="ftr" idx="12"/>
          </p:nvPr>
        </p:nvSpPr>
        <p:spPr/>
        <p:txBody>
          <a:bodyPr/>
          <a:lstStyle/>
          <a:p>
            <a:r>
              <a:rPr lang="en-US"/>
              <a:t>John Kenney, Toyota InfoTechnology Center</a:t>
            </a:r>
            <a:endParaRPr lang="en-US" dirty="0"/>
          </a:p>
        </p:txBody>
      </p:sp>
      <p:sp>
        <p:nvSpPr>
          <p:cNvPr id="7" name="Slide Number Placeholder 6"/>
          <p:cNvSpPr>
            <a:spLocks noGrp="1"/>
          </p:cNvSpPr>
          <p:nvPr>
            <p:ph type="sldNum" idx="13"/>
          </p:nvPr>
        </p:nvSpPr>
        <p:spPr/>
        <p:txBody>
          <a:bodyPr/>
          <a:lstStyle/>
          <a:p>
            <a:r>
              <a:rPr lang="en-US"/>
              <a:t>Page </a:t>
            </a:r>
            <a:fld id="{47A7FEEB-9CD2-43FE-843C-C5350BEACB45}" type="slidenum">
              <a:rPr lang="en-US" smtClean="0"/>
              <a:pPr/>
              <a:t>20</a:t>
            </a:fld>
            <a:endParaRPr lang="en-US"/>
          </a:p>
        </p:txBody>
      </p:sp>
    </p:spTree>
    <p:extLst>
      <p:ext uri="{BB962C8B-B14F-4D97-AF65-F5344CB8AC3E}">
        <p14:creationId xmlns:p14="http://schemas.microsoft.com/office/powerpoint/2010/main" val="3804192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a:t>doc.: IEEE 802.11-13/0541r0</a:t>
            </a:r>
            <a:endParaRPr lang="en-US" dirty="0"/>
          </a:p>
        </p:txBody>
      </p:sp>
      <p:sp>
        <p:nvSpPr>
          <p:cNvPr id="5" name="Date Placeholder 4"/>
          <p:cNvSpPr>
            <a:spLocks noGrp="1"/>
          </p:cNvSpPr>
          <p:nvPr>
            <p:ph type="dt" idx="11"/>
          </p:nvPr>
        </p:nvSpPr>
        <p:spPr/>
        <p:txBody>
          <a:bodyPr/>
          <a:lstStyle/>
          <a:p>
            <a:r>
              <a:rPr lang="en-US"/>
              <a:t>November 2014</a:t>
            </a:r>
            <a:endParaRPr lang="en-US" dirty="0"/>
          </a:p>
        </p:txBody>
      </p:sp>
      <p:sp>
        <p:nvSpPr>
          <p:cNvPr id="6" name="Footer Placeholder 5"/>
          <p:cNvSpPr>
            <a:spLocks noGrp="1"/>
          </p:cNvSpPr>
          <p:nvPr>
            <p:ph type="ftr" idx="12"/>
          </p:nvPr>
        </p:nvSpPr>
        <p:spPr/>
        <p:txBody>
          <a:bodyPr/>
          <a:lstStyle/>
          <a:p>
            <a:r>
              <a:rPr lang="en-US"/>
              <a:t>John Kenney, Toyota InfoTechnology Center</a:t>
            </a:r>
            <a:endParaRPr lang="en-US" dirty="0"/>
          </a:p>
        </p:txBody>
      </p:sp>
      <p:sp>
        <p:nvSpPr>
          <p:cNvPr id="7" name="Slide Number Placeholder 6"/>
          <p:cNvSpPr>
            <a:spLocks noGrp="1"/>
          </p:cNvSpPr>
          <p:nvPr>
            <p:ph type="sldNum" idx="13"/>
          </p:nvPr>
        </p:nvSpPr>
        <p:spPr/>
        <p:txBody>
          <a:bodyPr/>
          <a:lstStyle/>
          <a:p>
            <a:r>
              <a:rPr lang="en-US"/>
              <a:t>Page </a:t>
            </a:r>
            <a:fld id="{47A7FEEB-9CD2-43FE-843C-C5350BEACB45}" type="slidenum">
              <a:rPr lang="en-US" smtClean="0"/>
              <a:pPr/>
              <a:t>21</a:t>
            </a:fld>
            <a:endParaRPr lang="en-US"/>
          </a:p>
        </p:txBody>
      </p:sp>
    </p:spTree>
    <p:extLst>
      <p:ext uri="{BB962C8B-B14F-4D97-AF65-F5344CB8AC3E}">
        <p14:creationId xmlns:p14="http://schemas.microsoft.com/office/powerpoint/2010/main" val="3902645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a:t>Look in L2R contributions. </a:t>
            </a:r>
          </a:p>
        </p:txBody>
      </p:sp>
      <p:sp>
        <p:nvSpPr>
          <p:cNvPr id="4" name="Header Placeholder 3"/>
          <p:cNvSpPr>
            <a:spLocks noGrp="1"/>
          </p:cNvSpPr>
          <p:nvPr>
            <p:ph type="hdr" idx="10"/>
          </p:nvPr>
        </p:nvSpPr>
        <p:spPr/>
        <p:txBody>
          <a:bodyPr/>
          <a:lstStyle/>
          <a:p>
            <a:r>
              <a:rPr lang="en-US"/>
              <a:t>doc.: IEEE 802.11-13/0541r0</a:t>
            </a:r>
            <a:endParaRPr lang="en-US" dirty="0"/>
          </a:p>
        </p:txBody>
      </p:sp>
      <p:sp>
        <p:nvSpPr>
          <p:cNvPr id="5" name="Date Placeholder 4"/>
          <p:cNvSpPr>
            <a:spLocks noGrp="1"/>
          </p:cNvSpPr>
          <p:nvPr>
            <p:ph type="dt" idx="11"/>
          </p:nvPr>
        </p:nvSpPr>
        <p:spPr/>
        <p:txBody>
          <a:bodyPr/>
          <a:lstStyle/>
          <a:p>
            <a:r>
              <a:rPr lang="en-US"/>
              <a:t>November 2014</a:t>
            </a:r>
            <a:endParaRPr lang="en-US" dirty="0"/>
          </a:p>
        </p:txBody>
      </p:sp>
      <p:sp>
        <p:nvSpPr>
          <p:cNvPr id="6" name="Footer Placeholder 5"/>
          <p:cNvSpPr>
            <a:spLocks noGrp="1"/>
          </p:cNvSpPr>
          <p:nvPr>
            <p:ph type="ftr" idx="12"/>
          </p:nvPr>
        </p:nvSpPr>
        <p:spPr/>
        <p:txBody>
          <a:bodyPr/>
          <a:lstStyle/>
          <a:p>
            <a:r>
              <a:rPr lang="en-US"/>
              <a:t>John Kenney, Toyota InfoTechnology Center</a:t>
            </a:r>
            <a:endParaRPr lang="en-US" dirty="0"/>
          </a:p>
        </p:txBody>
      </p:sp>
      <p:sp>
        <p:nvSpPr>
          <p:cNvPr id="7" name="Slide Number Placeholder 6"/>
          <p:cNvSpPr>
            <a:spLocks noGrp="1"/>
          </p:cNvSpPr>
          <p:nvPr>
            <p:ph type="sldNum" idx="13"/>
          </p:nvPr>
        </p:nvSpPr>
        <p:spPr/>
        <p:txBody>
          <a:bodyPr/>
          <a:lstStyle/>
          <a:p>
            <a:r>
              <a:rPr lang="en-US"/>
              <a:t>Page </a:t>
            </a:r>
            <a:fld id="{47A7FEEB-9CD2-43FE-843C-C5350BEACB45}" type="slidenum">
              <a:rPr lang="en-US" smtClean="0"/>
              <a:pPr/>
              <a:t>23</a:t>
            </a:fld>
            <a:endParaRPr lang="en-US"/>
          </a:p>
        </p:txBody>
      </p:sp>
    </p:spTree>
    <p:extLst>
      <p:ext uri="{BB962C8B-B14F-4D97-AF65-F5344CB8AC3E}">
        <p14:creationId xmlns:p14="http://schemas.microsoft.com/office/powerpoint/2010/main" val="1761906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81CFB6-F088-43CD-A466-6CA8FE4C11E1}" type="slidenum">
              <a:rPr lang="en-US" smtClean="0">
                <a:solidFill>
                  <a:srgbClr val="000000"/>
                </a:solidFill>
              </a:rPr>
              <a:pPr/>
              <a:t>26</a:t>
            </a:fld>
            <a:endParaRPr lang="en-US">
              <a:solidFill>
                <a:srgbClr val="000000"/>
              </a:solidFill>
            </a:endParaRPr>
          </a:p>
        </p:txBody>
      </p:sp>
    </p:spTree>
    <p:extLst>
      <p:ext uri="{BB962C8B-B14F-4D97-AF65-F5344CB8AC3E}">
        <p14:creationId xmlns:p14="http://schemas.microsoft.com/office/powerpoint/2010/main" val="36903709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81CFB6-F088-43CD-A466-6CA8FE4C11E1}" type="slidenum">
              <a:rPr lang="en-US" smtClean="0">
                <a:solidFill>
                  <a:srgbClr val="000000"/>
                </a:solidFill>
              </a:rPr>
              <a:pPr/>
              <a:t>27</a:t>
            </a:fld>
            <a:endParaRPr lang="en-US">
              <a:solidFill>
                <a:srgbClr val="000000"/>
              </a:solidFill>
            </a:endParaRPr>
          </a:p>
        </p:txBody>
      </p:sp>
    </p:spTree>
    <p:extLst>
      <p:ext uri="{BB962C8B-B14F-4D97-AF65-F5344CB8AC3E}">
        <p14:creationId xmlns:p14="http://schemas.microsoft.com/office/powerpoint/2010/main" val="23109519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a:t>Backup section – only used by those </a:t>
            </a:r>
            <a:r>
              <a:rPr lang="en-US"/>
              <a:t>who have</a:t>
            </a:r>
            <a:r>
              <a:rPr lang="en-US" baseline="0"/>
              <a:t> </a:t>
            </a:r>
            <a:r>
              <a:rPr lang="en-US" baseline="0" dirty="0"/>
              <a:t>the background.</a:t>
            </a:r>
            <a:endParaRPr lang="en-US" dirty="0"/>
          </a:p>
        </p:txBody>
      </p:sp>
      <p:sp>
        <p:nvSpPr>
          <p:cNvPr id="4" name="Header Placeholder 3"/>
          <p:cNvSpPr>
            <a:spLocks noGrp="1"/>
          </p:cNvSpPr>
          <p:nvPr>
            <p:ph type="hdr" idx="10"/>
          </p:nvPr>
        </p:nvSpPr>
        <p:spPr/>
        <p:txBody>
          <a:bodyPr/>
          <a:lstStyle/>
          <a:p>
            <a:r>
              <a:rPr lang="en-US"/>
              <a:t>doc.: IEEE 802.11-13/0541r0</a:t>
            </a:r>
            <a:endParaRPr lang="en-US" dirty="0"/>
          </a:p>
        </p:txBody>
      </p:sp>
      <p:sp>
        <p:nvSpPr>
          <p:cNvPr id="5" name="Date Placeholder 4"/>
          <p:cNvSpPr>
            <a:spLocks noGrp="1"/>
          </p:cNvSpPr>
          <p:nvPr>
            <p:ph type="dt" idx="11"/>
          </p:nvPr>
        </p:nvSpPr>
        <p:spPr/>
        <p:txBody>
          <a:bodyPr/>
          <a:lstStyle/>
          <a:p>
            <a:r>
              <a:rPr lang="en-US"/>
              <a:t>November 2014</a:t>
            </a:r>
            <a:endParaRPr lang="en-US" dirty="0"/>
          </a:p>
        </p:txBody>
      </p:sp>
      <p:sp>
        <p:nvSpPr>
          <p:cNvPr id="6" name="Footer Placeholder 5"/>
          <p:cNvSpPr>
            <a:spLocks noGrp="1"/>
          </p:cNvSpPr>
          <p:nvPr>
            <p:ph type="ftr" idx="12"/>
          </p:nvPr>
        </p:nvSpPr>
        <p:spPr/>
        <p:txBody>
          <a:bodyPr/>
          <a:lstStyle/>
          <a:p>
            <a:r>
              <a:rPr lang="en-US"/>
              <a:t>John Kenney, Toyota InfoTechnology Center</a:t>
            </a:r>
            <a:endParaRPr lang="en-US" dirty="0"/>
          </a:p>
        </p:txBody>
      </p:sp>
      <p:sp>
        <p:nvSpPr>
          <p:cNvPr id="7" name="Slide Number Placeholder 6"/>
          <p:cNvSpPr>
            <a:spLocks noGrp="1"/>
          </p:cNvSpPr>
          <p:nvPr>
            <p:ph type="sldNum" idx="13"/>
          </p:nvPr>
        </p:nvSpPr>
        <p:spPr/>
        <p:txBody>
          <a:bodyPr/>
          <a:lstStyle/>
          <a:p>
            <a:r>
              <a:rPr lang="en-US"/>
              <a:t>Page </a:t>
            </a:r>
            <a:fld id="{47A7FEEB-9CD2-43FE-843C-C5350BEACB45}" type="slidenum">
              <a:rPr lang="en-US" smtClean="0"/>
              <a:pPr/>
              <a:t>28</a:t>
            </a:fld>
            <a:endParaRPr lang="en-US"/>
          </a:p>
        </p:txBody>
      </p:sp>
    </p:spTree>
    <p:extLst>
      <p:ext uri="{BB962C8B-B14F-4D97-AF65-F5344CB8AC3E}">
        <p14:creationId xmlns:p14="http://schemas.microsoft.com/office/powerpoint/2010/main" val="881511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1154113" y="701675"/>
            <a:ext cx="4624387" cy="3467100"/>
          </a:xfrm>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latin typeface="Arial" panose="020B0604020202020204" pitchFamily="34" charset="0"/>
              <a:ea typeface="Geneva"/>
              <a:cs typeface="Geneva"/>
            </a:endParaRPr>
          </a:p>
        </p:txBody>
      </p:sp>
      <p:sp>
        <p:nvSpPr>
          <p:cNvPr id="35844"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506E3BC-175C-448A-8BD1-2AB98D5E1CD8}" type="slidenum">
              <a:rPr lang="en-US" altLang="en-US">
                <a:solidFill>
                  <a:srgbClr val="000000"/>
                </a:solidFill>
                <a:latin typeface="Arial" panose="020B0604020202020204" pitchFamily="34" charset="0"/>
              </a:rPr>
              <a:pPr>
                <a:spcBef>
                  <a:spcPct val="0"/>
                </a:spcBef>
              </a:pPr>
              <a:t>2</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707883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a:t>Split into two.   </a:t>
            </a:r>
          </a:p>
        </p:txBody>
      </p:sp>
      <p:sp>
        <p:nvSpPr>
          <p:cNvPr id="4" name="Header Placeholder 3"/>
          <p:cNvSpPr>
            <a:spLocks noGrp="1"/>
          </p:cNvSpPr>
          <p:nvPr>
            <p:ph type="hdr" idx="10"/>
          </p:nvPr>
        </p:nvSpPr>
        <p:spPr/>
        <p:txBody>
          <a:bodyPr/>
          <a:lstStyle/>
          <a:p>
            <a:r>
              <a:rPr lang="en-US"/>
              <a:t>doc.: IEEE 802.11-13/0541r0</a:t>
            </a:r>
            <a:endParaRPr lang="en-US" dirty="0"/>
          </a:p>
        </p:txBody>
      </p:sp>
      <p:sp>
        <p:nvSpPr>
          <p:cNvPr id="5" name="Date Placeholder 4"/>
          <p:cNvSpPr>
            <a:spLocks noGrp="1"/>
          </p:cNvSpPr>
          <p:nvPr>
            <p:ph type="dt" idx="11"/>
          </p:nvPr>
        </p:nvSpPr>
        <p:spPr/>
        <p:txBody>
          <a:bodyPr/>
          <a:lstStyle/>
          <a:p>
            <a:r>
              <a:rPr lang="en-US"/>
              <a:t>November 2014</a:t>
            </a:r>
            <a:endParaRPr lang="en-US" dirty="0"/>
          </a:p>
        </p:txBody>
      </p:sp>
      <p:sp>
        <p:nvSpPr>
          <p:cNvPr id="6" name="Footer Placeholder 5"/>
          <p:cNvSpPr>
            <a:spLocks noGrp="1"/>
          </p:cNvSpPr>
          <p:nvPr>
            <p:ph type="ftr" idx="12"/>
          </p:nvPr>
        </p:nvSpPr>
        <p:spPr/>
        <p:txBody>
          <a:bodyPr/>
          <a:lstStyle/>
          <a:p>
            <a:r>
              <a:rPr lang="en-US"/>
              <a:t>John Kenney, Toyota InfoTechnology Center</a:t>
            </a:r>
            <a:endParaRPr lang="en-US" dirty="0"/>
          </a:p>
        </p:txBody>
      </p:sp>
      <p:sp>
        <p:nvSpPr>
          <p:cNvPr id="7" name="Slide Number Placeholder 6"/>
          <p:cNvSpPr>
            <a:spLocks noGrp="1"/>
          </p:cNvSpPr>
          <p:nvPr>
            <p:ph type="sldNum" idx="13"/>
          </p:nvPr>
        </p:nvSpPr>
        <p:spPr/>
        <p:txBody>
          <a:bodyPr/>
          <a:lstStyle/>
          <a:p>
            <a:r>
              <a:rPr lang="en-US"/>
              <a:t>Page </a:t>
            </a:r>
            <a:fld id="{47A7FEEB-9CD2-43FE-843C-C5350BEACB45}" type="slidenum">
              <a:rPr lang="en-US" smtClean="0"/>
              <a:pPr/>
              <a:t>3</a:t>
            </a:fld>
            <a:endParaRPr lang="en-US"/>
          </a:p>
        </p:txBody>
      </p:sp>
    </p:spTree>
    <p:extLst>
      <p:ext uri="{BB962C8B-B14F-4D97-AF65-F5344CB8AC3E}">
        <p14:creationId xmlns:p14="http://schemas.microsoft.com/office/powerpoint/2010/main" val="3278701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a:t>doc.: IEEE 802.11-13/0541r0</a:t>
            </a:r>
            <a:endParaRPr lang="en-US" dirty="0"/>
          </a:p>
        </p:txBody>
      </p:sp>
      <p:sp>
        <p:nvSpPr>
          <p:cNvPr id="5" name="Date Placeholder 4"/>
          <p:cNvSpPr>
            <a:spLocks noGrp="1"/>
          </p:cNvSpPr>
          <p:nvPr>
            <p:ph type="dt" idx="11"/>
          </p:nvPr>
        </p:nvSpPr>
        <p:spPr/>
        <p:txBody>
          <a:bodyPr/>
          <a:lstStyle/>
          <a:p>
            <a:r>
              <a:rPr lang="en-US"/>
              <a:t>November 2014</a:t>
            </a:r>
            <a:endParaRPr lang="en-US" dirty="0"/>
          </a:p>
        </p:txBody>
      </p:sp>
      <p:sp>
        <p:nvSpPr>
          <p:cNvPr id="6" name="Footer Placeholder 5"/>
          <p:cNvSpPr>
            <a:spLocks noGrp="1"/>
          </p:cNvSpPr>
          <p:nvPr>
            <p:ph type="ftr" idx="12"/>
          </p:nvPr>
        </p:nvSpPr>
        <p:spPr/>
        <p:txBody>
          <a:bodyPr/>
          <a:lstStyle/>
          <a:p>
            <a:r>
              <a:rPr lang="en-US"/>
              <a:t>John Kenney, Toyota InfoTechnology Center</a:t>
            </a:r>
            <a:endParaRPr lang="en-US" dirty="0"/>
          </a:p>
        </p:txBody>
      </p:sp>
      <p:sp>
        <p:nvSpPr>
          <p:cNvPr id="7" name="Slide Number Placeholder 6"/>
          <p:cNvSpPr>
            <a:spLocks noGrp="1"/>
          </p:cNvSpPr>
          <p:nvPr>
            <p:ph type="sldNum" idx="13"/>
          </p:nvPr>
        </p:nvSpPr>
        <p:spPr/>
        <p:txBody>
          <a:bodyPr/>
          <a:lstStyle/>
          <a:p>
            <a:r>
              <a:rPr lang="en-US"/>
              <a:t>Page </a:t>
            </a:r>
            <a:fld id="{47A7FEEB-9CD2-43FE-843C-C5350BEACB45}" type="slidenum">
              <a:rPr lang="en-US" smtClean="0"/>
              <a:pPr/>
              <a:t>4</a:t>
            </a:fld>
            <a:endParaRPr lang="en-US"/>
          </a:p>
        </p:txBody>
      </p:sp>
    </p:spTree>
    <p:extLst>
      <p:ext uri="{BB962C8B-B14F-4D97-AF65-F5344CB8AC3E}">
        <p14:creationId xmlns:p14="http://schemas.microsoft.com/office/powerpoint/2010/main" val="4249375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a:t>doc.: IEEE 802.11-13/0541r0</a:t>
            </a:r>
            <a:endParaRPr lang="en-US" dirty="0"/>
          </a:p>
        </p:txBody>
      </p:sp>
      <p:sp>
        <p:nvSpPr>
          <p:cNvPr id="5" name="Date Placeholder 4"/>
          <p:cNvSpPr>
            <a:spLocks noGrp="1"/>
          </p:cNvSpPr>
          <p:nvPr>
            <p:ph type="dt" idx="11"/>
          </p:nvPr>
        </p:nvSpPr>
        <p:spPr/>
        <p:txBody>
          <a:bodyPr/>
          <a:lstStyle/>
          <a:p>
            <a:r>
              <a:rPr lang="en-US"/>
              <a:t>November 2014</a:t>
            </a:r>
            <a:endParaRPr lang="en-US" dirty="0"/>
          </a:p>
        </p:txBody>
      </p:sp>
      <p:sp>
        <p:nvSpPr>
          <p:cNvPr id="6" name="Footer Placeholder 5"/>
          <p:cNvSpPr>
            <a:spLocks noGrp="1"/>
          </p:cNvSpPr>
          <p:nvPr>
            <p:ph type="ftr" idx="12"/>
          </p:nvPr>
        </p:nvSpPr>
        <p:spPr/>
        <p:txBody>
          <a:bodyPr/>
          <a:lstStyle/>
          <a:p>
            <a:r>
              <a:rPr lang="en-US"/>
              <a:t>John Kenney, Toyota InfoTechnology Center</a:t>
            </a:r>
            <a:endParaRPr lang="en-US" dirty="0"/>
          </a:p>
        </p:txBody>
      </p:sp>
      <p:sp>
        <p:nvSpPr>
          <p:cNvPr id="7" name="Slide Number Placeholder 6"/>
          <p:cNvSpPr>
            <a:spLocks noGrp="1"/>
          </p:cNvSpPr>
          <p:nvPr>
            <p:ph type="sldNum" idx="13"/>
          </p:nvPr>
        </p:nvSpPr>
        <p:spPr/>
        <p:txBody>
          <a:bodyPr/>
          <a:lstStyle/>
          <a:p>
            <a:r>
              <a:rPr lang="en-US"/>
              <a:t>Page </a:t>
            </a:r>
            <a:fld id="{47A7FEEB-9CD2-43FE-843C-C5350BEACB45}" type="slidenum">
              <a:rPr lang="en-US" smtClean="0"/>
              <a:pPr/>
              <a:t>5</a:t>
            </a:fld>
            <a:endParaRPr lang="en-US"/>
          </a:p>
        </p:txBody>
      </p:sp>
    </p:spTree>
    <p:extLst>
      <p:ext uri="{BB962C8B-B14F-4D97-AF65-F5344CB8AC3E}">
        <p14:creationId xmlns:p14="http://schemas.microsoft.com/office/powerpoint/2010/main" val="2859905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a:t>Clarify</a:t>
            </a:r>
            <a:r>
              <a:rPr lang="en-US" baseline="0" dirty="0"/>
              <a:t> the meaning of “intelligence” with a new bullet</a:t>
            </a:r>
          </a:p>
          <a:p>
            <a:r>
              <a:rPr lang="en-US" baseline="0" dirty="0"/>
              <a:t>Remove or clean-up figure.   Larger text.</a:t>
            </a:r>
          </a:p>
          <a:p>
            <a:endParaRPr lang="en-US" dirty="0"/>
          </a:p>
          <a:p>
            <a:r>
              <a:rPr lang="en-US" dirty="0"/>
              <a:t>More inclusive phrase</a:t>
            </a:r>
            <a:r>
              <a:rPr lang="en-US" baseline="0" dirty="0"/>
              <a:t> (considering water and gas applications as well)?   Find a phrase that avoids “Smart Grid”</a:t>
            </a:r>
          </a:p>
          <a:p>
            <a:endParaRPr lang="en-US" dirty="0"/>
          </a:p>
        </p:txBody>
      </p:sp>
      <p:sp>
        <p:nvSpPr>
          <p:cNvPr id="4" name="Header Placeholder 3"/>
          <p:cNvSpPr>
            <a:spLocks noGrp="1"/>
          </p:cNvSpPr>
          <p:nvPr>
            <p:ph type="hdr" idx="10"/>
          </p:nvPr>
        </p:nvSpPr>
        <p:spPr/>
        <p:txBody>
          <a:bodyPr/>
          <a:lstStyle/>
          <a:p>
            <a:r>
              <a:rPr lang="en-US"/>
              <a:t>doc.: IEEE 802.11-13/0541r0</a:t>
            </a:r>
            <a:endParaRPr lang="en-US" dirty="0"/>
          </a:p>
        </p:txBody>
      </p:sp>
      <p:sp>
        <p:nvSpPr>
          <p:cNvPr id="5" name="Date Placeholder 4"/>
          <p:cNvSpPr>
            <a:spLocks noGrp="1"/>
          </p:cNvSpPr>
          <p:nvPr>
            <p:ph type="dt" idx="11"/>
          </p:nvPr>
        </p:nvSpPr>
        <p:spPr/>
        <p:txBody>
          <a:bodyPr/>
          <a:lstStyle/>
          <a:p>
            <a:r>
              <a:rPr lang="en-US"/>
              <a:t>November 2014</a:t>
            </a:r>
            <a:endParaRPr lang="en-US" dirty="0"/>
          </a:p>
        </p:txBody>
      </p:sp>
      <p:sp>
        <p:nvSpPr>
          <p:cNvPr id="6" name="Footer Placeholder 5"/>
          <p:cNvSpPr>
            <a:spLocks noGrp="1"/>
          </p:cNvSpPr>
          <p:nvPr>
            <p:ph type="ftr" idx="12"/>
          </p:nvPr>
        </p:nvSpPr>
        <p:spPr/>
        <p:txBody>
          <a:bodyPr/>
          <a:lstStyle/>
          <a:p>
            <a:r>
              <a:rPr lang="en-US"/>
              <a:t>John Kenney, Toyota InfoTechnology Center</a:t>
            </a:r>
            <a:endParaRPr lang="en-US" dirty="0"/>
          </a:p>
        </p:txBody>
      </p:sp>
      <p:sp>
        <p:nvSpPr>
          <p:cNvPr id="7" name="Slide Number Placeholder 6"/>
          <p:cNvSpPr>
            <a:spLocks noGrp="1"/>
          </p:cNvSpPr>
          <p:nvPr>
            <p:ph type="sldNum" idx="13"/>
          </p:nvPr>
        </p:nvSpPr>
        <p:spPr/>
        <p:txBody>
          <a:bodyPr/>
          <a:lstStyle/>
          <a:p>
            <a:r>
              <a:rPr lang="en-US"/>
              <a:t>Page </a:t>
            </a:r>
            <a:fld id="{47A7FEEB-9CD2-43FE-843C-C5350BEACB45}" type="slidenum">
              <a:rPr lang="en-US" smtClean="0"/>
              <a:pPr/>
              <a:t>6</a:t>
            </a:fld>
            <a:endParaRPr lang="en-US"/>
          </a:p>
        </p:txBody>
      </p:sp>
    </p:spTree>
    <p:extLst>
      <p:ext uri="{BB962C8B-B14F-4D97-AF65-F5344CB8AC3E}">
        <p14:creationId xmlns:p14="http://schemas.microsoft.com/office/powerpoint/2010/main" val="986916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a:t>doc.: IEEE 802.11-13/0541r0</a:t>
            </a:r>
            <a:endParaRPr lang="en-US" dirty="0"/>
          </a:p>
        </p:txBody>
      </p:sp>
      <p:sp>
        <p:nvSpPr>
          <p:cNvPr id="5" name="Date Placeholder 4"/>
          <p:cNvSpPr>
            <a:spLocks noGrp="1"/>
          </p:cNvSpPr>
          <p:nvPr>
            <p:ph type="dt" idx="11"/>
          </p:nvPr>
        </p:nvSpPr>
        <p:spPr/>
        <p:txBody>
          <a:bodyPr/>
          <a:lstStyle/>
          <a:p>
            <a:r>
              <a:rPr lang="en-US"/>
              <a:t>November 2014</a:t>
            </a:r>
            <a:endParaRPr lang="en-US" dirty="0"/>
          </a:p>
        </p:txBody>
      </p:sp>
      <p:sp>
        <p:nvSpPr>
          <p:cNvPr id="6" name="Footer Placeholder 5"/>
          <p:cNvSpPr>
            <a:spLocks noGrp="1"/>
          </p:cNvSpPr>
          <p:nvPr>
            <p:ph type="ftr" idx="12"/>
          </p:nvPr>
        </p:nvSpPr>
        <p:spPr/>
        <p:txBody>
          <a:bodyPr/>
          <a:lstStyle/>
          <a:p>
            <a:r>
              <a:rPr lang="en-US"/>
              <a:t>John Kenney, Toyota InfoTechnology Center</a:t>
            </a:r>
            <a:endParaRPr lang="en-US" dirty="0"/>
          </a:p>
        </p:txBody>
      </p:sp>
      <p:sp>
        <p:nvSpPr>
          <p:cNvPr id="7" name="Slide Number Placeholder 6"/>
          <p:cNvSpPr>
            <a:spLocks noGrp="1"/>
          </p:cNvSpPr>
          <p:nvPr>
            <p:ph type="sldNum" idx="13"/>
          </p:nvPr>
        </p:nvSpPr>
        <p:spPr/>
        <p:txBody>
          <a:bodyPr/>
          <a:lstStyle/>
          <a:p>
            <a:r>
              <a:rPr lang="en-US"/>
              <a:t>Page </a:t>
            </a:r>
            <a:fld id="{47A7FEEB-9CD2-43FE-843C-C5350BEACB45}" type="slidenum">
              <a:rPr lang="en-US" smtClean="0"/>
              <a:pPr/>
              <a:t>7</a:t>
            </a:fld>
            <a:endParaRPr lang="en-US"/>
          </a:p>
        </p:txBody>
      </p:sp>
    </p:spTree>
    <p:extLst>
      <p:ext uri="{BB962C8B-B14F-4D97-AF65-F5344CB8AC3E}">
        <p14:creationId xmlns:p14="http://schemas.microsoft.com/office/powerpoint/2010/main" val="1693039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a:t>Explain that this is an example for a home, but the customer could be a business, industrial,</a:t>
            </a:r>
            <a:r>
              <a:rPr lang="en-US" baseline="0" dirty="0"/>
              <a:t> etc.</a:t>
            </a:r>
          </a:p>
          <a:p>
            <a:endParaRPr lang="en-US" dirty="0"/>
          </a:p>
        </p:txBody>
      </p:sp>
      <p:sp>
        <p:nvSpPr>
          <p:cNvPr id="4" name="Header Placeholder 3"/>
          <p:cNvSpPr>
            <a:spLocks noGrp="1"/>
          </p:cNvSpPr>
          <p:nvPr>
            <p:ph type="hdr" idx="10"/>
          </p:nvPr>
        </p:nvSpPr>
        <p:spPr/>
        <p:txBody>
          <a:bodyPr/>
          <a:lstStyle/>
          <a:p>
            <a:r>
              <a:rPr lang="en-US"/>
              <a:t>doc.: IEEE 802.11-13/0541r0</a:t>
            </a:r>
            <a:endParaRPr lang="en-US" dirty="0"/>
          </a:p>
        </p:txBody>
      </p:sp>
      <p:sp>
        <p:nvSpPr>
          <p:cNvPr id="5" name="Date Placeholder 4"/>
          <p:cNvSpPr>
            <a:spLocks noGrp="1"/>
          </p:cNvSpPr>
          <p:nvPr>
            <p:ph type="dt" idx="11"/>
          </p:nvPr>
        </p:nvSpPr>
        <p:spPr/>
        <p:txBody>
          <a:bodyPr/>
          <a:lstStyle/>
          <a:p>
            <a:r>
              <a:rPr lang="en-US"/>
              <a:t>November 2014</a:t>
            </a:r>
            <a:endParaRPr lang="en-US" dirty="0"/>
          </a:p>
        </p:txBody>
      </p:sp>
      <p:sp>
        <p:nvSpPr>
          <p:cNvPr id="6" name="Footer Placeholder 5"/>
          <p:cNvSpPr>
            <a:spLocks noGrp="1"/>
          </p:cNvSpPr>
          <p:nvPr>
            <p:ph type="ftr" idx="12"/>
          </p:nvPr>
        </p:nvSpPr>
        <p:spPr/>
        <p:txBody>
          <a:bodyPr/>
          <a:lstStyle/>
          <a:p>
            <a:r>
              <a:rPr lang="en-US"/>
              <a:t>John Kenney, Toyota InfoTechnology Center</a:t>
            </a:r>
            <a:endParaRPr lang="en-US" dirty="0"/>
          </a:p>
        </p:txBody>
      </p:sp>
      <p:sp>
        <p:nvSpPr>
          <p:cNvPr id="7" name="Slide Number Placeholder 6"/>
          <p:cNvSpPr>
            <a:spLocks noGrp="1"/>
          </p:cNvSpPr>
          <p:nvPr>
            <p:ph type="sldNum" idx="13"/>
          </p:nvPr>
        </p:nvSpPr>
        <p:spPr/>
        <p:txBody>
          <a:bodyPr/>
          <a:lstStyle/>
          <a:p>
            <a:r>
              <a:rPr lang="en-US"/>
              <a:t>Page </a:t>
            </a:r>
            <a:fld id="{47A7FEEB-9CD2-43FE-843C-C5350BEACB45}" type="slidenum">
              <a:rPr lang="en-US" smtClean="0"/>
              <a:pPr/>
              <a:t>9</a:t>
            </a:fld>
            <a:endParaRPr lang="en-US"/>
          </a:p>
        </p:txBody>
      </p:sp>
    </p:spTree>
    <p:extLst>
      <p:ext uri="{BB962C8B-B14F-4D97-AF65-F5344CB8AC3E}">
        <p14:creationId xmlns:p14="http://schemas.microsoft.com/office/powerpoint/2010/main" val="1250940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a:t>Add DER example</a:t>
            </a:r>
            <a:r>
              <a:rPr lang="en-US" baseline="0" dirty="0"/>
              <a:t> here too.</a:t>
            </a:r>
          </a:p>
          <a:p>
            <a:endParaRPr lang="en-US" dirty="0"/>
          </a:p>
        </p:txBody>
      </p:sp>
      <p:sp>
        <p:nvSpPr>
          <p:cNvPr id="4" name="Header Placeholder 3"/>
          <p:cNvSpPr>
            <a:spLocks noGrp="1"/>
          </p:cNvSpPr>
          <p:nvPr>
            <p:ph type="hdr" idx="10"/>
          </p:nvPr>
        </p:nvSpPr>
        <p:spPr/>
        <p:txBody>
          <a:bodyPr/>
          <a:lstStyle/>
          <a:p>
            <a:r>
              <a:rPr lang="en-US"/>
              <a:t>doc.: IEEE 802.11-13/0541r0</a:t>
            </a:r>
            <a:endParaRPr lang="en-US" dirty="0"/>
          </a:p>
        </p:txBody>
      </p:sp>
      <p:sp>
        <p:nvSpPr>
          <p:cNvPr id="5" name="Date Placeholder 4"/>
          <p:cNvSpPr>
            <a:spLocks noGrp="1"/>
          </p:cNvSpPr>
          <p:nvPr>
            <p:ph type="dt" idx="11"/>
          </p:nvPr>
        </p:nvSpPr>
        <p:spPr/>
        <p:txBody>
          <a:bodyPr/>
          <a:lstStyle/>
          <a:p>
            <a:r>
              <a:rPr lang="en-US"/>
              <a:t>November 2014</a:t>
            </a:r>
            <a:endParaRPr lang="en-US" dirty="0"/>
          </a:p>
        </p:txBody>
      </p:sp>
      <p:sp>
        <p:nvSpPr>
          <p:cNvPr id="6" name="Footer Placeholder 5"/>
          <p:cNvSpPr>
            <a:spLocks noGrp="1"/>
          </p:cNvSpPr>
          <p:nvPr>
            <p:ph type="ftr" idx="12"/>
          </p:nvPr>
        </p:nvSpPr>
        <p:spPr/>
        <p:txBody>
          <a:bodyPr/>
          <a:lstStyle/>
          <a:p>
            <a:r>
              <a:rPr lang="en-US"/>
              <a:t>John Kenney, Toyota InfoTechnology Center</a:t>
            </a:r>
            <a:endParaRPr lang="en-US" dirty="0"/>
          </a:p>
        </p:txBody>
      </p:sp>
      <p:sp>
        <p:nvSpPr>
          <p:cNvPr id="7" name="Slide Number Placeholder 6"/>
          <p:cNvSpPr>
            <a:spLocks noGrp="1"/>
          </p:cNvSpPr>
          <p:nvPr>
            <p:ph type="sldNum" idx="13"/>
          </p:nvPr>
        </p:nvSpPr>
        <p:spPr/>
        <p:txBody>
          <a:bodyPr/>
          <a:lstStyle/>
          <a:p>
            <a:r>
              <a:rPr lang="en-US"/>
              <a:t>Page </a:t>
            </a:r>
            <a:fld id="{47A7FEEB-9CD2-43FE-843C-C5350BEACB45}" type="slidenum">
              <a:rPr lang="en-US" smtClean="0"/>
              <a:pPr/>
              <a:t>10</a:t>
            </a:fld>
            <a:endParaRPr lang="en-US"/>
          </a:p>
        </p:txBody>
      </p:sp>
    </p:spTree>
    <p:extLst>
      <p:ext uri="{BB962C8B-B14F-4D97-AF65-F5344CB8AC3E}">
        <p14:creationId xmlns:p14="http://schemas.microsoft.com/office/powerpoint/2010/main" val="3536275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5" name="Footer Placeholder 4"/>
          <p:cNvSpPr>
            <a:spLocks noGrp="1"/>
          </p:cNvSpPr>
          <p:nvPr>
            <p:ph type="ftr" idx="11"/>
          </p:nvPr>
        </p:nvSpPr>
        <p:spPr/>
        <p:txBody>
          <a:bodyPr/>
          <a:lstStyle>
            <a:lvl1pPr>
              <a:defRPr/>
            </a:lvl1pPr>
          </a:lstStyle>
          <a:p>
            <a:r>
              <a:rPr lang="en-GB" dirty="0"/>
              <a:t>Tim Godfrey, EPRI</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3" descr="IEEE_SA_Bar_Graphic_long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1650"/>
            <a:ext cx="914400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IEEE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0" y="577850"/>
            <a:ext cx="9017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0644" name="Rectangle 4"/>
          <p:cNvSpPr>
            <a:spLocks noGrp="1" noChangeArrowheads="1"/>
          </p:cNvSpPr>
          <p:nvPr>
            <p:ph type="subTitle" idx="1"/>
          </p:nvPr>
        </p:nvSpPr>
        <p:spPr>
          <a:xfrm>
            <a:off x="533400" y="1676400"/>
            <a:ext cx="7391400" cy="533400"/>
          </a:xfrm>
        </p:spPr>
        <p:txBody>
          <a:bodyPr/>
          <a:lstStyle>
            <a:lvl1pPr>
              <a:defRPr sz="2400"/>
            </a:lvl1pPr>
          </a:lstStyle>
          <a:p>
            <a:r>
              <a:rPr lang="en-US"/>
              <a:t>Click to edit Master subtitle style</a:t>
            </a:r>
          </a:p>
        </p:txBody>
      </p:sp>
      <p:sp>
        <p:nvSpPr>
          <p:cNvPr id="240643" name="Rectangle 3"/>
          <p:cNvSpPr>
            <a:spLocks noGrp="1" noChangeArrowheads="1"/>
          </p:cNvSpPr>
          <p:nvPr>
            <p:ph type="ctrTitle"/>
          </p:nvPr>
        </p:nvSpPr>
        <p:spPr>
          <a:xfrm>
            <a:off x="533400" y="1219200"/>
            <a:ext cx="6477000" cy="533400"/>
          </a:xfrm>
        </p:spPr>
        <p:txBody>
          <a:bodyPr anchor="t"/>
          <a:lstStyle>
            <a:lvl1pPr>
              <a:defRPr/>
            </a:lvl1pPr>
          </a:lstStyle>
          <a:p>
            <a:r>
              <a:rPr lang="en-US"/>
              <a:t>Click to edit Master title style</a:t>
            </a:r>
          </a:p>
        </p:txBody>
      </p:sp>
      <p:sp>
        <p:nvSpPr>
          <p:cNvPr id="6" name="Rectangle 6"/>
          <p:cNvSpPr>
            <a:spLocks noGrp="1" noChangeArrowheads="1"/>
          </p:cNvSpPr>
          <p:nvPr>
            <p:ph type="ftr" sz="quarter" idx="10"/>
          </p:nvPr>
        </p:nvSpPr>
        <p:spPr>
          <a:xfrm>
            <a:off x="3124200" y="6248400"/>
            <a:ext cx="2895600" cy="476250"/>
          </a:xfrm>
        </p:spPr>
        <p:txBody>
          <a:bodyPr/>
          <a:lstStyle>
            <a:lvl1pPr>
              <a:defRPr>
                <a:solidFill>
                  <a:srgbClr val="000000"/>
                </a:solidFill>
              </a:defRPr>
            </a:lvl1pPr>
          </a:lstStyle>
          <a:p>
            <a:pPr>
              <a:defRPr/>
            </a:pPr>
            <a:r>
              <a:rPr lang="en-US"/>
              <a:t>Powerpoint Title would go here</a:t>
            </a:r>
          </a:p>
        </p:txBody>
      </p:sp>
      <p:sp>
        <p:nvSpPr>
          <p:cNvPr id="7" name="Rectangle 7"/>
          <p:cNvSpPr>
            <a:spLocks noGrp="1" noChangeArrowheads="1"/>
          </p:cNvSpPr>
          <p:nvPr>
            <p:ph type="sldNum" sz="quarter" idx="11"/>
          </p:nvPr>
        </p:nvSpPr>
        <p:spPr>
          <a:xfrm>
            <a:off x="6553200" y="6248400"/>
            <a:ext cx="2133600" cy="476250"/>
          </a:xfrm>
        </p:spPr>
        <p:txBody>
          <a:bodyPr/>
          <a:lstStyle>
            <a:lvl1pPr>
              <a:defRPr smtClean="0"/>
            </a:lvl1pPr>
          </a:lstStyle>
          <a:p>
            <a:pPr>
              <a:defRPr/>
            </a:pPr>
            <a:fld id="{7444D631-9423-47E6-BED3-456AA81E5E6B}"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288223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AA31EAD-4008-4D28-8529-6C3FFFC90F57}" type="datetime1">
              <a:rPr lang="en-US"/>
              <a:pPr>
                <a:defRPr/>
              </a:pPr>
              <a:t>10/25/2016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6" name="Rectangle 6"/>
          <p:cNvSpPr>
            <a:spLocks noGrp="1" noChangeArrowheads="1"/>
          </p:cNvSpPr>
          <p:nvPr>
            <p:ph type="sldNum" sz="quarter" idx="12"/>
          </p:nvPr>
        </p:nvSpPr>
        <p:spPr>
          <a:ln/>
        </p:spPr>
        <p:txBody>
          <a:bodyPr/>
          <a:lstStyle>
            <a:lvl1pPr>
              <a:defRPr/>
            </a:lvl1pPr>
          </a:lstStyle>
          <a:p>
            <a:pPr>
              <a:defRPr/>
            </a:pPr>
            <a:fld id="{2B44FDAB-8785-4F05-8A95-7E489CA2F99E}"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1845619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5FDB7C9-9E1B-42EB-A486-DC038C74EA47}" type="datetime1">
              <a:rPr lang="en-US"/>
              <a:pPr>
                <a:defRPr/>
              </a:pPr>
              <a:t>10/25/2016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6" name="Rectangle 6"/>
          <p:cNvSpPr>
            <a:spLocks noGrp="1" noChangeArrowheads="1"/>
          </p:cNvSpPr>
          <p:nvPr>
            <p:ph type="sldNum" sz="quarter" idx="12"/>
          </p:nvPr>
        </p:nvSpPr>
        <p:spPr>
          <a:ln/>
        </p:spPr>
        <p:txBody>
          <a:bodyPr/>
          <a:lstStyle>
            <a:lvl1pPr>
              <a:defRPr/>
            </a:lvl1pPr>
          </a:lstStyle>
          <a:p>
            <a:pPr>
              <a:defRPr/>
            </a:pPr>
            <a:fld id="{CB89D2ED-786F-471F-888E-087D75CC6C38}"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1574033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24000"/>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524000"/>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22765FE5-1278-421D-82B1-5A59E541F468}" type="datetime1">
              <a:rPr lang="en-US"/>
              <a:pPr>
                <a:defRPr/>
              </a:pPr>
              <a:t>10/25/2016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7" name="Rectangle 6"/>
          <p:cNvSpPr>
            <a:spLocks noGrp="1" noChangeArrowheads="1"/>
          </p:cNvSpPr>
          <p:nvPr>
            <p:ph type="sldNum" sz="quarter" idx="12"/>
          </p:nvPr>
        </p:nvSpPr>
        <p:spPr>
          <a:ln/>
        </p:spPr>
        <p:txBody>
          <a:bodyPr/>
          <a:lstStyle>
            <a:lvl1pPr>
              <a:defRPr/>
            </a:lvl1pPr>
          </a:lstStyle>
          <a:p>
            <a:pPr>
              <a:defRPr/>
            </a:pPr>
            <a:fld id="{4D005946-3F9A-4EB8-8E61-E7D45751A535}"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2955177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5F51C6D9-088A-4537-B1D1-4742A0EF5EDC}" type="datetime1">
              <a:rPr lang="en-US"/>
              <a:pPr>
                <a:defRPr/>
              </a:pPr>
              <a:t>10/25/2016</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9" name="Rectangle 6"/>
          <p:cNvSpPr>
            <a:spLocks noGrp="1" noChangeArrowheads="1"/>
          </p:cNvSpPr>
          <p:nvPr>
            <p:ph type="sldNum" sz="quarter" idx="12"/>
          </p:nvPr>
        </p:nvSpPr>
        <p:spPr>
          <a:ln/>
        </p:spPr>
        <p:txBody>
          <a:bodyPr/>
          <a:lstStyle>
            <a:lvl1pPr>
              <a:defRPr/>
            </a:lvl1pPr>
          </a:lstStyle>
          <a:p>
            <a:pPr>
              <a:defRPr/>
            </a:pPr>
            <a:fld id="{AE614E68-CF18-4116-9E0C-334DE248D202}"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157484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5FCC6801-F79A-4C37-9862-61ACB6B270C5}" type="datetime1">
              <a:rPr lang="en-US"/>
              <a:pPr>
                <a:defRPr/>
              </a:pPr>
              <a:t>10/25/2016</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5" name="Rectangle 6"/>
          <p:cNvSpPr>
            <a:spLocks noGrp="1" noChangeArrowheads="1"/>
          </p:cNvSpPr>
          <p:nvPr>
            <p:ph type="sldNum" sz="quarter" idx="12"/>
          </p:nvPr>
        </p:nvSpPr>
        <p:spPr>
          <a:ln/>
        </p:spPr>
        <p:txBody>
          <a:bodyPr/>
          <a:lstStyle>
            <a:lvl1pPr>
              <a:defRPr/>
            </a:lvl1pPr>
          </a:lstStyle>
          <a:p>
            <a:pPr>
              <a:defRPr/>
            </a:pPr>
            <a:fld id="{645B1CA4-CEBC-4DA3-ADEF-A61B8218E40B}"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23796592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954A406-5667-48F7-937B-EDE44EC465DC}" type="datetime1">
              <a:rPr lang="en-US"/>
              <a:pPr>
                <a:defRPr/>
              </a:pPr>
              <a:t>10/25/2016</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4" name="Rectangle 6"/>
          <p:cNvSpPr>
            <a:spLocks noGrp="1" noChangeArrowheads="1"/>
          </p:cNvSpPr>
          <p:nvPr>
            <p:ph type="sldNum" sz="quarter" idx="12"/>
          </p:nvPr>
        </p:nvSpPr>
        <p:spPr>
          <a:ln/>
        </p:spPr>
        <p:txBody>
          <a:bodyPr/>
          <a:lstStyle>
            <a:lvl1pPr>
              <a:defRPr/>
            </a:lvl1pPr>
          </a:lstStyle>
          <a:p>
            <a:pPr>
              <a:defRPr/>
            </a:pPr>
            <a:fld id="{1675E885-B35A-439D-899E-1CC769ECF1DA}"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4715036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D476EC6-1997-47E4-A4CC-E08E23B2FB6E}" type="datetime1">
              <a:rPr lang="en-US"/>
              <a:pPr>
                <a:defRPr/>
              </a:pPr>
              <a:t>10/25/2016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7" name="Rectangle 6"/>
          <p:cNvSpPr>
            <a:spLocks noGrp="1" noChangeArrowheads="1"/>
          </p:cNvSpPr>
          <p:nvPr>
            <p:ph type="sldNum" sz="quarter" idx="12"/>
          </p:nvPr>
        </p:nvSpPr>
        <p:spPr>
          <a:ln/>
        </p:spPr>
        <p:txBody>
          <a:bodyPr/>
          <a:lstStyle>
            <a:lvl1pPr>
              <a:defRPr/>
            </a:lvl1pPr>
          </a:lstStyle>
          <a:p>
            <a:pPr>
              <a:defRPr/>
            </a:pPr>
            <a:fld id="{FB47171F-99C7-410A-B762-DAEBE41165A8}"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40485588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6B47AD5-F65B-4A79-9C2A-070F6588DE15}" type="datetime1">
              <a:rPr lang="en-US"/>
              <a:pPr>
                <a:defRPr/>
              </a:pPr>
              <a:t>10/25/2016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7" name="Rectangle 6"/>
          <p:cNvSpPr>
            <a:spLocks noGrp="1" noChangeArrowheads="1"/>
          </p:cNvSpPr>
          <p:nvPr>
            <p:ph type="sldNum" sz="quarter" idx="12"/>
          </p:nvPr>
        </p:nvSpPr>
        <p:spPr>
          <a:ln/>
        </p:spPr>
        <p:txBody>
          <a:bodyPr/>
          <a:lstStyle>
            <a:lvl1pPr>
              <a:defRPr/>
            </a:lvl1pPr>
          </a:lstStyle>
          <a:p>
            <a:pPr>
              <a:defRPr/>
            </a:pPr>
            <a:fld id="{F495CC90-4281-4EB9-B769-37D6479CC848}"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27885008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008D2D0-6C19-49CA-A28E-9F896E2CD907}" type="datetime1">
              <a:rPr lang="en-US"/>
              <a:pPr>
                <a:defRPr/>
              </a:pPr>
              <a:t>10/25/2016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6" name="Rectangle 6"/>
          <p:cNvSpPr>
            <a:spLocks noGrp="1" noChangeArrowheads="1"/>
          </p:cNvSpPr>
          <p:nvPr>
            <p:ph type="sldNum" sz="quarter" idx="12"/>
          </p:nvPr>
        </p:nvSpPr>
        <p:spPr>
          <a:ln/>
        </p:spPr>
        <p:txBody>
          <a:bodyPr/>
          <a:lstStyle>
            <a:lvl1pPr>
              <a:defRPr/>
            </a:lvl1pPr>
          </a:lstStyle>
          <a:p>
            <a:pPr>
              <a:defRPr/>
            </a:pPr>
            <a:fld id="{5D7A48E7-577D-42AC-8B82-2CF7AD1DBB63}"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521281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Footer Placeholder 17"/>
          <p:cNvSpPr>
            <a:spLocks noGrp="1"/>
          </p:cNvSpPr>
          <p:nvPr>
            <p:ph type="ftr" idx="11"/>
          </p:nvPr>
        </p:nvSpPr>
        <p:spPr/>
        <p:txBody>
          <a:bodyPr/>
          <a:lstStyle/>
          <a:p>
            <a:r>
              <a:rPr lang="en-GB" dirty="0"/>
              <a:t>Tim Godfrey, EPRI</a:t>
            </a:r>
          </a:p>
        </p:txBody>
      </p:sp>
      <p:sp>
        <p:nvSpPr>
          <p:cNvPr id="19" name="Slide Number Placeholder 18"/>
          <p:cNvSpPr>
            <a:spLocks noGrp="1"/>
          </p:cNvSpPr>
          <p:nvPr>
            <p:ph type="sldNum" idx="12"/>
          </p:nvPr>
        </p:nvSpPr>
        <p:spPr/>
        <p:txBody>
          <a:bodyPr/>
          <a:lstStyle/>
          <a:p>
            <a:r>
              <a:rPr lang="en-GB"/>
              <a:t>Slide </a:t>
            </a:r>
            <a:fld id="{D09C756B-EB39-4236-ADBB-73052B179AE4}" type="slidenum">
              <a:rPr lang="en-GB" smtClean="0"/>
              <a:pPr/>
              <a:t>‹#›</a:t>
            </a:fld>
            <a:endParaRPr lang="en-GB"/>
          </a:p>
        </p:txBody>
      </p:sp>
      <p:sp>
        <p:nvSpPr>
          <p:cNvPr id="20" name="Title 19"/>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04800"/>
            <a:ext cx="20193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0"/>
            <a:ext cx="59055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D0CB899B-4209-4771-88C1-35635F75E9BB}" type="datetime1">
              <a:rPr lang="en-US"/>
              <a:pPr>
                <a:defRPr/>
              </a:pPr>
              <a:t>10/25/2016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6" name="Rectangle 6"/>
          <p:cNvSpPr>
            <a:spLocks noGrp="1" noChangeArrowheads="1"/>
          </p:cNvSpPr>
          <p:nvPr>
            <p:ph type="sldNum" sz="quarter" idx="12"/>
          </p:nvPr>
        </p:nvSpPr>
        <p:spPr>
          <a:ln/>
        </p:spPr>
        <p:txBody>
          <a:bodyPr/>
          <a:lstStyle>
            <a:lvl1pPr>
              <a:defRPr/>
            </a:lvl1pPr>
          </a:lstStyle>
          <a:p>
            <a:pPr>
              <a:defRPr/>
            </a:pPr>
            <a:fld id="{96BB7A84-17F2-4338-B929-E868D529057A}"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237436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Footer Placeholder 4"/>
          <p:cNvSpPr>
            <a:spLocks noGrp="1"/>
          </p:cNvSpPr>
          <p:nvPr>
            <p:ph type="ftr" idx="11"/>
          </p:nvPr>
        </p:nvSpPr>
        <p:spPr/>
        <p:txBody>
          <a:bodyPr/>
          <a:lstStyle>
            <a:lvl1pPr>
              <a:defRPr/>
            </a:lvl1pPr>
          </a:lstStyle>
          <a:p>
            <a:r>
              <a:rPr lang="en-GB" dirty="0"/>
              <a:t>Tim Godfrey, EPRI</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idx="11"/>
          </p:nvPr>
        </p:nvSpPr>
        <p:spPr/>
        <p:txBody>
          <a:bodyPr/>
          <a:lstStyle>
            <a:lvl1pPr>
              <a:defRPr/>
            </a:lvl1pPr>
          </a:lstStyle>
          <a:p>
            <a:r>
              <a:rPr lang="en-GB" dirty="0"/>
              <a:t>Tim Godfrey, EPRI</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idx="11"/>
          </p:nvPr>
        </p:nvSpPr>
        <p:spPr>
          <a:xfrm>
            <a:off x="5643570" y="6475413"/>
            <a:ext cx="2898768" cy="180975"/>
          </a:xfrm>
        </p:spPr>
        <p:txBody>
          <a:bodyPr/>
          <a:lstStyle>
            <a:lvl1pPr>
              <a:defRPr/>
            </a:lvl1pPr>
          </a:lstStyle>
          <a:p>
            <a:r>
              <a:rPr lang="en-GB" dirty="0"/>
              <a:t>Tim Godfrey, EPRI</a:t>
            </a:r>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idx="11"/>
          </p:nvPr>
        </p:nvSpPr>
        <p:spPr/>
        <p:txBody>
          <a:bodyPr/>
          <a:lstStyle>
            <a:lvl1pPr>
              <a:defRPr/>
            </a:lvl1pPr>
          </a:lstStyle>
          <a:p>
            <a:r>
              <a:rPr lang="en-GB" dirty="0"/>
              <a:t>Tim Godfrey, EPRI</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idx="11"/>
          </p:nvPr>
        </p:nvSpPr>
        <p:spPr/>
        <p:txBody>
          <a:bodyPr/>
          <a:lstStyle>
            <a:lvl1pPr>
              <a:defRPr/>
            </a:lvl1pPr>
          </a:lstStyle>
          <a:p>
            <a:r>
              <a:rPr lang="en-GB" dirty="0"/>
              <a:t>Tim Godfrey, EPRI</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idx="11"/>
          </p:nvPr>
        </p:nvSpPr>
        <p:spPr/>
        <p:txBody>
          <a:bodyPr/>
          <a:lstStyle>
            <a:lvl1pPr>
              <a:defRPr/>
            </a:lvl1pPr>
          </a:lstStyle>
          <a:p>
            <a:r>
              <a:rPr lang="en-GB" dirty="0"/>
              <a:t>Tim Godfrey, EPRI</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idx="11"/>
          </p:nvPr>
        </p:nvSpPr>
        <p:spPr/>
        <p:txBody>
          <a:bodyPr/>
          <a:lstStyle>
            <a:lvl1pPr>
              <a:defRPr/>
            </a:lvl1pPr>
          </a:lstStyle>
          <a:p>
            <a:r>
              <a:rPr lang="en-GB" dirty="0"/>
              <a:t>Tim Godfrey, EPRI</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1.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March 2016</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Tim Godfrey, EPRI</a:t>
            </a:r>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802.24-16/0009r1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23" descr="IEEE_SA_Bar_Graphic_long_rg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172200"/>
            <a:ext cx="919003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2"/>
          <p:cNvSpPr>
            <a:spLocks noGrp="1" noChangeArrowheads="1"/>
          </p:cNvSpPr>
          <p:nvPr>
            <p:ph type="title"/>
          </p:nvPr>
        </p:nvSpPr>
        <p:spPr bwMode="auto">
          <a:xfrm>
            <a:off x="609600" y="304800"/>
            <a:ext cx="8077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7172" name="Rectangle 3"/>
          <p:cNvSpPr>
            <a:spLocks noGrp="1" noChangeArrowheads="1"/>
          </p:cNvSpPr>
          <p:nvPr>
            <p:ph type="body" idx="1"/>
          </p:nvPr>
        </p:nvSpPr>
        <p:spPr bwMode="auto">
          <a:xfrm>
            <a:off x="609600" y="1524000"/>
            <a:ext cx="8077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7086600" y="6629400"/>
            <a:ext cx="10668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800" b="1">
                <a:solidFill>
                  <a:srgbClr val="000000"/>
                </a:solidFill>
                <a:latin typeface="Arial" charset="0"/>
                <a:ea typeface="ＭＳ Ｐゴシック" pitchFamily="-112" charset="-128"/>
              </a:defRPr>
            </a:lvl1pPr>
          </a:lstStyle>
          <a:p>
            <a:pPr defTabSz="914400">
              <a:buClrTx/>
              <a:buSzTx/>
              <a:buFontTx/>
              <a:buNone/>
              <a:defRPr/>
            </a:pPr>
            <a:fld id="{438FAB02-59DF-4599-BDD7-439BF72DEB99}" type="datetime1">
              <a:rPr lang="en-US"/>
              <a:pPr defTabSz="914400">
                <a:buClrTx/>
                <a:buSzTx/>
                <a:buFontTx/>
                <a:buNone/>
                <a:defRPr/>
              </a:pPr>
              <a:t>10/25/2016</a:t>
            </a:fld>
            <a:endParaRPr lang="en-US"/>
          </a:p>
        </p:txBody>
      </p:sp>
      <p:sp>
        <p:nvSpPr>
          <p:cNvPr id="1029" name="Rectangle 5"/>
          <p:cNvSpPr>
            <a:spLocks noGrp="1" noChangeArrowheads="1"/>
          </p:cNvSpPr>
          <p:nvPr>
            <p:ph type="ftr" sz="quarter" idx="3"/>
          </p:nvPr>
        </p:nvSpPr>
        <p:spPr bwMode="auto">
          <a:xfrm>
            <a:off x="609600" y="6629400"/>
            <a:ext cx="48006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800" b="1">
                <a:solidFill>
                  <a:srgbClr val="000000"/>
                </a:solidFill>
                <a:latin typeface="Arial" charset="0"/>
                <a:ea typeface="ＭＳ Ｐゴシック" pitchFamily="-112" charset="-128"/>
              </a:defRPr>
            </a:lvl1pPr>
          </a:lstStyle>
          <a:p>
            <a:pPr defTabSz="914400">
              <a:buClrTx/>
              <a:buSzTx/>
              <a:buFontTx/>
              <a:buNone/>
              <a:defRPr/>
            </a:pPr>
            <a:r>
              <a:rPr lang="en-US"/>
              <a:t>Powerpoint Title would go here</a:t>
            </a:r>
          </a:p>
        </p:txBody>
      </p:sp>
      <p:sp>
        <p:nvSpPr>
          <p:cNvPr id="1030" name="Rectangle 6"/>
          <p:cNvSpPr>
            <a:spLocks noGrp="1" noChangeArrowheads="1"/>
          </p:cNvSpPr>
          <p:nvPr>
            <p:ph type="sldNum" sz="quarter" idx="4"/>
          </p:nvPr>
        </p:nvSpPr>
        <p:spPr bwMode="auto">
          <a:xfrm>
            <a:off x="8458200" y="6629400"/>
            <a:ext cx="6858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800" b="1" smtClean="0">
                <a:solidFill>
                  <a:srgbClr val="000000"/>
                </a:solidFill>
                <a:latin typeface="Arial" panose="020B0604020202020204" pitchFamily="34" charset="0"/>
              </a:defRPr>
            </a:lvl1pPr>
          </a:lstStyle>
          <a:p>
            <a:pPr defTabSz="914400">
              <a:buClrTx/>
              <a:buSzTx/>
              <a:buFontTx/>
              <a:buNone/>
              <a:defRPr/>
            </a:pPr>
            <a:fld id="{E90E0803-5412-4AC0-9CB5-E75470B80A96}" type="slidenum">
              <a:rPr lang="en-US" altLang="en-US">
                <a:ea typeface="MS PGothic" panose="020B0600070205080204" pitchFamily="34" charset="-128"/>
              </a:rPr>
              <a:pPr defTabSz="914400">
                <a:buClrTx/>
                <a:buSzTx/>
                <a:buFontTx/>
                <a:buNone/>
                <a:defRPr/>
              </a:pPr>
              <a:t>‹#›</a:t>
            </a:fld>
            <a:endParaRPr lang="en-US" altLang="en-US" sz="1400">
              <a:latin typeface="Myriad Pro"/>
              <a:ea typeface="MS PGothic" panose="020B0600070205080204" pitchFamily="34" charset="-128"/>
            </a:endParaRPr>
          </a:p>
        </p:txBody>
      </p:sp>
      <p:pic>
        <p:nvPicPr>
          <p:cNvPr id="7176" name="Picture 24" descr="IEEE_white"/>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001000" y="6248400"/>
            <a:ext cx="9017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241277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l" rtl="0" eaLnBrk="0" fontAlgn="base" hangingPunct="0">
        <a:spcBef>
          <a:spcPct val="0"/>
        </a:spcBef>
        <a:spcAft>
          <a:spcPct val="0"/>
        </a:spcAft>
        <a:defRPr sz="2800" b="1">
          <a:solidFill>
            <a:schemeClr val="tx2"/>
          </a:solidFill>
          <a:latin typeface="+mj-lt"/>
          <a:ea typeface="MS PGothic" pitchFamily="34" charset="-128"/>
          <a:cs typeface="ＭＳ Ｐゴシック" pitchFamily="-112" charset="-128"/>
        </a:defRPr>
      </a:lvl1pPr>
      <a:lvl2pPr algn="l" rtl="0" eaLnBrk="0" fontAlgn="base" hangingPunct="0">
        <a:spcBef>
          <a:spcPct val="0"/>
        </a:spcBef>
        <a:spcAft>
          <a:spcPct val="0"/>
        </a:spcAft>
        <a:defRPr sz="2800" b="1">
          <a:solidFill>
            <a:schemeClr val="tx2"/>
          </a:solidFill>
          <a:latin typeface="Verdana" pitchFamily="34" charset="0"/>
          <a:ea typeface="MS PGothic" pitchFamily="34" charset="-128"/>
          <a:cs typeface="ＭＳ Ｐゴシック" pitchFamily="-112" charset="-128"/>
        </a:defRPr>
      </a:lvl2pPr>
      <a:lvl3pPr algn="l" rtl="0" eaLnBrk="0" fontAlgn="base" hangingPunct="0">
        <a:spcBef>
          <a:spcPct val="0"/>
        </a:spcBef>
        <a:spcAft>
          <a:spcPct val="0"/>
        </a:spcAft>
        <a:defRPr sz="2800" b="1">
          <a:solidFill>
            <a:schemeClr val="tx2"/>
          </a:solidFill>
          <a:latin typeface="Verdana" pitchFamily="34" charset="0"/>
          <a:ea typeface="MS PGothic" pitchFamily="34" charset="-128"/>
          <a:cs typeface="ＭＳ Ｐゴシック" pitchFamily="-112" charset="-128"/>
        </a:defRPr>
      </a:lvl3pPr>
      <a:lvl4pPr algn="l" rtl="0" eaLnBrk="0" fontAlgn="base" hangingPunct="0">
        <a:spcBef>
          <a:spcPct val="0"/>
        </a:spcBef>
        <a:spcAft>
          <a:spcPct val="0"/>
        </a:spcAft>
        <a:defRPr sz="2800" b="1">
          <a:solidFill>
            <a:schemeClr val="tx2"/>
          </a:solidFill>
          <a:latin typeface="Verdana" pitchFamily="34" charset="0"/>
          <a:ea typeface="MS PGothic" pitchFamily="34" charset="-128"/>
          <a:cs typeface="ＭＳ Ｐゴシック" pitchFamily="-112" charset="-128"/>
        </a:defRPr>
      </a:lvl4pPr>
      <a:lvl5pPr algn="l" rtl="0" eaLnBrk="0" fontAlgn="base" hangingPunct="0">
        <a:spcBef>
          <a:spcPct val="0"/>
        </a:spcBef>
        <a:spcAft>
          <a:spcPct val="0"/>
        </a:spcAft>
        <a:defRPr sz="2800" b="1">
          <a:solidFill>
            <a:schemeClr val="tx2"/>
          </a:solidFill>
          <a:latin typeface="Verdana" pitchFamily="34" charset="0"/>
          <a:ea typeface="MS PGothic" pitchFamily="34" charset="-128"/>
          <a:cs typeface="ＭＳ Ｐゴシック" pitchFamily="-112" charset="-128"/>
        </a:defRPr>
      </a:lvl5pPr>
      <a:lvl6pPr marL="4572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6pPr>
      <a:lvl7pPr marL="9144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7pPr>
      <a:lvl8pPr marL="13716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8pPr>
      <a:lvl9pPr marL="18288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9pPr>
    </p:titleStyle>
    <p:bodyStyle>
      <a:lvl1pPr marL="342900" indent="-342900" algn="l" rtl="0" eaLnBrk="0" fontAlgn="base" hangingPunct="0">
        <a:spcBef>
          <a:spcPct val="50000"/>
        </a:spcBef>
        <a:spcAft>
          <a:spcPct val="0"/>
        </a:spcAft>
        <a:defRPr>
          <a:solidFill>
            <a:schemeClr val="tx1"/>
          </a:solidFill>
          <a:latin typeface="+mn-lt"/>
          <a:ea typeface="MS PGothic" pitchFamily="34" charset="-128"/>
          <a:cs typeface="ＭＳ Ｐゴシック" pitchFamily="-112" charset="-128"/>
        </a:defRPr>
      </a:lvl1pPr>
      <a:lvl2pPr marL="742950" indent="-285750" algn="l" rtl="0" eaLnBrk="0" fontAlgn="base" hangingPunct="0">
        <a:spcBef>
          <a:spcPct val="20000"/>
        </a:spcBef>
        <a:spcAft>
          <a:spcPct val="0"/>
        </a:spcAft>
        <a:buChar char="–"/>
        <a:defRPr>
          <a:solidFill>
            <a:schemeClr val="tx1"/>
          </a:solidFill>
          <a:latin typeface="+mn-lt"/>
          <a:ea typeface="MS PGothic" pitchFamily="34" charset="-128"/>
          <a:cs typeface="ＭＳ Ｐゴシック" pitchFamily="-112" charset="-128"/>
        </a:defRPr>
      </a:lvl2pPr>
      <a:lvl3pPr marL="1143000" indent="-228600" algn="l" rtl="0" eaLnBrk="0" fontAlgn="base" hangingPunct="0">
        <a:spcBef>
          <a:spcPct val="20000"/>
        </a:spcBef>
        <a:spcAft>
          <a:spcPct val="0"/>
        </a:spcAft>
        <a:buChar char="•"/>
        <a:defRPr sz="1600">
          <a:solidFill>
            <a:schemeClr val="tx1"/>
          </a:solidFill>
          <a:latin typeface="+mn-lt"/>
          <a:ea typeface="MS PGothic" pitchFamily="34" charset="-128"/>
          <a:cs typeface="ＭＳ Ｐゴシック" pitchFamily="-112" charset="-128"/>
        </a:defRPr>
      </a:lvl3pPr>
      <a:lvl4pPr marL="1600200" indent="-228600" algn="l" rtl="0" eaLnBrk="0" fontAlgn="base" hangingPunct="0">
        <a:spcBef>
          <a:spcPct val="20000"/>
        </a:spcBef>
        <a:spcAft>
          <a:spcPct val="0"/>
        </a:spcAft>
        <a:defRPr sz="1200">
          <a:solidFill>
            <a:schemeClr val="tx1"/>
          </a:solidFill>
          <a:latin typeface="+mn-lt"/>
          <a:ea typeface="MS PGothic" pitchFamily="34" charset="-128"/>
          <a:cs typeface="ＭＳ Ｐゴシック" pitchFamily="-112" charset="-128"/>
        </a:defRPr>
      </a:lvl4pPr>
      <a:lvl5pPr marL="2057400" indent="-228600" algn="l" rtl="0" eaLnBrk="0" fontAlgn="base" hangingPunct="0">
        <a:spcBef>
          <a:spcPct val="20000"/>
        </a:spcBef>
        <a:spcAft>
          <a:spcPct val="0"/>
        </a:spcAft>
        <a:defRPr sz="1200">
          <a:solidFill>
            <a:schemeClr val="tx1"/>
          </a:solidFill>
          <a:latin typeface="+mn-lt"/>
          <a:ea typeface="MS PGothic" pitchFamily="34" charset="-128"/>
          <a:cs typeface="ＭＳ Ｐゴシック" pitchFamily="-112" charset="-128"/>
        </a:defRPr>
      </a:lvl5pPr>
      <a:lvl6pPr marL="2514600" indent="-228600" algn="l" rtl="0" eaLnBrk="1" fontAlgn="base" hangingPunct="1">
        <a:spcBef>
          <a:spcPct val="20000"/>
        </a:spcBef>
        <a:spcAft>
          <a:spcPct val="0"/>
        </a:spcAft>
        <a:defRPr sz="1200">
          <a:solidFill>
            <a:schemeClr val="tx1"/>
          </a:solidFill>
          <a:latin typeface="+mn-lt"/>
          <a:ea typeface="+mn-ea"/>
        </a:defRPr>
      </a:lvl6pPr>
      <a:lvl7pPr marL="2971800" indent="-228600" algn="l" rtl="0" eaLnBrk="1" fontAlgn="base" hangingPunct="1">
        <a:spcBef>
          <a:spcPct val="20000"/>
        </a:spcBef>
        <a:spcAft>
          <a:spcPct val="0"/>
        </a:spcAft>
        <a:defRPr sz="1200">
          <a:solidFill>
            <a:schemeClr val="tx1"/>
          </a:solidFill>
          <a:latin typeface="+mn-lt"/>
          <a:ea typeface="+mn-ea"/>
        </a:defRPr>
      </a:lvl7pPr>
      <a:lvl8pPr marL="3429000" indent="-228600" algn="l" rtl="0" eaLnBrk="1" fontAlgn="base" hangingPunct="1">
        <a:spcBef>
          <a:spcPct val="20000"/>
        </a:spcBef>
        <a:spcAft>
          <a:spcPct val="0"/>
        </a:spcAft>
        <a:defRPr sz="1200">
          <a:solidFill>
            <a:schemeClr val="tx1"/>
          </a:solidFill>
          <a:latin typeface="+mn-lt"/>
          <a:ea typeface="+mn-ea"/>
        </a:defRPr>
      </a:lvl8pPr>
      <a:lvl9pPr marL="3886200" indent="-228600" algn="l" rtl="0" eaLnBrk="1" fontAlgn="base" hangingPunct="1">
        <a:spcBef>
          <a:spcPct val="20000"/>
        </a:spcBef>
        <a:spcAft>
          <a:spcPct val="0"/>
        </a:spcAft>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1.xml"/><Relationship Id="rId5" Type="http://schemas.openxmlformats.org/officeDocument/2006/relationships/hyperlink" Target="http://www.ieee802.org/22/Technology/22-11-0132-03-0000-Core-Technologies-plus-Broadband-Extension-and-Monitoring.pdf" TargetMode="Externa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idx="11"/>
          </p:nvPr>
        </p:nvSpPr>
        <p:spPr>
          <a:xfrm>
            <a:off x="5500694" y="6475413"/>
            <a:ext cx="3041644" cy="180975"/>
          </a:xfrm>
        </p:spPr>
        <p:txBody>
          <a:bodyPr/>
          <a:lstStyle/>
          <a:p>
            <a:r>
              <a:rPr lang="en-GB" dirty="0"/>
              <a:t>Tim Godfrey, EPRI</a:t>
            </a:r>
          </a:p>
        </p:txBody>
      </p:sp>
      <p:sp>
        <p:nvSpPr>
          <p:cNvPr id="8" name="Slide Number Placeholder 5"/>
          <p:cNvSpPr>
            <a:spLocks noGrp="1"/>
          </p:cNvSpPr>
          <p:nvPr>
            <p:ph type="sldNum" idx="12"/>
          </p:nvPr>
        </p:nvSpPr>
        <p:spPr>
          <a:xfrm>
            <a:off x="4344988" y="6475413"/>
            <a:ext cx="528637" cy="363537"/>
          </a:xfrm>
        </p:spPr>
        <p:txBody>
          <a:bodyPr/>
          <a:lstStyle/>
          <a:p>
            <a:r>
              <a:rPr lang="en-GB"/>
              <a:t>Slide </a:t>
            </a:r>
            <a:fld id="{93823DB3-BAA4-4F4A-B4B3-ED9ABE70E976}" type="slidenum">
              <a:rPr lang="en-GB" smtClean="0"/>
              <a:pPr/>
              <a:t>1</a:t>
            </a:fld>
            <a:endParaRPr lang="en-GB" dirty="0"/>
          </a:p>
        </p:txBody>
      </p:sp>
      <p:sp>
        <p:nvSpPr>
          <p:cNvPr id="3073" name="Rectangle 1"/>
          <p:cNvSpPr>
            <a:spLocks noGrp="1" noChangeArrowheads="1"/>
          </p:cNvSpPr>
          <p:nvPr>
            <p:ph type="title"/>
          </p:nvPr>
        </p:nvSpPr>
        <p:spPr>
          <a:xfrm>
            <a:off x="685800" y="9906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ja-JP" dirty="0">
                <a:solidFill>
                  <a:schemeClr val="tx1"/>
                </a:solidFill>
                <a:ea typeface="ＭＳ Ｐゴシック" pitchFamily="34" charset="-128"/>
              </a:rPr>
              <a:t>802.24.1 Smart Grid TAG </a:t>
            </a:r>
            <a:br>
              <a:rPr lang="en-US" altLang="ja-JP" dirty="0">
                <a:solidFill>
                  <a:schemeClr val="tx1"/>
                </a:solidFill>
                <a:ea typeface="ＭＳ Ｐゴシック" pitchFamily="34" charset="-128"/>
              </a:rPr>
            </a:br>
            <a:r>
              <a:rPr lang="en-US" altLang="ja-JP" dirty="0">
                <a:solidFill>
                  <a:schemeClr val="tx1"/>
                </a:solidFill>
                <a:ea typeface="ＭＳ Ｐゴシック" pitchFamily="34" charset="-128"/>
              </a:rPr>
              <a:t>Consolidated White Paper Presentation</a:t>
            </a:r>
            <a:endParaRPr lang="en-GB" dirty="0">
              <a:solidFill>
                <a:schemeClr val="tx1"/>
              </a:solidFill>
            </a:endParaRPr>
          </a:p>
        </p:txBody>
      </p:sp>
      <p:sp>
        <p:nvSpPr>
          <p:cNvPr id="3074" name="Rectangle 2"/>
          <p:cNvSpPr>
            <a:spLocks noGrp="1" noChangeArrowheads="1"/>
          </p:cNvSpPr>
          <p:nvPr>
            <p:ph type="body" idx="1"/>
          </p:nvPr>
        </p:nvSpPr>
        <p:spPr>
          <a:xfrm>
            <a:off x="685800" y="243840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March 7, 2016</a:t>
            </a:r>
          </a:p>
        </p:txBody>
      </p:sp>
      <p:sp>
        <p:nvSpPr>
          <p:cNvPr id="3076" name="Rectangle 4"/>
          <p:cNvSpPr>
            <a:spLocks noChangeArrowheads="1"/>
          </p:cNvSpPr>
          <p:nvPr/>
        </p:nvSpPr>
        <p:spPr bwMode="auto">
          <a:xfrm>
            <a:off x="533400" y="3048000"/>
            <a:ext cx="32004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 The 802.24 TAG</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Overview of DA Applications</a:t>
            </a:r>
            <a:endParaRPr lang="en-US" dirty="0"/>
          </a:p>
        </p:txBody>
      </p:sp>
      <p:sp>
        <p:nvSpPr>
          <p:cNvPr id="3" name="Content Placeholder 2"/>
          <p:cNvSpPr>
            <a:spLocks noGrp="1"/>
          </p:cNvSpPr>
          <p:nvPr>
            <p:ph idx="1"/>
          </p:nvPr>
        </p:nvSpPr>
        <p:spPr>
          <a:xfrm>
            <a:off x="381000" y="1524000"/>
            <a:ext cx="7391400" cy="4648200"/>
          </a:xfrm>
        </p:spPr>
        <p:txBody>
          <a:bodyPr/>
          <a:lstStyle/>
          <a:p>
            <a:r>
              <a:rPr lang="en-US" dirty="0"/>
              <a:t>Distribution Automation (DA) involves monitoring and control of devices on the medium voltage (2 kV to 35 kV) grid, which provides the connection between a substation and customer transformer </a:t>
            </a:r>
          </a:p>
          <a:p>
            <a:r>
              <a:rPr lang="en-US" dirty="0"/>
              <a:t>DA Applications include:</a:t>
            </a:r>
          </a:p>
          <a:p>
            <a:pPr lvl="1"/>
            <a:r>
              <a:rPr lang="en-US" dirty="0"/>
              <a:t>Voltage </a:t>
            </a:r>
            <a:r>
              <a:rPr lang="en-US" dirty="0" err="1"/>
              <a:t>VAr</a:t>
            </a:r>
            <a:r>
              <a:rPr lang="en-US" dirty="0"/>
              <a:t> (Capacitor Bank Control)</a:t>
            </a:r>
          </a:p>
          <a:p>
            <a:pPr lvl="2"/>
            <a:r>
              <a:rPr lang="en-US" dirty="0"/>
              <a:t>Compensating for reactive power losses due to inductive load by switching in capacitor banks on the distribution circuit</a:t>
            </a:r>
          </a:p>
          <a:p>
            <a:pPr lvl="1"/>
            <a:r>
              <a:rPr lang="en-US" dirty="0"/>
              <a:t>Voltage regulation</a:t>
            </a:r>
          </a:p>
          <a:p>
            <a:pPr lvl="2"/>
            <a:r>
              <a:rPr lang="en-US" dirty="0"/>
              <a:t>Compensating for voltage loss and varying voltage due to load by changing taps on a specialized autotransformer</a:t>
            </a:r>
          </a:p>
          <a:p>
            <a:pPr lvl="1"/>
            <a:r>
              <a:rPr lang="en-US" dirty="0"/>
              <a:t>Switching / </a:t>
            </a:r>
            <a:r>
              <a:rPr lang="en-US" dirty="0" err="1"/>
              <a:t>Sectionalizers</a:t>
            </a:r>
            <a:endParaRPr lang="en-US" dirty="0"/>
          </a:p>
          <a:p>
            <a:pPr lvl="2"/>
            <a:r>
              <a:rPr lang="en-US" dirty="0"/>
              <a:t>Remotely switching the connectivity of the distribution grid to balance load or route power around damaged areas.</a:t>
            </a:r>
          </a:p>
          <a:p>
            <a:endParaRPr lang="en-US" dirty="0"/>
          </a:p>
          <a:p>
            <a:endParaRPr lang="en-US" dirty="0"/>
          </a:p>
        </p:txBody>
      </p:sp>
      <p:sp>
        <p:nvSpPr>
          <p:cNvPr id="4" name="Slide Number Placeholder 3"/>
          <p:cNvSpPr>
            <a:spLocks noGrp="1"/>
          </p:cNvSpPr>
          <p:nvPr>
            <p:ph type="sldNum" sz="quarter" idx="12"/>
          </p:nvPr>
        </p:nvSpPr>
        <p:spPr/>
        <p:txBody>
          <a:bodyPr/>
          <a:lstStyle/>
          <a:p>
            <a:fld id="{2B44FDAB-8785-4F05-8A95-7E489CA2F99E}" type="slidenum">
              <a:rPr lang="en-US" altLang="en-US" smtClean="0"/>
              <a:pPr/>
              <a:t>10</a:t>
            </a:fld>
            <a:endParaRPr lang="en-US" altLang="en-US"/>
          </a:p>
        </p:txBody>
      </p:sp>
      <p:pic>
        <p:nvPicPr>
          <p:cNvPr id="11" name="Picture 2" descr="http://2.imimg.com/data2/FT/HQ/HELLOTD-1739557/pole_mounted_capacitor_250x2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2559050"/>
            <a:ext cx="1203325" cy="1155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http://www.langley-eng.co.uk/images/esb-re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0" y="3778250"/>
            <a:ext cx="9525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b_200_0_16777215_0___images_stories_WebNews2009_sc_electric_intellirupter_pulseclos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5105400"/>
            <a:ext cx="1009650" cy="913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7699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219200"/>
            <a:ext cx="7620000" cy="5016758"/>
          </a:xfrm>
          <a:prstGeom prst="rect">
            <a:avLst/>
          </a:prstGeom>
          <a:noFill/>
        </p:spPr>
        <p:txBody>
          <a:bodyPr wrap="square" rtlCol="0">
            <a:spAutoFit/>
          </a:bodyPr>
          <a:lstStyle/>
          <a:p>
            <a:r>
              <a:rPr lang="en-US" dirty="0">
                <a:solidFill>
                  <a:schemeClr val="tx1"/>
                </a:solidFill>
              </a:rPr>
              <a:t>Something on cyber security and IEEE 802</a:t>
            </a:r>
          </a:p>
          <a:p>
            <a:r>
              <a:rPr lang="en-US" dirty="0">
                <a:solidFill>
                  <a:schemeClr val="tx1"/>
                </a:solidFill>
              </a:rPr>
              <a:t>	Scope limited to link-layer</a:t>
            </a:r>
          </a:p>
          <a:p>
            <a:r>
              <a:rPr lang="en-US" dirty="0">
                <a:solidFill>
                  <a:schemeClr val="tx1"/>
                </a:solidFill>
              </a:rPr>
              <a:t>	Support higher layer security protocols (required in most cases)</a:t>
            </a:r>
          </a:p>
          <a:p>
            <a:r>
              <a:rPr lang="en-US" dirty="0">
                <a:solidFill>
                  <a:schemeClr val="tx1"/>
                </a:solidFill>
              </a:rPr>
              <a:t>Evolution to AES256 – future</a:t>
            </a:r>
          </a:p>
          <a:p>
            <a:endParaRPr lang="en-US" dirty="0">
              <a:solidFill>
                <a:schemeClr val="tx1"/>
              </a:solidFill>
            </a:endParaRPr>
          </a:p>
          <a:p>
            <a:r>
              <a:rPr lang="en-US" sz="1600" dirty="0">
                <a:solidFill>
                  <a:schemeClr val="tx1"/>
                </a:solidFill>
              </a:rPr>
              <a:t>List in SP800-57 </a:t>
            </a:r>
          </a:p>
          <a:p>
            <a:endParaRPr lang="en-US" sz="1600" dirty="0">
              <a:solidFill>
                <a:schemeClr val="tx1"/>
              </a:solidFill>
            </a:endParaRPr>
          </a:p>
          <a:p>
            <a:r>
              <a:rPr lang="en-US" sz="1600" dirty="0">
                <a:solidFill>
                  <a:schemeClr val="tx1"/>
                </a:solidFill>
              </a:rPr>
              <a:t>References to FIPS,   2006 version, and later versions. </a:t>
            </a:r>
          </a:p>
          <a:p>
            <a:r>
              <a:rPr lang="en-US" sz="1600" dirty="0">
                <a:solidFill>
                  <a:schemeClr val="tx1"/>
                </a:solidFill>
              </a:rPr>
              <a:t>We would like to show how IEEE 802 fits into a comprehensive security architecture. </a:t>
            </a:r>
          </a:p>
          <a:p>
            <a:r>
              <a:rPr lang="en-US" sz="1600" dirty="0">
                <a:solidFill>
                  <a:schemeClr val="tx1"/>
                </a:solidFill>
              </a:rPr>
              <a:t>Generally 802 provides layer 2 authentication and encryption.   Show key management interfaces and mechanisms.  Cypher suites</a:t>
            </a:r>
          </a:p>
          <a:p>
            <a:r>
              <a:rPr lang="en-US" sz="1600" dirty="0">
                <a:solidFill>
                  <a:schemeClr val="tx1"/>
                </a:solidFill>
              </a:rPr>
              <a:t>NISTIR   (Phil Beecher to provide this.  Describe PKI, EAPOL, KMP,  )</a:t>
            </a:r>
          </a:p>
          <a:p>
            <a:endParaRPr lang="en-US" sz="1600" dirty="0">
              <a:solidFill>
                <a:schemeClr val="tx1"/>
              </a:solidFill>
            </a:endParaRPr>
          </a:p>
          <a:p>
            <a:r>
              <a:rPr lang="en-US" sz="1600" dirty="0">
                <a:solidFill>
                  <a:schemeClr val="tx1"/>
                </a:solidFill>
              </a:rPr>
              <a:t>X – Y chart showing NISTIR requirements in rows, and 802 protocols  in columns</a:t>
            </a:r>
          </a:p>
          <a:p>
            <a:endParaRPr lang="en-US" sz="1600" dirty="0">
              <a:solidFill>
                <a:schemeClr val="tx1"/>
              </a:solidFill>
            </a:endParaRPr>
          </a:p>
          <a:p>
            <a:endParaRPr lang="en-US" sz="1600" dirty="0">
              <a:solidFill>
                <a:schemeClr val="tx1"/>
              </a:solidFill>
            </a:endParaRPr>
          </a:p>
        </p:txBody>
      </p:sp>
      <p:sp>
        <p:nvSpPr>
          <p:cNvPr id="3" name="Title 2"/>
          <p:cNvSpPr>
            <a:spLocks noGrp="1"/>
          </p:cNvSpPr>
          <p:nvPr>
            <p:ph type="title"/>
          </p:nvPr>
        </p:nvSpPr>
        <p:spPr/>
        <p:txBody>
          <a:bodyPr/>
          <a:lstStyle/>
          <a:p>
            <a:r>
              <a:rPr lang="en-US" dirty="0"/>
              <a:t>Security Overview</a:t>
            </a:r>
          </a:p>
        </p:txBody>
      </p:sp>
    </p:spTree>
    <p:extLst>
      <p:ext uri="{BB962C8B-B14F-4D97-AF65-F5344CB8AC3E}">
        <p14:creationId xmlns:p14="http://schemas.microsoft.com/office/powerpoint/2010/main" val="1436016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802.1X Security</a:t>
            </a:r>
          </a:p>
        </p:txBody>
      </p:sp>
      <p:sp>
        <p:nvSpPr>
          <p:cNvPr id="4" name="Slide Number Placeholder 3"/>
          <p:cNvSpPr>
            <a:spLocks noGrp="1"/>
          </p:cNvSpPr>
          <p:nvPr>
            <p:ph type="sldNum" sz="quarter" idx="12"/>
          </p:nvPr>
        </p:nvSpPr>
        <p:spPr/>
        <p:txBody>
          <a:bodyPr/>
          <a:lstStyle/>
          <a:p>
            <a:pPr>
              <a:defRPr/>
            </a:pPr>
            <a:fld id="{2B44FDAB-8785-4F05-8A95-7E489CA2F99E}" type="slidenum">
              <a:rPr lang="en-US" altLang="en-US" smtClean="0"/>
              <a:pPr>
                <a:defRPr/>
              </a:pPr>
              <a:t>12</a:t>
            </a:fld>
            <a:endParaRPr lang="en-US" altLang="en-US" sz="1400">
              <a:latin typeface="Myriad Pro"/>
            </a:endParaRPr>
          </a:p>
        </p:txBody>
      </p:sp>
      <p:sp>
        <p:nvSpPr>
          <p:cNvPr id="6" name="Content Placeholder 2"/>
          <p:cNvSpPr>
            <a:spLocks noGrp="1"/>
          </p:cNvSpPr>
          <p:nvPr>
            <p:ph idx="1"/>
          </p:nvPr>
        </p:nvSpPr>
        <p:spPr>
          <a:xfrm>
            <a:off x="5029200" y="304800"/>
            <a:ext cx="4014787" cy="5022850"/>
          </a:xfrm>
        </p:spPr>
        <p:txBody>
          <a:bodyPr/>
          <a:lstStyle/>
          <a:p>
            <a:pPr eaLnBrk="1" hangingPunct="1">
              <a:spcAft>
                <a:spcPts val="1800"/>
              </a:spcAft>
            </a:pPr>
            <a:r>
              <a:rPr lang="en-US" dirty="0"/>
              <a:t>802.1X is the industry standard for port-based authentication on “Ethernet like” networks, and 802.15.4 networks with 802.15.9 KMP</a:t>
            </a:r>
          </a:p>
          <a:p>
            <a:pPr eaLnBrk="1" hangingPunct="1">
              <a:spcAft>
                <a:spcPts val="1800"/>
              </a:spcAft>
            </a:pPr>
            <a:r>
              <a:rPr lang="en-US" dirty="0"/>
              <a:t>Supplicant can communicate only with Authentication server until authenticated.</a:t>
            </a:r>
          </a:p>
          <a:p>
            <a:pPr eaLnBrk="1" hangingPunct="1">
              <a:spcAft>
                <a:spcPts val="1800"/>
              </a:spcAft>
            </a:pPr>
            <a:r>
              <a:rPr lang="en-US" dirty="0"/>
              <a:t> Multiple types of Extensible Authentication Protocol (EAP) are supported</a:t>
            </a:r>
          </a:p>
          <a:p>
            <a:pPr eaLnBrk="1" hangingPunct="1">
              <a:spcAft>
                <a:spcPts val="1800"/>
              </a:spcAft>
            </a:pPr>
            <a:r>
              <a:rPr lang="en-US" dirty="0"/>
              <a:t>Once security between the supplicant and authenticator is established, Controlled Port is activated, granting full access.</a:t>
            </a:r>
          </a:p>
        </p:txBody>
      </p:sp>
      <p:pic>
        <p:nvPicPr>
          <p:cNvPr id="7" name="Picture 6"/>
          <p:cNvPicPr/>
          <p:nvPr/>
        </p:nvPicPr>
        <p:blipFill>
          <a:blip r:embed="rId2" cstate="print"/>
          <a:srcRect/>
          <a:stretch>
            <a:fillRect/>
          </a:stretch>
        </p:blipFill>
        <p:spPr bwMode="auto">
          <a:xfrm>
            <a:off x="138113" y="2319338"/>
            <a:ext cx="4752975" cy="3192462"/>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81555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pPr eaLnBrk="1" hangingPunct="1"/>
            <a:r>
              <a:rPr lang="en-US" dirty="0"/>
              <a:t>802.1X Authentication</a:t>
            </a:r>
          </a:p>
        </p:txBody>
      </p:sp>
      <p:pic>
        <p:nvPicPr>
          <p:cNvPr id="8" name="Content Placeholder 3"/>
          <p:cNvPicPr>
            <a:picLocks noGrp="1"/>
          </p:cNvPicPr>
          <p:nvPr>
            <p:ph idx="1"/>
          </p:nvPr>
        </p:nvPicPr>
        <p:blipFill>
          <a:blip r:embed="rId2" cstate="print"/>
          <a:srcRect/>
          <a:stretch>
            <a:fillRect/>
          </a:stretch>
        </p:blipFill>
        <p:spPr>
          <a:xfrm>
            <a:off x="285750" y="1363663"/>
            <a:ext cx="5743575" cy="4140200"/>
          </a:xfrm>
        </p:spPr>
      </p:pic>
      <p:sp>
        <p:nvSpPr>
          <p:cNvPr id="9" name="Content Placeholder 2"/>
          <p:cNvSpPr txBox="1">
            <a:spLocks/>
          </p:cNvSpPr>
          <p:nvPr/>
        </p:nvSpPr>
        <p:spPr bwMode="auto">
          <a:xfrm>
            <a:off x="6046788" y="1416050"/>
            <a:ext cx="2868612" cy="4935538"/>
          </a:xfrm>
          <a:prstGeom prst="rect">
            <a:avLst/>
          </a:prstGeom>
          <a:noFill/>
          <a:ln w="9525">
            <a:noFill/>
            <a:miter lim="800000"/>
            <a:headEnd/>
            <a:tailEnd/>
          </a:ln>
        </p:spPr>
        <p:txBody>
          <a:bodyPr/>
          <a:lstStyle/>
          <a:p>
            <a:pPr marL="173038" indent="-173038" eaLnBrk="0" hangingPunct="0">
              <a:lnSpc>
                <a:spcPct val="95000"/>
              </a:lnSpc>
              <a:spcAft>
                <a:spcPct val="25000"/>
              </a:spcAft>
              <a:buFontTx/>
              <a:buChar char="•"/>
              <a:defRPr/>
            </a:pPr>
            <a:r>
              <a:rPr lang="en-US" sz="2400" kern="0" dirty="0">
                <a:solidFill>
                  <a:srgbClr val="FFFF00"/>
                </a:solidFill>
                <a:latin typeface="+mn-lt"/>
              </a:rPr>
              <a:t>EAP enables master keys to be provided by Authentication server in secure location.</a:t>
            </a:r>
          </a:p>
          <a:p>
            <a:pPr marL="173038" indent="-173038" eaLnBrk="0" hangingPunct="0">
              <a:lnSpc>
                <a:spcPct val="95000"/>
              </a:lnSpc>
              <a:spcAft>
                <a:spcPct val="25000"/>
              </a:spcAft>
              <a:buFontTx/>
              <a:buChar char="•"/>
              <a:defRPr/>
            </a:pPr>
            <a:endParaRPr lang="en-US" kern="0" dirty="0">
              <a:solidFill>
                <a:schemeClr val="tx1"/>
              </a:solidFill>
              <a:latin typeface="+mn-lt"/>
            </a:endParaRPr>
          </a:p>
          <a:p>
            <a:pPr marL="173038" indent="-173038" eaLnBrk="0" hangingPunct="0">
              <a:lnSpc>
                <a:spcPct val="95000"/>
              </a:lnSpc>
              <a:spcAft>
                <a:spcPct val="25000"/>
              </a:spcAft>
              <a:buFontTx/>
              <a:buChar char="•"/>
              <a:defRPr/>
            </a:pPr>
            <a:endParaRPr lang="en-US" sz="2400" kern="0" dirty="0">
              <a:solidFill>
                <a:schemeClr val="tx1"/>
              </a:solidFill>
              <a:latin typeface="+mn-lt"/>
            </a:endParaRPr>
          </a:p>
          <a:p>
            <a:pPr marL="173038" indent="-173038" eaLnBrk="0" hangingPunct="0">
              <a:lnSpc>
                <a:spcPct val="95000"/>
              </a:lnSpc>
              <a:spcAft>
                <a:spcPct val="25000"/>
              </a:spcAft>
              <a:buFontTx/>
              <a:buChar char="•"/>
              <a:defRPr/>
            </a:pPr>
            <a:endParaRPr lang="en-US" sz="2400" kern="0" dirty="0">
              <a:solidFill>
                <a:schemeClr val="tx1"/>
              </a:solidFill>
              <a:latin typeface="+mn-lt"/>
            </a:endParaRPr>
          </a:p>
        </p:txBody>
      </p:sp>
    </p:spTree>
    <p:extLst>
      <p:ext uri="{BB962C8B-B14F-4D97-AF65-F5344CB8AC3E}">
        <p14:creationId xmlns:p14="http://schemas.microsoft.com/office/powerpoint/2010/main" val="281921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802.11 Security</a:t>
            </a:r>
          </a:p>
        </p:txBody>
      </p:sp>
      <p:sp>
        <p:nvSpPr>
          <p:cNvPr id="3" name="Content Placeholder 2"/>
          <p:cNvSpPr>
            <a:spLocks noGrp="1"/>
          </p:cNvSpPr>
          <p:nvPr>
            <p:ph idx="1"/>
          </p:nvPr>
        </p:nvSpPr>
        <p:spPr>
          <a:xfrm>
            <a:off x="609600" y="1143000"/>
            <a:ext cx="8305800" cy="4648200"/>
          </a:xfrm>
        </p:spPr>
        <p:txBody>
          <a:bodyPr/>
          <a:lstStyle/>
          <a:p>
            <a:r>
              <a:rPr lang="en-US" dirty="0"/>
              <a:t>802.11 originally offered Wired Equivalent Privacy (WEP)</a:t>
            </a:r>
          </a:p>
          <a:p>
            <a:pPr lvl="1"/>
            <a:r>
              <a:rPr lang="en-US" dirty="0"/>
              <a:t>Significant vulnerabilities were discovered</a:t>
            </a:r>
            <a:r>
              <a:rPr lang="en-US" baseline="30000" dirty="0"/>
              <a:t> (1) </a:t>
            </a:r>
            <a:r>
              <a:rPr lang="en-US" dirty="0"/>
              <a:t>– now deprecated</a:t>
            </a:r>
          </a:p>
          <a:p>
            <a:r>
              <a:rPr lang="en-US" dirty="0"/>
              <a:t>The </a:t>
            </a:r>
            <a:r>
              <a:rPr lang="en-US" b="1" dirty="0"/>
              <a:t>802.11i</a:t>
            </a:r>
            <a:r>
              <a:rPr lang="en-US" dirty="0"/>
              <a:t> amendment updated the security architecture. </a:t>
            </a:r>
          </a:p>
          <a:p>
            <a:r>
              <a:rPr lang="en-US" dirty="0"/>
              <a:t>The Wi-Fi Alliance developed two phases of Wi-Fi Protected Access (WPA) based on 802.11i</a:t>
            </a:r>
          </a:p>
          <a:p>
            <a:pPr lvl="1"/>
            <a:r>
              <a:rPr lang="en-US" b="1" dirty="0"/>
              <a:t>WPA</a:t>
            </a:r>
            <a:r>
              <a:rPr lang="en-US" dirty="0"/>
              <a:t> was backward compatible to legacy 802.11b chipsets, using TKIP encryption. It has been deprecated.</a:t>
            </a:r>
          </a:p>
          <a:p>
            <a:pPr lvl="1"/>
            <a:r>
              <a:rPr lang="en-US" b="1" dirty="0"/>
              <a:t>WPA2</a:t>
            </a:r>
            <a:r>
              <a:rPr lang="en-US" dirty="0"/>
              <a:t> has mandatory support for AES-CCMP encryption.</a:t>
            </a:r>
          </a:p>
          <a:p>
            <a:r>
              <a:rPr lang="en-US" dirty="0"/>
              <a:t>WPA and WPA2 can use different authentication methods:</a:t>
            </a:r>
          </a:p>
          <a:p>
            <a:pPr lvl="1"/>
            <a:r>
              <a:rPr lang="en-US" b="1" dirty="0"/>
              <a:t>WPA-PSK </a:t>
            </a:r>
            <a:r>
              <a:rPr lang="en-US" dirty="0"/>
              <a:t>  Pre-shared key entered by the user</a:t>
            </a:r>
          </a:p>
          <a:p>
            <a:pPr lvl="1"/>
            <a:r>
              <a:rPr lang="en-US" b="1" dirty="0"/>
              <a:t>WPA-Enterprise</a:t>
            </a:r>
            <a:r>
              <a:rPr lang="en-US" dirty="0"/>
              <a:t>  Uses 802.1X authentication in conjunction with a RADIUS server. Various forms of EAP are supported</a:t>
            </a:r>
          </a:p>
          <a:p>
            <a:pPr lvl="1"/>
            <a:r>
              <a:rPr lang="en-US" b="1" dirty="0"/>
              <a:t>WPS</a:t>
            </a:r>
            <a:r>
              <a:rPr lang="en-US" dirty="0"/>
              <a:t>       Wi-Fi Protected Setup – uses a PIN to simplify PSK setup, but introduces vulnerabilities in some implementations</a:t>
            </a:r>
          </a:p>
          <a:p>
            <a:r>
              <a:rPr lang="en-US" dirty="0"/>
              <a:t>	</a:t>
            </a:r>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2B44FDAB-8785-4F05-8A95-7E489CA2F99E}" type="slidenum">
              <a:rPr lang="en-US" altLang="en-US" smtClean="0"/>
              <a:pPr>
                <a:defRPr/>
              </a:pPr>
              <a:t>14</a:t>
            </a:fld>
            <a:endParaRPr lang="en-US" altLang="en-US" sz="1400">
              <a:latin typeface="Myriad Pro"/>
            </a:endParaRPr>
          </a:p>
        </p:txBody>
      </p:sp>
      <p:sp>
        <p:nvSpPr>
          <p:cNvPr id="5" name="TextBox 4"/>
          <p:cNvSpPr txBox="1"/>
          <p:nvPr/>
        </p:nvSpPr>
        <p:spPr>
          <a:xfrm>
            <a:off x="76200" y="6620649"/>
            <a:ext cx="3422732" cy="253916"/>
          </a:xfrm>
          <a:prstGeom prst="rect">
            <a:avLst/>
          </a:prstGeom>
          <a:noFill/>
        </p:spPr>
        <p:txBody>
          <a:bodyPr wrap="none" rtlCol="0">
            <a:spAutoFit/>
          </a:bodyPr>
          <a:lstStyle/>
          <a:p>
            <a:r>
              <a:rPr lang="en-US" sz="1050" dirty="0">
                <a:solidFill>
                  <a:schemeClr val="tx1"/>
                </a:solidFill>
              </a:rPr>
              <a:t>(1) https://en.wikipedia.org/wiki/Wired_Equivalent_Privacy</a:t>
            </a:r>
          </a:p>
        </p:txBody>
      </p:sp>
    </p:spTree>
    <p:extLst>
      <p:ext uri="{BB962C8B-B14F-4D97-AF65-F5344CB8AC3E}">
        <p14:creationId xmlns:p14="http://schemas.microsoft.com/office/powerpoint/2010/main" val="3502313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802.15 Security</a:t>
            </a:r>
          </a:p>
        </p:txBody>
      </p:sp>
      <p:sp>
        <p:nvSpPr>
          <p:cNvPr id="3" name="Content Placeholder 2"/>
          <p:cNvSpPr>
            <a:spLocks noGrp="1"/>
          </p:cNvSpPr>
          <p:nvPr>
            <p:ph idx="1"/>
          </p:nvPr>
        </p:nvSpPr>
        <p:spPr>
          <a:xfrm>
            <a:off x="533400" y="1295400"/>
            <a:ext cx="7924800" cy="4724400"/>
          </a:xfrm>
        </p:spPr>
        <p:txBody>
          <a:bodyPr>
            <a:normAutofit fontScale="92500" lnSpcReduction="10000"/>
          </a:bodyPr>
          <a:lstStyle/>
          <a:p>
            <a:r>
              <a:rPr lang="en-US" dirty="0"/>
              <a:t>802.15.4 security</a:t>
            </a:r>
          </a:p>
          <a:p>
            <a:pPr lvl="1"/>
            <a:r>
              <a:rPr lang="en-US" dirty="0"/>
              <a:t>AES-CCM-128 provides confidentiality and message authentication on the link layer. Supports both per peer keys and group keys.</a:t>
            </a:r>
          </a:p>
          <a:p>
            <a:pPr lvl="1"/>
            <a:r>
              <a:rPr lang="en-US" dirty="0"/>
              <a:t>How keys are used and created is left for the upper layers</a:t>
            </a:r>
          </a:p>
          <a:p>
            <a:endParaRPr lang="en-US" dirty="0"/>
          </a:p>
          <a:p>
            <a:r>
              <a:rPr lang="en-US" dirty="0"/>
              <a:t>802.15.9 KMP</a:t>
            </a:r>
          </a:p>
          <a:p>
            <a:pPr lvl="1"/>
            <a:r>
              <a:rPr lang="en-US" dirty="0"/>
              <a:t>Provides support for running existing KMPs over the 802.15.4 frames.</a:t>
            </a:r>
          </a:p>
          <a:p>
            <a:pPr lvl="1"/>
            <a:r>
              <a:rPr lang="en-US" dirty="0"/>
              <a:t>KMP frame fragmentation &amp; multiplexing.</a:t>
            </a:r>
          </a:p>
          <a:p>
            <a:pPr lvl="1"/>
            <a:r>
              <a:rPr lang="en-US" dirty="0"/>
              <a:t>Supports creating and deleting both per peer keys and group    keys.</a:t>
            </a:r>
          </a:p>
          <a:p>
            <a:pPr lvl="1"/>
            <a:r>
              <a:rPr lang="en-US" dirty="0"/>
              <a:t>Uses existing KMPs: IKEv2, HIP, 802.1X, PANA, Dragonfly,    802.11/4WH, 802.11/GKH, ETSI TS 102 887-2.</a:t>
            </a:r>
          </a:p>
          <a:p>
            <a:pPr lvl="1"/>
            <a:r>
              <a:rPr lang="en-US" dirty="0"/>
              <a:t>Different KMPs have different authentication features: pre shared keys, raw public keys, certificates, other EAP methods.</a:t>
            </a:r>
          </a:p>
        </p:txBody>
      </p:sp>
      <p:sp>
        <p:nvSpPr>
          <p:cNvPr id="4" name="Slide Number Placeholder 3"/>
          <p:cNvSpPr>
            <a:spLocks noGrp="1"/>
          </p:cNvSpPr>
          <p:nvPr>
            <p:ph type="sldNum" sz="quarter" idx="12"/>
          </p:nvPr>
        </p:nvSpPr>
        <p:spPr/>
        <p:txBody>
          <a:bodyPr/>
          <a:lstStyle/>
          <a:p>
            <a:pPr>
              <a:defRPr/>
            </a:pPr>
            <a:fld id="{2B44FDAB-8785-4F05-8A95-7E489CA2F99E}" type="slidenum">
              <a:rPr lang="en-US" altLang="en-US" smtClean="0"/>
              <a:pPr>
                <a:defRPr/>
              </a:pPr>
              <a:t>15</a:t>
            </a:fld>
            <a:endParaRPr lang="en-US" altLang="en-US" sz="1400">
              <a:latin typeface="Myriad Pro"/>
            </a:endParaRPr>
          </a:p>
        </p:txBody>
      </p:sp>
    </p:spTree>
    <p:extLst>
      <p:ext uri="{BB962C8B-B14F-4D97-AF65-F5344CB8AC3E}">
        <p14:creationId xmlns:p14="http://schemas.microsoft.com/office/powerpoint/2010/main" val="1898645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802.16 Security</a:t>
            </a:r>
          </a:p>
        </p:txBody>
      </p:sp>
      <p:sp>
        <p:nvSpPr>
          <p:cNvPr id="3" name="Content Placeholder 2"/>
          <p:cNvSpPr>
            <a:spLocks noGrp="1"/>
          </p:cNvSpPr>
          <p:nvPr>
            <p:ph idx="1"/>
          </p:nvPr>
        </p:nvSpPr>
        <p:spPr>
          <a:xfrm>
            <a:off x="457200" y="1371600"/>
            <a:ext cx="8382000" cy="1447800"/>
          </a:xfrm>
        </p:spPr>
        <p:txBody>
          <a:bodyPr/>
          <a:lstStyle/>
          <a:p>
            <a:r>
              <a:rPr lang="en-US" dirty="0"/>
              <a:t>802.16 has been deployed based on two standards with different security implementations. A few smart grid deployments were based on IEEE 802.16-2004, but most are using 802.16-2009.</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2B44FDAB-8785-4F05-8A95-7E489CA2F99E}" type="slidenum">
              <a:rPr lang="en-US" altLang="en-US" smtClean="0"/>
              <a:pPr>
                <a:defRPr/>
              </a:pPr>
              <a:t>16</a:t>
            </a:fld>
            <a:endParaRPr lang="en-US" altLang="en-US" sz="1400">
              <a:latin typeface="Myriad Pro"/>
            </a:endParaRPr>
          </a:p>
        </p:txBody>
      </p:sp>
      <p:graphicFrame>
        <p:nvGraphicFramePr>
          <p:cNvPr id="5" name="Table 4"/>
          <p:cNvGraphicFramePr>
            <a:graphicFrameLocks noGrp="1"/>
          </p:cNvGraphicFramePr>
          <p:nvPr>
            <p:extLst>
              <p:ext uri="{D42A27DB-BD31-4B8C-83A1-F6EECF244321}">
                <p14:modId xmlns:p14="http://schemas.microsoft.com/office/powerpoint/2010/main" val="3755985302"/>
              </p:ext>
            </p:extLst>
          </p:nvPr>
        </p:nvGraphicFramePr>
        <p:xfrm>
          <a:off x="457200" y="3200400"/>
          <a:ext cx="8229600" cy="2209799"/>
        </p:xfrm>
        <a:graphic>
          <a:graphicData uri="http://schemas.openxmlformats.org/drawingml/2006/table">
            <a:tbl>
              <a:tblPr firstRow="1" bandRow="1">
                <a:tableStyleId>{5C22544A-7EE6-4342-B048-85BDC9FD1C3A}</a:tableStyleId>
              </a:tblPr>
              <a:tblGrid>
                <a:gridCol w="1175657">
                  <a:extLst>
                    <a:ext uri="{9D8B030D-6E8A-4147-A177-3AD203B41FA5}">
                      <a16:colId xmlns:a16="http://schemas.microsoft.com/office/drawing/2014/main" val="20000"/>
                    </a:ext>
                  </a:extLst>
                </a:gridCol>
                <a:gridCol w="1047404">
                  <a:extLst>
                    <a:ext uri="{9D8B030D-6E8A-4147-A177-3AD203B41FA5}">
                      <a16:colId xmlns:a16="http://schemas.microsoft.com/office/drawing/2014/main" val="20001"/>
                    </a:ext>
                  </a:extLst>
                </a:gridCol>
                <a:gridCol w="1303911">
                  <a:extLst>
                    <a:ext uri="{9D8B030D-6E8A-4147-A177-3AD203B41FA5}">
                      <a16:colId xmlns:a16="http://schemas.microsoft.com/office/drawing/2014/main" val="20002"/>
                    </a:ext>
                  </a:extLst>
                </a:gridCol>
                <a:gridCol w="1346662">
                  <a:extLst>
                    <a:ext uri="{9D8B030D-6E8A-4147-A177-3AD203B41FA5}">
                      <a16:colId xmlns:a16="http://schemas.microsoft.com/office/drawing/2014/main" val="20003"/>
                    </a:ext>
                  </a:extLst>
                </a:gridCol>
                <a:gridCol w="1111530">
                  <a:extLst>
                    <a:ext uri="{9D8B030D-6E8A-4147-A177-3AD203B41FA5}">
                      <a16:colId xmlns:a16="http://schemas.microsoft.com/office/drawing/2014/main" val="20004"/>
                    </a:ext>
                  </a:extLst>
                </a:gridCol>
                <a:gridCol w="1624544">
                  <a:extLst>
                    <a:ext uri="{9D8B030D-6E8A-4147-A177-3AD203B41FA5}">
                      <a16:colId xmlns:a16="http://schemas.microsoft.com/office/drawing/2014/main" val="20005"/>
                    </a:ext>
                  </a:extLst>
                </a:gridCol>
                <a:gridCol w="619892">
                  <a:extLst>
                    <a:ext uri="{9D8B030D-6E8A-4147-A177-3AD203B41FA5}">
                      <a16:colId xmlns:a16="http://schemas.microsoft.com/office/drawing/2014/main" val="20006"/>
                    </a:ext>
                  </a:extLst>
                </a:gridCol>
              </a:tblGrid>
              <a:tr h="632576">
                <a:tc>
                  <a:txBody>
                    <a:bodyPr/>
                    <a:lstStyle/>
                    <a:p>
                      <a:pPr algn="ctr"/>
                      <a:r>
                        <a:rPr lang="en-US" sz="1000" dirty="0"/>
                        <a:t>Standard</a:t>
                      </a:r>
                    </a:p>
                  </a:txBody>
                  <a:tcPr marL="45720" marR="45720"/>
                </a:tc>
                <a:tc>
                  <a:txBody>
                    <a:bodyPr/>
                    <a:lstStyle/>
                    <a:p>
                      <a:pPr algn="ctr"/>
                      <a:r>
                        <a:rPr lang="en-US" sz="1000" dirty="0"/>
                        <a:t>Identity</a:t>
                      </a:r>
                    </a:p>
                  </a:txBody>
                  <a:tcPr marL="45720" marR="45720"/>
                </a:tc>
                <a:tc>
                  <a:txBody>
                    <a:bodyPr/>
                    <a:lstStyle/>
                    <a:p>
                      <a:pPr algn="ctr"/>
                      <a:r>
                        <a:rPr lang="en-US" sz="1000" dirty="0"/>
                        <a:t>Authentication</a:t>
                      </a:r>
                    </a:p>
                  </a:txBody>
                  <a:tcPr marL="45720" marR="45720"/>
                </a:tc>
                <a:tc>
                  <a:txBody>
                    <a:bodyPr/>
                    <a:lstStyle/>
                    <a:p>
                      <a:pPr algn="ctr"/>
                      <a:r>
                        <a:rPr lang="en-US" sz="1000" dirty="0"/>
                        <a:t>Mutual Authentication</a:t>
                      </a:r>
                    </a:p>
                  </a:txBody>
                  <a:tcPr marL="45720" marR="45720"/>
                </a:tc>
                <a:tc>
                  <a:txBody>
                    <a:bodyPr/>
                    <a:lstStyle/>
                    <a:p>
                      <a:pPr algn="ctr"/>
                      <a:r>
                        <a:rPr lang="en-US" sz="1000" dirty="0"/>
                        <a:t>Replay Protection</a:t>
                      </a:r>
                    </a:p>
                  </a:txBody>
                  <a:tcPr marL="45720" marR="45720"/>
                </a:tc>
                <a:tc>
                  <a:txBody>
                    <a:bodyPr/>
                    <a:lstStyle/>
                    <a:p>
                      <a:pPr algn="ctr"/>
                      <a:r>
                        <a:rPr lang="en-US" sz="1000" dirty="0"/>
                        <a:t>Cryptographic algorithms</a:t>
                      </a:r>
                    </a:p>
                  </a:txBody>
                  <a:tcPr marL="45720" marR="45720"/>
                </a:tc>
                <a:tc>
                  <a:txBody>
                    <a:bodyPr/>
                    <a:lstStyle/>
                    <a:p>
                      <a:pPr algn="ctr"/>
                      <a:endParaRPr lang="en-US" sz="1000" dirty="0"/>
                    </a:p>
                  </a:txBody>
                  <a:tcPr marL="45720" marR="45720"/>
                </a:tc>
                <a:extLst>
                  <a:ext uri="{0D108BD9-81ED-4DB2-BD59-A6C34878D82A}">
                    <a16:rowId xmlns:a16="http://schemas.microsoft.com/office/drawing/2014/main" val="10000"/>
                  </a:ext>
                </a:extLst>
              </a:tr>
              <a:tr h="632576">
                <a:tc>
                  <a:txBody>
                    <a:bodyPr/>
                    <a:lstStyle/>
                    <a:p>
                      <a:pPr algn="ctr"/>
                      <a:r>
                        <a:rPr lang="en-US" sz="1000" dirty="0"/>
                        <a:t>IEEE 802.16-2004</a:t>
                      </a:r>
                    </a:p>
                  </a:txBody>
                  <a:tcPr marL="45720" marR="45720"/>
                </a:tc>
                <a:tc>
                  <a:txBody>
                    <a:bodyPr/>
                    <a:lstStyle/>
                    <a:p>
                      <a:pPr algn="ctr"/>
                      <a:r>
                        <a:rPr lang="en-US" sz="1000" dirty="0"/>
                        <a:t>X.509 digital certificates</a:t>
                      </a:r>
                    </a:p>
                  </a:txBody>
                  <a:tcPr marL="45720" marR="45720"/>
                </a:tc>
                <a:tc>
                  <a:txBody>
                    <a:bodyPr/>
                    <a:lstStyle/>
                    <a:p>
                      <a:pPr algn="ctr"/>
                      <a:r>
                        <a:rPr lang="en-US" sz="1000" dirty="0"/>
                        <a:t>PKMv1</a:t>
                      </a:r>
                    </a:p>
                  </a:txBody>
                  <a:tcPr marL="45720" marR="45720"/>
                </a:tc>
                <a:tc>
                  <a:txBody>
                    <a:bodyPr/>
                    <a:lstStyle/>
                    <a:p>
                      <a:pPr algn="ctr"/>
                      <a:r>
                        <a:rPr lang="en-US" sz="1000" dirty="0"/>
                        <a:t>No</a:t>
                      </a:r>
                    </a:p>
                  </a:txBody>
                  <a:tcPr marL="45720" marR="45720"/>
                </a:tc>
                <a:tc>
                  <a:txBody>
                    <a:bodyPr/>
                    <a:lstStyle/>
                    <a:p>
                      <a:pPr algn="ctr"/>
                      <a:r>
                        <a:rPr lang="en-US" sz="1000" dirty="0"/>
                        <a:t>Yes – packet</a:t>
                      </a:r>
                      <a:r>
                        <a:rPr lang="en-US" sz="1000" baseline="0" dirty="0"/>
                        <a:t> numbering</a:t>
                      </a:r>
                      <a:endParaRPr lang="en-US" sz="1000" dirty="0"/>
                    </a:p>
                  </a:txBody>
                  <a:tcPr marL="45720" marR="45720"/>
                </a:tc>
                <a:tc>
                  <a:txBody>
                    <a:bodyPr/>
                    <a:lstStyle/>
                    <a:p>
                      <a:pPr algn="ctr"/>
                      <a:r>
                        <a:rPr lang="fr-FR" sz="1000" dirty="0"/>
                        <a:t>DES in </a:t>
                      </a:r>
                      <a:r>
                        <a:rPr lang="fr-FR" sz="1000" dirty="0" err="1"/>
                        <a:t>cipher</a:t>
                      </a:r>
                      <a:r>
                        <a:rPr lang="fr-FR" sz="1000" baseline="0" dirty="0"/>
                        <a:t> </a:t>
                      </a:r>
                      <a:r>
                        <a:rPr lang="fr-FR" sz="1000" dirty="0"/>
                        <a:t>block </a:t>
                      </a:r>
                      <a:r>
                        <a:rPr lang="fr-FR" sz="1000" dirty="0" err="1"/>
                        <a:t>chaining</a:t>
                      </a:r>
                      <a:r>
                        <a:rPr lang="fr-FR" sz="1000" dirty="0"/>
                        <a:t> (CBC) mode (DES-CBC).</a:t>
                      </a:r>
                      <a:endParaRPr lang="en-US" sz="1000" dirty="0"/>
                    </a:p>
                  </a:txBody>
                  <a:tcPr marL="45720" marR="45720"/>
                </a:tc>
                <a:tc>
                  <a:txBody>
                    <a:bodyPr/>
                    <a:lstStyle/>
                    <a:p>
                      <a:pPr algn="ctr"/>
                      <a:endParaRPr lang="en-US" sz="1000" dirty="0"/>
                    </a:p>
                  </a:txBody>
                  <a:tcPr marL="45720" marR="45720"/>
                </a:tc>
                <a:extLst>
                  <a:ext uri="{0D108BD9-81ED-4DB2-BD59-A6C34878D82A}">
                    <a16:rowId xmlns:a16="http://schemas.microsoft.com/office/drawing/2014/main" val="10001"/>
                  </a:ext>
                </a:extLst>
              </a:tr>
              <a:tr h="944647">
                <a:tc>
                  <a:txBody>
                    <a:bodyPr/>
                    <a:lstStyle/>
                    <a:p>
                      <a:pPr algn="ctr"/>
                      <a:r>
                        <a:rPr lang="en-US" sz="1000" dirty="0"/>
                        <a:t>802.16-2009</a:t>
                      </a:r>
                    </a:p>
                    <a:p>
                      <a:pPr algn="ctr"/>
                      <a:r>
                        <a:rPr lang="en-US" sz="1000" dirty="0"/>
                        <a:t>802.16-2012</a:t>
                      </a:r>
                    </a:p>
                  </a:txBody>
                  <a:tcPr marL="45720" marR="45720"/>
                </a:tc>
                <a:tc>
                  <a:txBody>
                    <a:bodyPr/>
                    <a:lstStyle/>
                    <a:p>
                      <a:pPr algn="ctr"/>
                      <a:r>
                        <a:rPr lang="en-US" sz="1000" dirty="0"/>
                        <a:t>X.509 digital certificates that  include MAC address</a:t>
                      </a:r>
                    </a:p>
                  </a:txBody>
                  <a:tcPr marL="45720" marR="45720"/>
                </a:tc>
                <a:tc>
                  <a:txBody>
                    <a:bodyPr/>
                    <a:lstStyle/>
                    <a:p>
                      <a:pPr algn="ctr"/>
                      <a:r>
                        <a:rPr lang="en-US" sz="1000" dirty="0"/>
                        <a:t>PKMv2</a:t>
                      </a:r>
                      <a:r>
                        <a:rPr lang="en-US" sz="1000" baseline="0" dirty="0"/>
                        <a:t>:</a:t>
                      </a:r>
                      <a:br>
                        <a:rPr lang="en-US" sz="1000" baseline="0" dirty="0"/>
                      </a:br>
                      <a:r>
                        <a:rPr lang="en-US" sz="1000" dirty="0"/>
                        <a:t>RSA and EAP based authentication</a:t>
                      </a:r>
                    </a:p>
                    <a:p>
                      <a:pPr algn="ctr"/>
                      <a:endParaRPr lang="en-US" sz="1000" dirty="0"/>
                    </a:p>
                  </a:txBody>
                  <a:tcPr marL="45720" marR="45720"/>
                </a:tc>
                <a:tc>
                  <a:txBody>
                    <a:bodyPr/>
                    <a:lstStyle/>
                    <a:p>
                      <a:pPr algn="ctr"/>
                      <a:r>
                        <a:rPr lang="en-US" sz="1000" dirty="0"/>
                        <a:t>Yes</a:t>
                      </a:r>
                    </a:p>
                  </a:txBody>
                  <a:tcPr marL="45720" marR="457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Yes – packet</a:t>
                      </a:r>
                      <a:r>
                        <a:rPr lang="en-US" sz="1000" baseline="0" dirty="0"/>
                        <a:t> numbering</a:t>
                      </a:r>
                      <a:endParaRPr lang="en-US" sz="1000" dirty="0"/>
                    </a:p>
                    <a:p>
                      <a:pPr algn="ctr"/>
                      <a:endParaRPr lang="en-US" sz="1000" dirty="0"/>
                    </a:p>
                  </a:txBody>
                  <a:tcPr marL="45720" marR="45720"/>
                </a:tc>
                <a:tc>
                  <a:txBody>
                    <a:bodyPr/>
                    <a:lstStyle/>
                    <a:p>
                      <a:pPr algn="ctr"/>
                      <a:r>
                        <a:rPr lang="en-US" sz="1000" dirty="0"/>
                        <a:t>DES-CBC </a:t>
                      </a:r>
                      <a:br>
                        <a:rPr lang="en-US" sz="1000" dirty="0"/>
                      </a:br>
                      <a:r>
                        <a:rPr lang="en-US" sz="1000" dirty="0"/>
                        <a:t>and AES (with CBC, CTR, and CCM)</a:t>
                      </a:r>
                    </a:p>
                  </a:txBody>
                  <a:tcPr marL="45720" marR="45720"/>
                </a:tc>
                <a:tc>
                  <a:txBody>
                    <a:bodyPr/>
                    <a:lstStyle/>
                    <a:p>
                      <a:pPr algn="ctr"/>
                      <a:endParaRPr lang="en-US" sz="1000" dirty="0"/>
                    </a:p>
                  </a:txBody>
                  <a:tcPr marL="45720" marR="4572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33935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 for 802.21d </a:t>
            </a:r>
            <a:br>
              <a:rPr lang="en-US" dirty="0"/>
            </a:br>
            <a:r>
              <a:rPr lang="en-US" dirty="0"/>
              <a:t>Multicast Group Management</a:t>
            </a:r>
          </a:p>
        </p:txBody>
      </p:sp>
      <p:sp>
        <p:nvSpPr>
          <p:cNvPr id="5" name="Content Placeholder 4"/>
          <p:cNvSpPr>
            <a:spLocks noGrp="1"/>
          </p:cNvSpPr>
          <p:nvPr>
            <p:ph idx="1"/>
          </p:nvPr>
        </p:nvSpPr>
        <p:spPr>
          <a:xfrm>
            <a:off x="609600" y="1143000"/>
            <a:ext cx="8077200" cy="4648200"/>
          </a:xfrm>
        </p:spPr>
        <p:txBody>
          <a:bodyPr/>
          <a:lstStyle/>
          <a:p>
            <a:r>
              <a:rPr lang="en-US" dirty="0"/>
              <a:t>IEEE 802.21d standardizes a mechanism for distributing a symmetric key to group members, securely and efficiently.</a:t>
            </a:r>
          </a:p>
          <a:p>
            <a:endParaRPr lang="en-US" dirty="0"/>
          </a:p>
          <a:p>
            <a:endParaRPr lang="en-US" dirty="0"/>
          </a:p>
          <a:p>
            <a:endParaRPr lang="en-US" dirty="0"/>
          </a:p>
          <a:p>
            <a:endParaRPr lang="en-US" dirty="0"/>
          </a:p>
          <a:p>
            <a:r>
              <a:rPr lang="en-US" dirty="0"/>
              <a:t>Group </a:t>
            </a:r>
            <a:r>
              <a:rPr lang="en-US" dirty="0" err="1"/>
              <a:t>Ciphersuites</a:t>
            </a:r>
            <a:r>
              <a:rPr lang="en-US" dirty="0"/>
              <a:t>:</a:t>
            </a:r>
          </a:p>
          <a:p>
            <a:r>
              <a:rPr lang="en-US" dirty="0"/>
              <a:t>	AES CCM-128 Encryption and message authentication</a:t>
            </a:r>
          </a:p>
          <a:p>
            <a:r>
              <a:rPr lang="en-US" dirty="0"/>
              <a:t>	ECDSA-256 Digital Signature Algorithm</a:t>
            </a:r>
          </a:p>
          <a:p>
            <a:r>
              <a:rPr lang="en-US" dirty="0"/>
              <a:t>Group key distribution </a:t>
            </a:r>
            <a:r>
              <a:rPr lang="en-US" dirty="0" err="1"/>
              <a:t>Ciphersuites</a:t>
            </a:r>
            <a:endParaRPr lang="en-US" dirty="0"/>
          </a:p>
          <a:p>
            <a:r>
              <a:rPr lang="en-US" dirty="0"/>
              <a:t>	Wrapping: AES_KeyWrapping-128, AES_ECB-128 </a:t>
            </a:r>
          </a:p>
          <a:p>
            <a:r>
              <a:rPr lang="en-US" dirty="0"/>
              <a:t>	Message Authentication: AES-CMAC-128</a:t>
            </a:r>
          </a:p>
          <a:p>
            <a:endParaRPr lang="en-US" dirty="0"/>
          </a:p>
          <a:p>
            <a:endParaRPr lang="en-US" dirty="0"/>
          </a:p>
        </p:txBody>
      </p:sp>
      <p:sp>
        <p:nvSpPr>
          <p:cNvPr id="3" name="Footer Placeholder 2"/>
          <p:cNvSpPr>
            <a:spLocks noGrp="1"/>
          </p:cNvSpPr>
          <p:nvPr>
            <p:ph type="ftr" sz="quarter" idx="11"/>
          </p:nvPr>
        </p:nvSpPr>
        <p:spPr/>
        <p:txBody>
          <a:bodyPr/>
          <a:lstStyle/>
          <a:p>
            <a:r>
              <a:rPr lang="en-GB"/>
              <a:t>Tim Godfrey, EPRI</a:t>
            </a:r>
            <a:endParaRPr lang="en-GB" dirty="0"/>
          </a:p>
        </p:txBody>
      </p:sp>
      <p:sp>
        <p:nvSpPr>
          <p:cNvPr id="4" name="Slide Number Placeholder 3"/>
          <p:cNvSpPr>
            <a:spLocks noGrp="1"/>
          </p:cNvSpPr>
          <p:nvPr>
            <p:ph type="sldNum" sz="quarter" idx="12"/>
          </p:nvPr>
        </p:nvSpPr>
        <p:spPr/>
        <p:txBody>
          <a:bodyPr/>
          <a:lstStyle/>
          <a:p>
            <a:r>
              <a:rPr lang="en-GB"/>
              <a:t>Slide </a:t>
            </a:r>
            <a:fld id="{06B781AF-4CCF-49B0-A572-DE54FBE5D942}" type="slidenum">
              <a:rPr lang="en-GB" smtClean="0"/>
              <a:pPr/>
              <a:t>17</a:t>
            </a:fld>
            <a:endParaRPr lang="en-GB"/>
          </a:p>
        </p:txBody>
      </p:sp>
      <p:pic>
        <p:nvPicPr>
          <p:cNvPr id="7" name="図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1676400"/>
            <a:ext cx="5490210" cy="2099945"/>
          </a:xfrm>
          <a:prstGeom prst="rect">
            <a:avLst/>
          </a:prstGeom>
          <a:noFill/>
          <a:ln>
            <a:noFill/>
          </a:ln>
        </p:spPr>
      </p:pic>
    </p:spTree>
    <p:extLst>
      <p:ext uri="{BB962C8B-B14F-4D97-AF65-F5344CB8AC3E}">
        <p14:creationId xmlns:p14="http://schemas.microsoft.com/office/powerpoint/2010/main" val="2764056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664" y="152400"/>
            <a:ext cx="8077200" cy="468313"/>
          </a:xfrm>
        </p:spPr>
        <p:txBody>
          <a:bodyPr/>
          <a:lstStyle/>
          <a:p>
            <a:r>
              <a:rPr lang="en-US" dirty="0"/>
              <a:t>802.22 Security</a:t>
            </a:r>
          </a:p>
        </p:txBody>
      </p:sp>
      <p:sp>
        <p:nvSpPr>
          <p:cNvPr id="4" name="Slide Number Placeholder 3"/>
          <p:cNvSpPr>
            <a:spLocks noGrp="1"/>
          </p:cNvSpPr>
          <p:nvPr>
            <p:ph type="sldNum" sz="quarter" idx="12"/>
          </p:nvPr>
        </p:nvSpPr>
        <p:spPr/>
        <p:txBody>
          <a:bodyPr/>
          <a:lstStyle/>
          <a:p>
            <a:pPr>
              <a:defRPr/>
            </a:pPr>
            <a:fld id="{2B44FDAB-8785-4F05-8A95-7E489CA2F99E}" type="slidenum">
              <a:rPr lang="en-US" altLang="en-US" smtClean="0"/>
              <a:pPr>
                <a:defRPr/>
              </a:pPr>
              <a:t>18</a:t>
            </a:fld>
            <a:endParaRPr lang="en-US" altLang="en-US" sz="1400">
              <a:latin typeface="Myriad Pro"/>
            </a:endParaRPr>
          </a:p>
        </p:txBody>
      </p:sp>
      <p:pic>
        <p:nvPicPr>
          <p:cNvPr id="7" name="Picture 6" descr="PRM_with_MIB_cognitive_plane_security_sublayers_SM_BS_v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1664" y="869412"/>
            <a:ext cx="3517106" cy="3422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security_sublayer1_architecture_v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495800" y="457200"/>
            <a:ext cx="4240213" cy="2268538"/>
          </a:xfrm>
          <a:noFill/>
        </p:spPr>
      </p:pic>
      <p:sp>
        <p:nvSpPr>
          <p:cNvPr id="9" name="Rectangle 7"/>
          <p:cNvSpPr>
            <a:spLocks noChangeArrowheads="1"/>
          </p:cNvSpPr>
          <p:nvPr/>
        </p:nvSpPr>
        <p:spPr bwMode="auto">
          <a:xfrm>
            <a:off x="5780088" y="312738"/>
            <a:ext cx="1744662" cy="307975"/>
          </a:xfrm>
          <a:prstGeom prst="rect">
            <a:avLst/>
          </a:prstGeom>
          <a:solidFill>
            <a:schemeClr val="bg1"/>
          </a:solidFill>
          <a:ln w="9525">
            <a:solidFill>
              <a:srgbClr val="3333FF"/>
            </a:solidFill>
            <a:miter lim="800000"/>
            <a:headEnd/>
            <a:tailEnd/>
          </a:ln>
        </p:spPr>
        <p:txBody>
          <a:bodyPr wrap="none">
            <a:spAutoFit/>
          </a:bodyPr>
          <a:lstStyle>
            <a:lvl1pPr defTabSz="555625">
              <a:defRPr sz="3200" b="1">
                <a:solidFill>
                  <a:schemeClr val="tx2"/>
                </a:solidFill>
                <a:latin typeface="Times New Roman" panose="02020603050405020304" pitchFamily="18" charset="0"/>
              </a:defRPr>
            </a:lvl1pPr>
            <a:lvl2pPr marL="742950" indent="-285750" defTabSz="555625">
              <a:defRPr sz="3200" b="1">
                <a:solidFill>
                  <a:schemeClr val="tx2"/>
                </a:solidFill>
                <a:latin typeface="Times New Roman" panose="02020603050405020304" pitchFamily="18" charset="0"/>
              </a:defRPr>
            </a:lvl2pPr>
            <a:lvl3pPr marL="1143000" indent="-228600" defTabSz="555625">
              <a:defRPr sz="3200" b="1">
                <a:solidFill>
                  <a:schemeClr val="tx2"/>
                </a:solidFill>
                <a:latin typeface="Times New Roman" panose="02020603050405020304" pitchFamily="18" charset="0"/>
              </a:defRPr>
            </a:lvl3pPr>
            <a:lvl4pPr marL="1600200" indent="-228600" defTabSz="555625">
              <a:defRPr sz="3200" b="1">
                <a:solidFill>
                  <a:schemeClr val="tx2"/>
                </a:solidFill>
                <a:latin typeface="Times New Roman" panose="02020603050405020304" pitchFamily="18" charset="0"/>
              </a:defRPr>
            </a:lvl4pPr>
            <a:lvl5pPr marL="2057400" indent="-228600" defTabSz="555625">
              <a:defRPr sz="3200" b="1">
                <a:solidFill>
                  <a:schemeClr val="tx2"/>
                </a:solidFill>
                <a:latin typeface="Times New Roman" panose="02020603050405020304" pitchFamily="18" charset="0"/>
              </a:defRPr>
            </a:lvl5pPr>
            <a:lvl6pPr marL="2514600" indent="-228600" algn="ctr" defTabSz="555625" eaLnBrk="0" fontAlgn="base" hangingPunct="0">
              <a:spcBef>
                <a:spcPct val="0"/>
              </a:spcBef>
              <a:spcAft>
                <a:spcPct val="0"/>
              </a:spcAft>
              <a:defRPr sz="3200" b="1">
                <a:solidFill>
                  <a:schemeClr val="tx2"/>
                </a:solidFill>
                <a:latin typeface="Times New Roman" panose="02020603050405020304" pitchFamily="18" charset="0"/>
              </a:defRPr>
            </a:lvl6pPr>
            <a:lvl7pPr marL="2971800" indent="-228600" algn="ctr" defTabSz="555625" eaLnBrk="0" fontAlgn="base" hangingPunct="0">
              <a:spcBef>
                <a:spcPct val="0"/>
              </a:spcBef>
              <a:spcAft>
                <a:spcPct val="0"/>
              </a:spcAft>
              <a:defRPr sz="3200" b="1">
                <a:solidFill>
                  <a:schemeClr val="tx2"/>
                </a:solidFill>
                <a:latin typeface="Times New Roman" panose="02020603050405020304" pitchFamily="18" charset="0"/>
              </a:defRPr>
            </a:lvl7pPr>
            <a:lvl8pPr marL="3429000" indent="-228600" algn="ctr" defTabSz="555625" eaLnBrk="0" fontAlgn="base" hangingPunct="0">
              <a:spcBef>
                <a:spcPct val="0"/>
              </a:spcBef>
              <a:spcAft>
                <a:spcPct val="0"/>
              </a:spcAft>
              <a:defRPr sz="3200" b="1">
                <a:solidFill>
                  <a:schemeClr val="tx2"/>
                </a:solidFill>
                <a:latin typeface="Times New Roman" panose="02020603050405020304" pitchFamily="18" charset="0"/>
              </a:defRPr>
            </a:lvl8pPr>
            <a:lvl9pPr marL="3886200" indent="-228600" algn="ctr" defTabSz="555625" eaLnBrk="0" fontAlgn="base" hangingPunct="0">
              <a:spcBef>
                <a:spcPct val="0"/>
              </a:spcBef>
              <a:spcAft>
                <a:spcPct val="0"/>
              </a:spcAft>
              <a:defRPr sz="3200" b="1">
                <a:solidFill>
                  <a:schemeClr val="tx2"/>
                </a:solidFill>
                <a:latin typeface="Times New Roman" panose="02020603050405020304" pitchFamily="18" charset="0"/>
              </a:defRPr>
            </a:lvl9pPr>
          </a:lstStyle>
          <a:p>
            <a:r>
              <a:rPr lang="en-US" altLang="en-US" sz="1400">
                <a:solidFill>
                  <a:srgbClr val="3333FF"/>
                </a:solidFill>
              </a:rPr>
              <a:t>Security Sub-layer 1</a:t>
            </a:r>
          </a:p>
        </p:txBody>
      </p:sp>
      <p:pic>
        <p:nvPicPr>
          <p:cNvPr id="10" name="Picture 12" descr="security_sublayer2_architecture_v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4516464" y="3342481"/>
            <a:ext cx="4241800" cy="2363787"/>
          </a:xfrm>
          <a:prstGeom prst="rect">
            <a:avLst/>
          </a:prstGeom>
          <a:noFill/>
        </p:spPr>
      </p:pic>
      <p:sp>
        <p:nvSpPr>
          <p:cNvPr id="11" name="Rectangle 10"/>
          <p:cNvSpPr>
            <a:spLocks noChangeArrowheads="1"/>
          </p:cNvSpPr>
          <p:nvPr/>
        </p:nvSpPr>
        <p:spPr bwMode="auto">
          <a:xfrm>
            <a:off x="5759477" y="3983831"/>
            <a:ext cx="1744662" cy="307975"/>
          </a:xfrm>
          <a:prstGeom prst="rect">
            <a:avLst/>
          </a:prstGeom>
          <a:solidFill>
            <a:schemeClr val="bg1"/>
          </a:solidFill>
          <a:ln w="9525">
            <a:solidFill>
              <a:srgbClr val="3333FF"/>
            </a:solidFill>
            <a:miter lim="800000"/>
            <a:headEnd/>
            <a:tailEnd/>
          </a:ln>
        </p:spPr>
        <p:txBody>
          <a:bodyPr wrap="none">
            <a:spAutoFit/>
          </a:bodyPr>
          <a:lstStyle>
            <a:lvl1pPr defTabSz="555625">
              <a:defRPr sz="3200" b="1">
                <a:solidFill>
                  <a:schemeClr val="tx2"/>
                </a:solidFill>
                <a:latin typeface="Times New Roman" panose="02020603050405020304" pitchFamily="18" charset="0"/>
              </a:defRPr>
            </a:lvl1pPr>
            <a:lvl2pPr marL="742950" indent="-285750" defTabSz="555625">
              <a:defRPr sz="3200" b="1">
                <a:solidFill>
                  <a:schemeClr val="tx2"/>
                </a:solidFill>
                <a:latin typeface="Times New Roman" panose="02020603050405020304" pitchFamily="18" charset="0"/>
              </a:defRPr>
            </a:lvl2pPr>
            <a:lvl3pPr marL="1143000" indent="-228600" defTabSz="555625">
              <a:defRPr sz="3200" b="1">
                <a:solidFill>
                  <a:schemeClr val="tx2"/>
                </a:solidFill>
                <a:latin typeface="Times New Roman" panose="02020603050405020304" pitchFamily="18" charset="0"/>
              </a:defRPr>
            </a:lvl3pPr>
            <a:lvl4pPr marL="1600200" indent="-228600" defTabSz="555625">
              <a:defRPr sz="3200" b="1">
                <a:solidFill>
                  <a:schemeClr val="tx2"/>
                </a:solidFill>
                <a:latin typeface="Times New Roman" panose="02020603050405020304" pitchFamily="18" charset="0"/>
              </a:defRPr>
            </a:lvl4pPr>
            <a:lvl5pPr marL="2057400" indent="-228600" defTabSz="555625">
              <a:defRPr sz="3200" b="1">
                <a:solidFill>
                  <a:schemeClr val="tx2"/>
                </a:solidFill>
                <a:latin typeface="Times New Roman" panose="02020603050405020304" pitchFamily="18" charset="0"/>
              </a:defRPr>
            </a:lvl5pPr>
            <a:lvl6pPr marL="2514600" indent="-228600" algn="ctr" defTabSz="555625" eaLnBrk="0" fontAlgn="base" hangingPunct="0">
              <a:spcBef>
                <a:spcPct val="0"/>
              </a:spcBef>
              <a:spcAft>
                <a:spcPct val="0"/>
              </a:spcAft>
              <a:defRPr sz="3200" b="1">
                <a:solidFill>
                  <a:schemeClr val="tx2"/>
                </a:solidFill>
                <a:latin typeface="Times New Roman" panose="02020603050405020304" pitchFamily="18" charset="0"/>
              </a:defRPr>
            </a:lvl6pPr>
            <a:lvl7pPr marL="2971800" indent="-228600" algn="ctr" defTabSz="555625" eaLnBrk="0" fontAlgn="base" hangingPunct="0">
              <a:spcBef>
                <a:spcPct val="0"/>
              </a:spcBef>
              <a:spcAft>
                <a:spcPct val="0"/>
              </a:spcAft>
              <a:defRPr sz="3200" b="1">
                <a:solidFill>
                  <a:schemeClr val="tx2"/>
                </a:solidFill>
                <a:latin typeface="Times New Roman" panose="02020603050405020304" pitchFamily="18" charset="0"/>
              </a:defRPr>
            </a:lvl7pPr>
            <a:lvl8pPr marL="3429000" indent="-228600" algn="ctr" defTabSz="555625" eaLnBrk="0" fontAlgn="base" hangingPunct="0">
              <a:spcBef>
                <a:spcPct val="0"/>
              </a:spcBef>
              <a:spcAft>
                <a:spcPct val="0"/>
              </a:spcAft>
              <a:defRPr sz="3200" b="1">
                <a:solidFill>
                  <a:schemeClr val="tx2"/>
                </a:solidFill>
                <a:latin typeface="Times New Roman" panose="02020603050405020304" pitchFamily="18" charset="0"/>
              </a:defRPr>
            </a:lvl8pPr>
            <a:lvl9pPr marL="3886200" indent="-228600" algn="ctr" defTabSz="555625" eaLnBrk="0" fontAlgn="base" hangingPunct="0">
              <a:spcBef>
                <a:spcPct val="0"/>
              </a:spcBef>
              <a:spcAft>
                <a:spcPct val="0"/>
              </a:spcAft>
              <a:defRPr sz="3200" b="1">
                <a:solidFill>
                  <a:schemeClr val="tx2"/>
                </a:solidFill>
                <a:latin typeface="Times New Roman" panose="02020603050405020304" pitchFamily="18" charset="0"/>
              </a:defRPr>
            </a:lvl9pPr>
          </a:lstStyle>
          <a:p>
            <a:r>
              <a:rPr lang="en-US" altLang="en-US" sz="1400">
                <a:solidFill>
                  <a:srgbClr val="3333FF"/>
                </a:solidFill>
              </a:rPr>
              <a:t>Security Sub-layer 2</a:t>
            </a:r>
          </a:p>
        </p:txBody>
      </p:sp>
      <p:sp>
        <p:nvSpPr>
          <p:cNvPr id="12" name="Rectangle 11"/>
          <p:cNvSpPr/>
          <p:nvPr/>
        </p:nvSpPr>
        <p:spPr bwMode="auto">
          <a:xfrm>
            <a:off x="1295400" y="2133600"/>
            <a:ext cx="990600" cy="152400"/>
          </a:xfrm>
          <a:prstGeom prst="rect">
            <a:avLst/>
          </a:prstGeom>
          <a:noFill/>
          <a:ln w="31750"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a typeface="ＭＳ Ｐゴシック" pitchFamily="34" charset="-128"/>
            </a:endParaRPr>
          </a:p>
        </p:txBody>
      </p:sp>
      <p:cxnSp>
        <p:nvCxnSpPr>
          <p:cNvPr id="16" name="Straight Arrow Connector 15"/>
          <p:cNvCxnSpPr>
            <a:endCxn id="8" idx="1"/>
          </p:cNvCxnSpPr>
          <p:nvPr/>
        </p:nvCxnSpPr>
        <p:spPr bwMode="auto">
          <a:xfrm flipV="1">
            <a:off x="2286000" y="1591469"/>
            <a:ext cx="2209800" cy="618331"/>
          </a:xfrm>
          <a:prstGeom prst="straightConnector1">
            <a:avLst/>
          </a:prstGeom>
          <a:solidFill>
            <a:schemeClr val="accent1"/>
          </a:solidFill>
          <a:ln w="9525" cap="flat" cmpd="sng" algn="ctr">
            <a:solidFill>
              <a:schemeClr val="accent1"/>
            </a:solidFill>
            <a:prstDash val="solid"/>
            <a:round/>
            <a:headEnd type="none" w="med" len="med"/>
            <a:tailEnd type="triangle"/>
          </a:ln>
          <a:effectLst/>
        </p:spPr>
      </p:cxnSp>
      <p:sp>
        <p:nvSpPr>
          <p:cNvPr id="17" name="Rectangle 16"/>
          <p:cNvSpPr/>
          <p:nvPr/>
        </p:nvSpPr>
        <p:spPr bwMode="auto">
          <a:xfrm>
            <a:off x="685800" y="3264362"/>
            <a:ext cx="990600" cy="109115"/>
          </a:xfrm>
          <a:prstGeom prst="rect">
            <a:avLst/>
          </a:prstGeom>
          <a:noFill/>
          <a:ln w="31750"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Verdana" pitchFamily="34" charset="0"/>
                <a:ea typeface="ＭＳ Ｐゴシック" pitchFamily="34" charset="-128"/>
              </a:rPr>
              <a:t>  </a:t>
            </a:r>
          </a:p>
        </p:txBody>
      </p:sp>
      <p:cxnSp>
        <p:nvCxnSpPr>
          <p:cNvPr id="18" name="Straight Arrow Connector 17"/>
          <p:cNvCxnSpPr>
            <a:stCxn id="17" idx="3"/>
            <a:endCxn id="10" idx="1"/>
          </p:cNvCxnSpPr>
          <p:nvPr/>
        </p:nvCxnSpPr>
        <p:spPr bwMode="auto">
          <a:xfrm>
            <a:off x="1676400" y="3318920"/>
            <a:ext cx="2840064" cy="1205455"/>
          </a:xfrm>
          <a:prstGeom prst="straightConnector1">
            <a:avLst/>
          </a:prstGeom>
          <a:solidFill>
            <a:schemeClr val="accent1"/>
          </a:solidFill>
          <a:ln w="9525" cap="flat" cmpd="sng" algn="ctr">
            <a:solidFill>
              <a:schemeClr val="accent1"/>
            </a:solidFill>
            <a:prstDash val="solid"/>
            <a:round/>
            <a:headEnd type="none" w="med" len="med"/>
            <a:tailEnd type="triangle"/>
          </a:ln>
          <a:effectLst/>
        </p:spPr>
      </p:cxnSp>
      <p:sp>
        <p:nvSpPr>
          <p:cNvPr id="24" name="TextBox 23"/>
          <p:cNvSpPr txBox="1"/>
          <p:nvPr/>
        </p:nvSpPr>
        <p:spPr>
          <a:xfrm>
            <a:off x="55536" y="4450140"/>
            <a:ext cx="4516464" cy="1569660"/>
          </a:xfrm>
          <a:prstGeom prst="rect">
            <a:avLst/>
          </a:prstGeom>
          <a:noFill/>
        </p:spPr>
        <p:txBody>
          <a:bodyPr wrap="square" rtlCol="0">
            <a:spAutoFit/>
          </a:bodyPr>
          <a:lstStyle/>
          <a:p>
            <a:r>
              <a:rPr lang="en-US" sz="1600" dirty="0">
                <a:solidFill>
                  <a:schemeClr val="tx1"/>
                </a:solidFill>
                <a:latin typeface="Arial" panose="020B0604020202020204" pitchFamily="34" charset="0"/>
                <a:cs typeface="Arial" panose="020B0604020202020204" pitchFamily="34" charset="0"/>
              </a:rPr>
              <a:t>IEEE 802.22 (Wi-FAR™) Standard on Cognitive Radio based Wireless Regional Area Networks (WRAN) defines Security Sublayers for traditional communications layers and also its Cognitive Functions. More information mat be found </a:t>
            </a:r>
            <a:r>
              <a:rPr lang="en-US" sz="1600" dirty="0">
                <a:solidFill>
                  <a:schemeClr val="tx1"/>
                </a:solidFill>
                <a:latin typeface="Arial" panose="020B0604020202020204" pitchFamily="34" charset="0"/>
                <a:cs typeface="Arial" panose="020B0604020202020204" pitchFamily="34" charset="0"/>
                <a:hlinkClick r:id="rId5"/>
              </a:rPr>
              <a:t>here</a:t>
            </a:r>
            <a:r>
              <a:rPr lang="en-US" sz="1600" dirty="0">
                <a:solidFill>
                  <a:schemeClr val="tx1"/>
                </a:solidFill>
                <a:latin typeface="Arial" panose="020B0604020202020204" pitchFamily="34" charset="0"/>
                <a:cs typeface="Arial" panose="020B0604020202020204" pitchFamily="34" charset="0"/>
              </a:rPr>
              <a:t>. (Slides 13 and 14)</a:t>
            </a:r>
            <a:r>
              <a:rPr lang="en-US" sz="1600" dirty="0">
                <a:latin typeface="Arial" panose="020B0604020202020204" pitchFamily="34" charset="0"/>
                <a:cs typeface="Arial" panose="020B0604020202020204" pitchFamily="34" charset="0"/>
              </a:rPr>
              <a:t> </a:t>
            </a:r>
          </a:p>
        </p:txBody>
      </p:sp>
      <p:sp>
        <p:nvSpPr>
          <p:cNvPr id="3" name="Rectangle 2"/>
          <p:cNvSpPr/>
          <p:nvPr/>
        </p:nvSpPr>
        <p:spPr bwMode="auto">
          <a:xfrm>
            <a:off x="4953000" y="838200"/>
            <a:ext cx="1143000" cy="152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Verdana" pitchFamily="34" charset="0"/>
                <a:ea typeface="ＭＳ Ｐゴシック" pitchFamily="34" charset="-128"/>
              </a:rPr>
              <a:t>encryption</a:t>
            </a:r>
            <a:endParaRPr kumimoji="0" lang="en-US" sz="1400" b="0" i="0" u="none" strike="noStrike" cap="none" normalizeH="0" baseline="0" dirty="0">
              <a:ln>
                <a:noFill/>
              </a:ln>
              <a:solidFill>
                <a:schemeClr val="tx1"/>
              </a:solidFill>
              <a:effectLst/>
              <a:latin typeface="Verdana" pitchFamily="34" charset="0"/>
              <a:ea typeface="ＭＳ Ｐゴシック" pitchFamily="34" charset="-128"/>
            </a:endParaRPr>
          </a:p>
        </p:txBody>
      </p:sp>
    </p:spTree>
    <p:extLst>
      <p:ext uri="{BB962C8B-B14F-4D97-AF65-F5344CB8AC3E}">
        <p14:creationId xmlns:p14="http://schemas.microsoft.com/office/powerpoint/2010/main" val="1141381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077200" cy="762000"/>
          </a:xfrm>
        </p:spPr>
        <p:txBody>
          <a:bodyPr/>
          <a:lstStyle/>
          <a:p>
            <a:r>
              <a:rPr lang="en-US" dirty="0"/>
              <a:t>Non Mains and Low Power Applications</a:t>
            </a:r>
          </a:p>
        </p:txBody>
      </p:sp>
      <p:sp>
        <p:nvSpPr>
          <p:cNvPr id="3" name="Content Placeholder 2"/>
          <p:cNvSpPr>
            <a:spLocks noGrp="1"/>
          </p:cNvSpPr>
          <p:nvPr>
            <p:ph idx="1"/>
          </p:nvPr>
        </p:nvSpPr>
        <p:spPr/>
        <p:txBody>
          <a:bodyPr/>
          <a:lstStyle/>
          <a:p>
            <a:r>
              <a:rPr lang="en-US" dirty="0"/>
              <a:t>Example applications that take advantage of low power operation,   (water, oil/gas, line sensors)</a:t>
            </a:r>
          </a:p>
          <a:p>
            <a:endParaRPr lang="en-US" dirty="0"/>
          </a:p>
          <a:p>
            <a:r>
              <a:rPr lang="en-US" dirty="0"/>
              <a:t>Example of “constrained” types of devices</a:t>
            </a:r>
          </a:p>
          <a:p>
            <a:endParaRPr lang="en-US" dirty="0"/>
          </a:p>
          <a:p>
            <a:endParaRPr lang="en-US" dirty="0"/>
          </a:p>
        </p:txBody>
      </p:sp>
    </p:spTree>
    <p:extLst>
      <p:ext uri="{BB962C8B-B14F-4D97-AF65-F5344CB8AC3E}">
        <p14:creationId xmlns:p14="http://schemas.microsoft.com/office/powerpoint/2010/main" val="2166899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4818" name="Picture 6" descr="IEEE_SA_Bar_Graphic_long_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01650"/>
            <a:ext cx="914400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7" descr="IEEE_whit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1000" y="577850"/>
            <a:ext cx="9017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10"/>
          <p:cNvSpPr>
            <a:spLocks noGrp="1" noChangeArrowheads="1"/>
          </p:cNvSpPr>
          <p:nvPr>
            <p:ph type="ctrTitle"/>
          </p:nvPr>
        </p:nvSpPr>
        <p:spPr>
          <a:xfrm>
            <a:off x="533400" y="1219200"/>
            <a:ext cx="7543800" cy="533400"/>
          </a:xfrm>
        </p:spPr>
        <p:txBody>
          <a:bodyPr/>
          <a:lstStyle/>
          <a:p>
            <a:pPr eaLnBrk="1" hangingPunct="1"/>
            <a:r>
              <a:rPr lang="en-US" altLang="en-US">
                <a:solidFill>
                  <a:schemeClr val="bg1"/>
                </a:solidFill>
              </a:rPr>
              <a:t>IEEE-SA Smart Grid</a:t>
            </a:r>
          </a:p>
        </p:txBody>
      </p:sp>
      <p:sp>
        <p:nvSpPr>
          <p:cNvPr id="34821" name="Rectangle 12"/>
          <p:cNvSpPr>
            <a:spLocks noChangeArrowheads="1"/>
          </p:cNvSpPr>
          <p:nvPr/>
        </p:nvSpPr>
        <p:spPr bwMode="auto">
          <a:xfrm>
            <a:off x="533400" y="2362200"/>
            <a:ext cx="7391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defRPr>
                <a:solidFill>
                  <a:schemeClr val="tx1"/>
                </a:solidFill>
                <a:latin typeface="Verdana" panose="020B0604030504040204" pitchFamily="34" charset="0"/>
                <a:ea typeface="MS PGothic" panose="020B0600070205080204" pitchFamily="34" charset="-128"/>
              </a:defRPr>
            </a:lvl1pPr>
            <a:lvl2pPr marL="742950" indent="-285750">
              <a:spcBef>
                <a:spcPct val="20000"/>
              </a:spcBef>
              <a:buChar char="–"/>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buChar char="•"/>
              <a:defRPr sz="1600">
                <a:solidFill>
                  <a:schemeClr val="tx1"/>
                </a:solidFill>
                <a:latin typeface="Verdana" panose="020B0604030504040204" pitchFamily="34" charset="0"/>
                <a:ea typeface="MS PGothic" panose="020B0600070205080204" pitchFamily="34" charset="-128"/>
              </a:defRPr>
            </a:lvl3pPr>
            <a:lvl4pPr marL="1600200" indent="-228600">
              <a:spcBef>
                <a:spcPct val="20000"/>
              </a:spcBef>
              <a:defRPr sz="1200">
                <a:solidFill>
                  <a:schemeClr val="tx1"/>
                </a:solidFill>
                <a:latin typeface="Verdana" panose="020B0604030504040204" pitchFamily="34" charset="0"/>
                <a:ea typeface="MS PGothic" panose="020B0600070205080204" pitchFamily="34" charset="-128"/>
              </a:defRPr>
            </a:lvl4pPr>
            <a:lvl5pPr marL="2057400" indent="-228600">
              <a:spcBef>
                <a:spcPct val="20000"/>
              </a:spcBef>
              <a:defRPr sz="1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defRPr sz="1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defRPr sz="1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defRPr sz="1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defRPr sz="1200">
                <a:solidFill>
                  <a:schemeClr val="tx1"/>
                </a:solidFill>
                <a:latin typeface="Verdana" panose="020B0604030504040204" pitchFamily="34" charset="0"/>
                <a:ea typeface="MS PGothic" panose="020B0600070205080204" pitchFamily="34" charset="-128"/>
              </a:defRPr>
            </a:lvl9pPr>
          </a:lstStyle>
          <a:p>
            <a:pPr defTabSz="914400" eaLnBrk="1" hangingPunct="1">
              <a:buClrTx/>
              <a:buSzTx/>
              <a:buFontTx/>
              <a:buNone/>
            </a:pPr>
            <a:endParaRPr lang="en-US" altLang="en-US" sz="1600">
              <a:solidFill>
                <a:srgbClr val="FFFFFF"/>
              </a:solidFill>
            </a:endParaRPr>
          </a:p>
          <a:p>
            <a:pPr defTabSz="914400" eaLnBrk="1" hangingPunct="1">
              <a:buClrTx/>
              <a:buSzTx/>
              <a:buFontTx/>
              <a:buNone/>
            </a:pPr>
            <a:endParaRPr lang="en-US" altLang="en-US" sz="1600">
              <a:solidFill>
                <a:srgbClr val="FFFFFF"/>
              </a:solidFill>
            </a:endParaRPr>
          </a:p>
        </p:txBody>
      </p:sp>
    </p:spTree>
    <p:extLst>
      <p:ext uri="{BB962C8B-B14F-4D97-AF65-F5344CB8AC3E}">
        <p14:creationId xmlns:p14="http://schemas.microsoft.com/office/powerpoint/2010/main" val="2420237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bwMode="auto">
          <a:xfrm>
            <a:off x="5486400" y="838200"/>
            <a:ext cx="914400" cy="5334000"/>
          </a:xfrm>
          <a:prstGeom prst="rect">
            <a:avLst/>
          </a:prstGeom>
          <a:gradFill>
            <a:gsLst>
              <a:gs pos="0">
                <a:schemeClr val="bg1">
                  <a:lumMod val="95000"/>
                </a:schemeClr>
              </a:gs>
              <a:gs pos="100000">
                <a:schemeClr val="bg1">
                  <a:lumMod val="95000"/>
                  <a:alpha val="0"/>
                </a:schemeClr>
              </a:gs>
            </a:gsLst>
            <a:lin ang="10800000" scaled="0"/>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a:solidFill>
                <a:srgbClr val="000000"/>
              </a:solidFill>
              <a:latin typeface="Arial" charset="0"/>
              <a:ea typeface="+mn-ea"/>
            </a:endParaRPr>
          </a:p>
        </p:txBody>
      </p:sp>
      <p:sp>
        <p:nvSpPr>
          <p:cNvPr id="21" name="Rectangle 20"/>
          <p:cNvSpPr/>
          <p:nvPr/>
        </p:nvSpPr>
        <p:spPr bwMode="auto">
          <a:xfrm>
            <a:off x="6400800" y="838200"/>
            <a:ext cx="2743200" cy="533400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a:solidFill>
                <a:srgbClr val="000000"/>
              </a:solidFill>
              <a:latin typeface="Arial" charset="0"/>
              <a:ea typeface="+mn-ea"/>
            </a:endParaRPr>
          </a:p>
        </p:txBody>
      </p:sp>
      <p:sp>
        <p:nvSpPr>
          <p:cNvPr id="2" name="Title 1"/>
          <p:cNvSpPr>
            <a:spLocks noGrp="1"/>
          </p:cNvSpPr>
          <p:nvPr>
            <p:ph type="title"/>
          </p:nvPr>
        </p:nvSpPr>
        <p:spPr>
          <a:xfrm>
            <a:off x="609600" y="76200"/>
            <a:ext cx="8229600" cy="457200"/>
          </a:xfrm>
        </p:spPr>
        <p:txBody>
          <a:bodyPr/>
          <a:lstStyle/>
          <a:p>
            <a:pPr algn="l"/>
            <a:r>
              <a:rPr lang="en-US" sz="2000" dirty="0"/>
              <a:t>IEEE 802 Standards for Grid Communications Networks</a:t>
            </a:r>
          </a:p>
        </p:txBody>
      </p:sp>
      <p:cxnSp>
        <p:nvCxnSpPr>
          <p:cNvPr id="3" name="Straight Connector 2"/>
          <p:cNvCxnSpPr/>
          <p:nvPr/>
        </p:nvCxnSpPr>
        <p:spPr bwMode="auto">
          <a:xfrm>
            <a:off x="20631" y="1774166"/>
            <a:ext cx="9067800" cy="11502"/>
          </a:xfrm>
          <a:prstGeom prst="line">
            <a:avLst/>
          </a:prstGeom>
          <a:solidFill>
            <a:schemeClr val="accent1"/>
          </a:solidFill>
          <a:ln w="9525" cap="flat" cmpd="sng" algn="ctr">
            <a:solidFill>
              <a:schemeClr val="accent1">
                <a:lumMod val="20000"/>
                <a:lumOff val="80000"/>
              </a:schemeClr>
            </a:solidFill>
            <a:prstDash val="solid"/>
            <a:round/>
            <a:headEnd type="none" w="med" len="med"/>
            <a:tailEnd type="none" w="med" len="med"/>
          </a:ln>
          <a:effectLst/>
        </p:spPr>
      </p:cxnSp>
      <p:cxnSp>
        <p:nvCxnSpPr>
          <p:cNvPr id="4" name="Straight Connector 3"/>
          <p:cNvCxnSpPr/>
          <p:nvPr/>
        </p:nvCxnSpPr>
        <p:spPr bwMode="auto">
          <a:xfrm>
            <a:off x="0" y="2841216"/>
            <a:ext cx="9067800" cy="11502"/>
          </a:xfrm>
          <a:prstGeom prst="line">
            <a:avLst/>
          </a:prstGeom>
          <a:solidFill>
            <a:schemeClr val="accent1"/>
          </a:solidFill>
          <a:ln w="9525" cap="flat" cmpd="sng" algn="ctr">
            <a:solidFill>
              <a:schemeClr val="accent1">
                <a:lumMod val="20000"/>
                <a:lumOff val="80000"/>
              </a:schemeClr>
            </a:solidFill>
            <a:prstDash val="solid"/>
            <a:round/>
            <a:headEnd type="none" w="med" len="med"/>
            <a:tailEnd type="none" w="med" len="med"/>
          </a:ln>
          <a:effectLst/>
        </p:spPr>
      </p:cxnSp>
      <p:cxnSp>
        <p:nvCxnSpPr>
          <p:cNvPr id="5" name="Straight Connector 4"/>
          <p:cNvCxnSpPr/>
          <p:nvPr/>
        </p:nvCxnSpPr>
        <p:spPr bwMode="auto">
          <a:xfrm>
            <a:off x="0" y="4143539"/>
            <a:ext cx="9067800" cy="11502"/>
          </a:xfrm>
          <a:prstGeom prst="line">
            <a:avLst/>
          </a:prstGeom>
          <a:solidFill>
            <a:schemeClr val="accent1"/>
          </a:solidFill>
          <a:ln w="9525" cap="flat" cmpd="sng" algn="ctr">
            <a:solidFill>
              <a:schemeClr val="accent1">
                <a:lumMod val="20000"/>
                <a:lumOff val="80000"/>
              </a:schemeClr>
            </a:solidFill>
            <a:prstDash val="solid"/>
            <a:round/>
            <a:headEnd type="none" w="med" len="med"/>
            <a:tailEnd type="none" w="med" len="med"/>
          </a:ln>
          <a:effectLst/>
        </p:spPr>
      </p:cxnSp>
      <p:cxnSp>
        <p:nvCxnSpPr>
          <p:cNvPr id="6" name="Straight Connector 5"/>
          <p:cNvCxnSpPr/>
          <p:nvPr/>
        </p:nvCxnSpPr>
        <p:spPr bwMode="auto">
          <a:xfrm>
            <a:off x="0" y="5322498"/>
            <a:ext cx="9067800" cy="11502"/>
          </a:xfrm>
          <a:prstGeom prst="line">
            <a:avLst/>
          </a:prstGeom>
          <a:solidFill>
            <a:schemeClr val="accent1"/>
          </a:solidFill>
          <a:ln w="9525" cap="flat" cmpd="sng" algn="ctr">
            <a:solidFill>
              <a:schemeClr val="accent1">
                <a:lumMod val="20000"/>
                <a:lumOff val="80000"/>
              </a:schemeClr>
            </a:solidFill>
            <a:prstDash val="solid"/>
            <a:round/>
            <a:headEnd type="none" w="med" len="med"/>
            <a:tailEnd type="none" w="med" len="med"/>
          </a:ln>
          <a:effectLst/>
        </p:spPr>
      </p:cxnSp>
      <p:cxnSp>
        <p:nvCxnSpPr>
          <p:cNvPr id="78" name="Straight Connector 77"/>
          <p:cNvCxnSpPr/>
          <p:nvPr/>
        </p:nvCxnSpPr>
        <p:spPr bwMode="auto">
          <a:xfrm>
            <a:off x="6400800" y="685800"/>
            <a:ext cx="0" cy="6172200"/>
          </a:xfrm>
          <a:prstGeom prst="line">
            <a:avLst/>
          </a:prstGeom>
          <a:solidFill>
            <a:schemeClr val="accent1"/>
          </a:solidFill>
          <a:ln w="22225" cap="flat" cmpd="sng" algn="ctr">
            <a:solidFill>
              <a:schemeClr val="accent1">
                <a:lumMod val="40000"/>
                <a:lumOff val="60000"/>
              </a:schemeClr>
            </a:solidFill>
            <a:prstDash val="solid"/>
            <a:round/>
            <a:headEnd type="none" w="med" len="med"/>
            <a:tailEnd type="none" w="med" len="med"/>
          </a:ln>
          <a:effectLst/>
        </p:spPr>
      </p:cxnSp>
      <p:sp>
        <p:nvSpPr>
          <p:cNvPr id="46" name="TextBox 45"/>
          <p:cNvSpPr txBox="1"/>
          <p:nvPr/>
        </p:nvSpPr>
        <p:spPr>
          <a:xfrm>
            <a:off x="7084935" y="1022628"/>
            <a:ext cx="1320361" cy="584775"/>
          </a:xfrm>
          <a:prstGeom prst="rect">
            <a:avLst/>
          </a:prstGeom>
          <a:noFill/>
        </p:spPr>
        <p:txBody>
          <a:bodyPr wrap="none" rtlCol="0">
            <a:spAutoFit/>
          </a:bodyPr>
          <a:lstStyle/>
          <a:p>
            <a:pPr algn="ctr" defTabSz="914400">
              <a:spcBef>
                <a:spcPct val="50000"/>
              </a:spcBef>
              <a:buClrTx/>
              <a:buSzTx/>
              <a:buFontTx/>
              <a:buNone/>
            </a:pPr>
            <a:r>
              <a:rPr lang="en-US" sz="1600" dirty="0">
                <a:solidFill>
                  <a:srgbClr val="000000"/>
                </a:solidFill>
                <a:latin typeface="Arial" charset="0"/>
                <a:ea typeface="+mn-ea"/>
              </a:rPr>
              <a:t>IEEE 802.3</a:t>
            </a:r>
            <a:br>
              <a:rPr lang="en-US" sz="1600" dirty="0">
                <a:solidFill>
                  <a:srgbClr val="000000"/>
                </a:solidFill>
                <a:latin typeface="Arial" charset="0"/>
                <a:ea typeface="+mn-ea"/>
              </a:rPr>
            </a:br>
            <a:r>
              <a:rPr lang="en-US" sz="1600" dirty="0">
                <a:solidFill>
                  <a:srgbClr val="000000"/>
                </a:solidFill>
                <a:latin typeface="Arial" charset="0"/>
                <a:ea typeface="+mn-ea"/>
              </a:rPr>
              <a:t>IEEE 802.11</a:t>
            </a:r>
          </a:p>
        </p:txBody>
      </p:sp>
      <p:sp>
        <p:nvSpPr>
          <p:cNvPr id="87" name="TextBox 86"/>
          <p:cNvSpPr txBox="1"/>
          <p:nvPr/>
        </p:nvSpPr>
        <p:spPr>
          <a:xfrm>
            <a:off x="6500601" y="1884164"/>
            <a:ext cx="2484976" cy="584775"/>
          </a:xfrm>
          <a:prstGeom prst="rect">
            <a:avLst/>
          </a:prstGeom>
          <a:noFill/>
        </p:spPr>
        <p:txBody>
          <a:bodyPr wrap="none" rtlCol="0">
            <a:spAutoFit/>
          </a:bodyPr>
          <a:lstStyle/>
          <a:p>
            <a:pPr algn="ctr" defTabSz="914400">
              <a:spcBef>
                <a:spcPct val="50000"/>
              </a:spcBef>
              <a:buClrTx/>
              <a:buSzTx/>
              <a:buFontTx/>
              <a:buNone/>
            </a:pPr>
            <a:r>
              <a:rPr lang="en-US" sz="1600" dirty="0">
                <a:solidFill>
                  <a:srgbClr val="000000"/>
                </a:solidFill>
                <a:latin typeface="Arial" charset="0"/>
                <a:ea typeface="+mn-ea"/>
              </a:rPr>
              <a:t>IEEE 802.3 1000BASE-X</a:t>
            </a:r>
            <a:br>
              <a:rPr lang="en-US" sz="1600" dirty="0">
                <a:solidFill>
                  <a:srgbClr val="000000"/>
                </a:solidFill>
                <a:latin typeface="Arial" charset="0"/>
                <a:ea typeface="+mn-ea"/>
              </a:rPr>
            </a:br>
            <a:endParaRPr lang="en-US" sz="1600" dirty="0">
              <a:solidFill>
                <a:srgbClr val="000000"/>
              </a:solidFill>
              <a:latin typeface="Arial" charset="0"/>
              <a:ea typeface="+mn-ea"/>
            </a:endParaRPr>
          </a:p>
        </p:txBody>
      </p:sp>
      <p:sp>
        <p:nvSpPr>
          <p:cNvPr id="162" name="TextBox 161"/>
          <p:cNvSpPr txBox="1"/>
          <p:nvPr/>
        </p:nvSpPr>
        <p:spPr>
          <a:xfrm>
            <a:off x="6902513" y="2961382"/>
            <a:ext cx="1812484" cy="1323439"/>
          </a:xfrm>
          <a:prstGeom prst="rect">
            <a:avLst/>
          </a:prstGeom>
          <a:noFill/>
        </p:spPr>
        <p:txBody>
          <a:bodyPr wrap="none" rtlCol="0">
            <a:spAutoFit/>
          </a:bodyPr>
          <a:lstStyle/>
          <a:p>
            <a:pPr defTabSz="914400">
              <a:spcBef>
                <a:spcPct val="50000"/>
              </a:spcBef>
              <a:buClrTx/>
              <a:buSzTx/>
              <a:buFontTx/>
              <a:buNone/>
            </a:pPr>
            <a:r>
              <a:rPr lang="en-US" sz="1600" dirty="0">
                <a:solidFill>
                  <a:srgbClr val="000000"/>
                </a:solidFill>
                <a:latin typeface="Arial" charset="0"/>
                <a:ea typeface="+mn-ea"/>
              </a:rPr>
              <a:t>IEEE 802.22</a:t>
            </a:r>
            <a:br>
              <a:rPr lang="en-US" sz="1600" dirty="0">
                <a:solidFill>
                  <a:srgbClr val="000000"/>
                </a:solidFill>
                <a:latin typeface="Arial" charset="0"/>
                <a:ea typeface="+mn-ea"/>
              </a:rPr>
            </a:br>
            <a:r>
              <a:rPr lang="en-US" sz="1600" dirty="0">
                <a:solidFill>
                  <a:srgbClr val="000000"/>
                </a:solidFill>
                <a:latin typeface="Arial" charset="0"/>
                <a:ea typeface="+mn-ea"/>
              </a:rPr>
              <a:t>IEEE 802.16</a:t>
            </a:r>
            <a:br>
              <a:rPr lang="en-US" sz="1600" dirty="0">
                <a:solidFill>
                  <a:srgbClr val="000000"/>
                </a:solidFill>
                <a:latin typeface="Arial" charset="0"/>
                <a:ea typeface="+mn-ea"/>
              </a:rPr>
            </a:br>
            <a:r>
              <a:rPr lang="en-US" sz="1600" dirty="0">
                <a:solidFill>
                  <a:srgbClr val="000000"/>
                </a:solidFill>
                <a:latin typeface="Arial" charset="0"/>
                <a:ea typeface="+mn-ea"/>
              </a:rPr>
              <a:t>IEEE 802.11</a:t>
            </a:r>
            <a:br>
              <a:rPr lang="en-US" sz="1600" dirty="0">
                <a:solidFill>
                  <a:srgbClr val="000000"/>
                </a:solidFill>
                <a:latin typeface="Arial" charset="0"/>
                <a:ea typeface="+mn-ea"/>
              </a:rPr>
            </a:br>
            <a:r>
              <a:rPr lang="en-US" sz="1600" dirty="0">
                <a:solidFill>
                  <a:srgbClr val="000000"/>
                </a:solidFill>
                <a:latin typeface="Arial" charset="0"/>
                <a:ea typeface="+mn-ea"/>
              </a:rPr>
              <a:t>  (Mesh Topology)</a:t>
            </a:r>
            <a:br>
              <a:rPr lang="en-US" sz="1600" dirty="0">
                <a:solidFill>
                  <a:srgbClr val="000000"/>
                </a:solidFill>
                <a:latin typeface="Arial" charset="0"/>
                <a:ea typeface="+mn-ea"/>
              </a:rPr>
            </a:br>
            <a:r>
              <a:rPr lang="en-US" sz="1600" dirty="0">
                <a:solidFill>
                  <a:srgbClr val="000000"/>
                </a:solidFill>
                <a:latin typeface="Arial" charset="0"/>
                <a:ea typeface="+mn-ea"/>
              </a:rPr>
              <a:t>	</a:t>
            </a:r>
          </a:p>
        </p:txBody>
      </p:sp>
      <p:sp>
        <p:nvSpPr>
          <p:cNvPr id="163" name="TextBox 162"/>
          <p:cNvSpPr txBox="1"/>
          <p:nvPr/>
        </p:nvSpPr>
        <p:spPr>
          <a:xfrm>
            <a:off x="6553200" y="4191000"/>
            <a:ext cx="2446440" cy="830997"/>
          </a:xfrm>
          <a:prstGeom prst="rect">
            <a:avLst/>
          </a:prstGeom>
          <a:noFill/>
        </p:spPr>
        <p:txBody>
          <a:bodyPr wrap="none" rtlCol="0">
            <a:spAutoFit/>
          </a:bodyPr>
          <a:lstStyle/>
          <a:p>
            <a:pPr defTabSz="914400">
              <a:spcBef>
                <a:spcPct val="50000"/>
              </a:spcBef>
              <a:buClrTx/>
              <a:buSzTx/>
              <a:buFontTx/>
              <a:buNone/>
            </a:pPr>
            <a:r>
              <a:rPr lang="en-US" sz="1600" dirty="0">
                <a:solidFill>
                  <a:srgbClr val="000000"/>
                </a:solidFill>
                <a:latin typeface="Arial" charset="0"/>
                <a:ea typeface="+mn-ea"/>
              </a:rPr>
              <a:t>IEEE 802.15.4:</a:t>
            </a:r>
            <a:br>
              <a:rPr lang="en-US" sz="1600" dirty="0">
                <a:solidFill>
                  <a:srgbClr val="000000"/>
                </a:solidFill>
                <a:latin typeface="Arial" charset="0"/>
                <a:ea typeface="+mn-ea"/>
              </a:rPr>
            </a:br>
            <a:r>
              <a:rPr lang="en-US" sz="1600" dirty="0">
                <a:solidFill>
                  <a:srgbClr val="000000"/>
                </a:solidFill>
                <a:latin typeface="Arial" charset="0"/>
                <a:ea typeface="+mn-ea"/>
              </a:rPr>
              <a:t>   (SUN, LECIM, TVWS)</a:t>
            </a:r>
            <a:br>
              <a:rPr lang="en-US" sz="1600" dirty="0">
                <a:solidFill>
                  <a:srgbClr val="000000"/>
                </a:solidFill>
                <a:latin typeface="Arial" charset="0"/>
                <a:ea typeface="+mn-ea"/>
              </a:rPr>
            </a:br>
            <a:r>
              <a:rPr lang="en-US" sz="1600" dirty="0">
                <a:solidFill>
                  <a:srgbClr val="000000"/>
                </a:solidFill>
                <a:latin typeface="Arial" charset="0"/>
                <a:ea typeface="+mn-ea"/>
              </a:rPr>
              <a:t>IEEE 802.11ah, 802.11af</a:t>
            </a:r>
          </a:p>
        </p:txBody>
      </p:sp>
      <p:sp>
        <p:nvSpPr>
          <p:cNvPr id="164" name="TextBox 163"/>
          <p:cNvSpPr txBox="1"/>
          <p:nvPr/>
        </p:nvSpPr>
        <p:spPr>
          <a:xfrm>
            <a:off x="7023694" y="5399782"/>
            <a:ext cx="1507144" cy="1077218"/>
          </a:xfrm>
          <a:prstGeom prst="rect">
            <a:avLst/>
          </a:prstGeom>
          <a:noFill/>
        </p:spPr>
        <p:txBody>
          <a:bodyPr wrap="none" rtlCol="0">
            <a:spAutoFit/>
          </a:bodyPr>
          <a:lstStyle/>
          <a:p>
            <a:pPr algn="ctr" defTabSz="914400">
              <a:spcBef>
                <a:spcPct val="50000"/>
              </a:spcBef>
              <a:buClrTx/>
              <a:buSzTx/>
              <a:buFontTx/>
              <a:buNone/>
            </a:pPr>
            <a:r>
              <a:rPr lang="en-US" sz="1600" dirty="0">
                <a:solidFill>
                  <a:srgbClr val="000000"/>
                </a:solidFill>
                <a:latin typeface="Arial" charset="0"/>
                <a:ea typeface="+mn-ea"/>
              </a:rPr>
              <a:t>IEEE 802.11</a:t>
            </a:r>
            <a:br>
              <a:rPr lang="en-US" sz="1600" dirty="0">
                <a:solidFill>
                  <a:srgbClr val="000000"/>
                </a:solidFill>
                <a:latin typeface="Arial" charset="0"/>
                <a:ea typeface="+mn-ea"/>
              </a:rPr>
            </a:br>
            <a:r>
              <a:rPr lang="en-US" sz="1600" dirty="0">
                <a:solidFill>
                  <a:srgbClr val="000000"/>
                </a:solidFill>
                <a:latin typeface="Arial" charset="0"/>
                <a:ea typeface="+mn-ea"/>
              </a:rPr>
              <a:t>IEEE 802.15.4</a:t>
            </a:r>
            <a:br>
              <a:rPr lang="en-US" sz="1600" dirty="0">
                <a:solidFill>
                  <a:srgbClr val="000000"/>
                </a:solidFill>
                <a:latin typeface="Arial" charset="0"/>
                <a:ea typeface="+mn-ea"/>
              </a:rPr>
            </a:br>
            <a:br>
              <a:rPr lang="en-US" sz="1600" dirty="0">
                <a:solidFill>
                  <a:srgbClr val="000000"/>
                </a:solidFill>
                <a:latin typeface="Arial" charset="0"/>
                <a:ea typeface="+mn-ea"/>
              </a:rPr>
            </a:br>
            <a:endParaRPr lang="en-US" sz="1600" dirty="0">
              <a:solidFill>
                <a:srgbClr val="000000"/>
              </a:solidFill>
              <a:latin typeface="Arial" charset="0"/>
              <a:ea typeface="+mn-ea"/>
            </a:endParaRPr>
          </a:p>
        </p:txBody>
      </p:sp>
      <p:pic>
        <p:nvPicPr>
          <p:cNvPr id="23" name="Picture 22"/>
          <p:cNvPicPr>
            <a:picLocks noChangeAspect="1"/>
          </p:cNvPicPr>
          <p:nvPr/>
        </p:nvPicPr>
        <p:blipFill>
          <a:blip r:embed="rId3"/>
          <a:stretch>
            <a:fillRect/>
          </a:stretch>
        </p:blipFill>
        <p:spPr>
          <a:xfrm>
            <a:off x="-397" y="463039"/>
            <a:ext cx="6477397" cy="5931922"/>
          </a:xfrm>
          <a:prstGeom prst="rect">
            <a:avLst/>
          </a:prstGeom>
        </p:spPr>
      </p:pic>
    </p:spTree>
    <p:extLst>
      <p:ext uri="{BB962C8B-B14F-4D97-AF65-F5344CB8AC3E}">
        <p14:creationId xmlns:p14="http://schemas.microsoft.com/office/powerpoint/2010/main" val="623641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Complementary Communications Technologies</a:t>
            </a:r>
          </a:p>
        </p:txBody>
      </p:sp>
      <p:sp>
        <p:nvSpPr>
          <p:cNvPr id="2" name="Content Placeholder 1"/>
          <p:cNvSpPr>
            <a:spLocks noGrp="1"/>
          </p:cNvSpPr>
          <p:nvPr>
            <p:ph idx="1"/>
          </p:nvPr>
        </p:nvSpPr>
        <p:spPr/>
        <p:txBody>
          <a:bodyPr/>
          <a:lstStyle/>
          <a:p>
            <a:pPr>
              <a:buFont typeface="Arial" panose="020B0604020202020204" pitchFamily="34" charset="0"/>
              <a:buChar char="•"/>
            </a:pPr>
            <a:r>
              <a:rPr lang="en-US" dirty="0"/>
              <a:t>Narrowband Power Line Communications (PLC) is used in some geographic areas for metering and other purposes. </a:t>
            </a:r>
          </a:p>
          <a:p>
            <a:pPr lvl="1">
              <a:buFont typeface="Arial" panose="020B0604020202020204" pitchFamily="34" charset="0"/>
              <a:buChar char="•"/>
            </a:pPr>
            <a:r>
              <a:rPr lang="en-US" dirty="0"/>
              <a:t>Operation below 500 KHz</a:t>
            </a:r>
          </a:p>
          <a:p>
            <a:pPr lvl="1">
              <a:buFont typeface="Arial" panose="020B0604020202020204" pitchFamily="34" charset="0"/>
              <a:buChar char="•"/>
            </a:pPr>
            <a:r>
              <a:rPr lang="en-US" dirty="0"/>
              <a:t>PLC technologies are difficult to scale into applications that do not have a connection to the electric grid (water, gas, </a:t>
            </a:r>
            <a:r>
              <a:rPr lang="en-US" dirty="0" err="1"/>
              <a:t>etc</a:t>
            </a:r>
            <a:r>
              <a:rPr lang="en-US" dirty="0"/>
              <a:t>)</a:t>
            </a:r>
          </a:p>
          <a:p>
            <a:pPr lvl="1">
              <a:buFont typeface="Arial" panose="020B0604020202020204" pitchFamily="34" charset="0"/>
              <a:buChar char="•"/>
            </a:pPr>
            <a:r>
              <a:rPr lang="en-US" dirty="0"/>
              <a:t>IEEE P1901.2</a:t>
            </a:r>
          </a:p>
          <a:p>
            <a:pPr>
              <a:buFont typeface="Arial" panose="020B0604020202020204" pitchFamily="34" charset="0"/>
              <a:buChar char="•"/>
            </a:pPr>
            <a:endParaRPr lang="en-US" dirty="0"/>
          </a:p>
          <a:p>
            <a:pPr>
              <a:buFont typeface="Arial" panose="020B0604020202020204" pitchFamily="34" charset="0"/>
              <a:buChar char="•"/>
            </a:pPr>
            <a:r>
              <a:rPr lang="en-US" dirty="0"/>
              <a:t>Commercial wireless network operators are often employed, both for backhaul and direct connection to grid devices and meters.</a:t>
            </a:r>
          </a:p>
          <a:p>
            <a:pPr marL="0" indent="0"/>
            <a:endParaRPr lang="en-US" dirty="0"/>
          </a:p>
        </p:txBody>
      </p:sp>
      <p:sp>
        <p:nvSpPr>
          <p:cNvPr id="3" name="Date Placeholder 2"/>
          <p:cNvSpPr>
            <a:spLocks noGrp="1"/>
          </p:cNvSpPr>
          <p:nvPr>
            <p:ph type="dt" sz="half" idx="10"/>
          </p:nvPr>
        </p:nvSpPr>
        <p:spPr/>
        <p:txBody>
          <a:bodyPr/>
          <a:lstStyle/>
          <a:p>
            <a:r>
              <a:rPr lang="en-US"/>
              <a:t>November 2014</a:t>
            </a:r>
            <a:endParaRPr lang="en-GB" dirty="0"/>
          </a:p>
        </p:txBody>
      </p:sp>
      <p:sp>
        <p:nvSpPr>
          <p:cNvPr id="4" name="Footer Placeholder 3"/>
          <p:cNvSpPr>
            <a:spLocks noGrp="1"/>
          </p:cNvSpPr>
          <p:nvPr>
            <p:ph type="ftr" sz="quarter" idx="11"/>
          </p:nvPr>
        </p:nvSpPr>
        <p:spPr/>
        <p:txBody>
          <a:bodyPr/>
          <a:lstStyle/>
          <a:p>
            <a:r>
              <a:rPr lang="en-GB"/>
              <a:t>Tim Godfrey, EPRI</a:t>
            </a:r>
            <a:endParaRPr lang="en-GB" dirty="0"/>
          </a:p>
        </p:txBody>
      </p:sp>
      <p:sp>
        <p:nvSpPr>
          <p:cNvPr id="5" name="Slide Number Placeholder 4"/>
          <p:cNvSpPr>
            <a:spLocks noGrp="1"/>
          </p:cNvSpPr>
          <p:nvPr>
            <p:ph type="sldNum" sz="quarter" idx="12"/>
          </p:nvPr>
        </p:nvSpPr>
        <p:spPr/>
        <p:txBody>
          <a:bodyPr/>
          <a:lstStyle/>
          <a:p>
            <a:r>
              <a:rPr lang="en-GB"/>
              <a:t>Slide </a:t>
            </a:r>
            <a:fld id="{D09C756B-EB39-4236-ADBB-73052B179AE4}" type="slidenum">
              <a:rPr lang="en-GB" smtClean="0"/>
              <a:pPr/>
              <a:t>21</a:t>
            </a:fld>
            <a:endParaRPr lang="en-GB"/>
          </a:p>
        </p:txBody>
      </p:sp>
    </p:spTree>
    <p:extLst>
      <p:ext uri="{BB962C8B-B14F-4D97-AF65-F5344CB8AC3E}">
        <p14:creationId xmlns:p14="http://schemas.microsoft.com/office/powerpoint/2010/main" val="2567065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mesh networking used</a:t>
            </a:r>
          </a:p>
        </p:txBody>
      </p:sp>
      <p:sp>
        <p:nvSpPr>
          <p:cNvPr id="3" name="Content Placeholder 2"/>
          <p:cNvSpPr>
            <a:spLocks noGrp="1"/>
          </p:cNvSpPr>
          <p:nvPr>
            <p:ph idx="1"/>
          </p:nvPr>
        </p:nvSpPr>
        <p:spPr/>
        <p:txBody>
          <a:bodyPr/>
          <a:lstStyle/>
          <a:p>
            <a:r>
              <a:rPr lang="en-US" dirty="0"/>
              <a:t>The advantages of mesh networks are:</a:t>
            </a:r>
          </a:p>
          <a:p>
            <a:r>
              <a:rPr lang="en-US" dirty="0"/>
              <a:t>	Extending connectivity to nodes that would otherwise be out of range</a:t>
            </a:r>
          </a:p>
          <a:p>
            <a:r>
              <a:rPr lang="en-US" dirty="0"/>
              <a:t>	To increase reliability if a node fails or is unable to communicate due to interference</a:t>
            </a:r>
          </a:p>
          <a:p>
            <a:r>
              <a:rPr lang="en-US" dirty="0"/>
              <a:t>	To provide redundant paths to backhaul networks</a:t>
            </a:r>
          </a:p>
          <a:p>
            <a:r>
              <a:rPr lang="en-US" dirty="0"/>
              <a:t>	To reduce power consumption due to shorter </a:t>
            </a:r>
            <a:r>
              <a:rPr lang="en-US"/>
              <a:t>transmission distance</a:t>
            </a:r>
          </a:p>
          <a:p>
            <a:endParaRPr lang="en-US" dirty="0"/>
          </a:p>
        </p:txBody>
      </p:sp>
      <p:sp>
        <p:nvSpPr>
          <p:cNvPr id="4" name="Slide Number Placeholder 3"/>
          <p:cNvSpPr>
            <a:spLocks noGrp="1"/>
          </p:cNvSpPr>
          <p:nvPr>
            <p:ph type="sldNum" sz="quarter" idx="12"/>
          </p:nvPr>
        </p:nvSpPr>
        <p:spPr/>
        <p:txBody>
          <a:bodyPr/>
          <a:lstStyle/>
          <a:p>
            <a:pPr>
              <a:defRPr/>
            </a:pPr>
            <a:fld id="{2B44FDAB-8785-4F05-8A95-7E489CA2F99E}" type="slidenum">
              <a:rPr lang="en-US" altLang="en-US" smtClean="0"/>
              <a:pPr>
                <a:defRPr/>
              </a:pPr>
              <a:t>22</a:t>
            </a:fld>
            <a:endParaRPr lang="en-US" altLang="en-US" sz="1400">
              <a:latin typeface="Myriad Pro"/>
            </a:endParaRPr>
          </a:p>
        </p:txBody>
      </p:sp>
    </p:spTree>
    <p:extLst>
      <p:ext uri="{BB962C8B-B14F-4D97-AF65-F5344CB8AC3E}">
        <p14:creationId xmlns:p14="http://schemas.microsoft.com/office/powerpoint/2010/main" val="1259897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Example of Mesh Network</a:t>
            </a:r>
          </a:p>
        </p:txBody>
      </p:sp>
      <p:sp>
        <p:nvSpPr>
          <p:cNvPr id="3" name="Date Placeholder 2"/>
          <p:cNvSpPr>
            <a:spLocks noGrp="1"/>
          </p:cNvSpPr>
          <p:nvPr>
            <p:ph type="dt" sz="half" idx="10"/>
          </p:nvPr>
        </p:nvSpPr>
        <p:spPr/>
        <p:txBody>
          <a:bodyPr/>
          <a:lstStyle/>
          <a:p>
            <a:r>
              <a:rPr lang="en-US"/>
              <a:t>November 2014</a:t>
            </a:r>
            <a:endParaRPr lang="en-GB" dirty="0"/>
          </a:p>
        </p:txBody>
      </p:sp>
      <p:sp>
        <p:nvSpPr>
          <p:cNvPr id="4" name="Footer Placeholder 3"/>
          <p:cNvSpPr>
            <a:spLocks noGrp="1"/>
          </p:cNvSpPr>
          <p:nvPr>
            <p:ph type="ftr" sz="quarter" idx="11"/>
          </p:nvPr>
        </p:nvSpPr>
        <p:spPr/>
        <p:txBody>
          <a:bodyPr/>
          <a:lstStyle/>
          <a:p>
            <a:r>
              <a:rPr lang="en-GB"/>
              <a:t>Tim Godfrey, EPRI</a:t>
            </a:r>
            <a:endParaRPr lang="en-GB" dirty="0"/>
          </a:p>
        </p:txBody>
      </p:sp>
      <p:sp>
        <p:nvSpPr>
          <p:cNvPr id="5" name="Slide Number Placeholder 4"/>
          <p:cNvSpPr>
            <a:spLocks noGrp="1"/>
          </p:cNvSpPr>
          <p:nvPr>
            <p:ph type="sldNum" sz="quarter" idx="12"/>
          </p:nvPr>
        </p:nvSpPr>
        <p:spPr/>
        <p:txBody>
          <a:bodyPr/>
          <a:lstStyle/>
          <a:p>
            <a:r>
              <a:rPr lang="en-GB"/>
              <a:t>Slide </a:t>
            </a:r>
            <a:fld id="{D09C756B-EB39-4236-ADBB-73052B179AE4}" type="slidenum">
              <a:rPr lang="en-GB" smtClean="0"/>
              <a:pPr/>
              <a:t>23</a:t>
            </a:fld>
            <a:endParaRPr lang="en-GB"/>
          </a:p>
        </p:txBody>
      </p:sp>
      <p:pic>
        <p:nvPicPr>
          <p:cNvPr id="4098" name="Picture 2" descr="http://upload.wikimedia.org/wikipedia/commons/c/c5/17_node_mesh_networ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371600"/>
            <a:ext cx="6326837" cy="468714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09600" y="5867400"/>
            <a:ext cx="4873450" cy="261610"/>
          </a:xfrm>
          <a:prstGeom prst="rect">
            <a:avLst/>
          </a:prstGeom>
          <a:noFill/>
        </p:spPr>
        <p:txBody>
          <a:bodyPr wrap="none" rtlCol="0">
            <a:spAutoFit/>
          </a:bodyPr>
          <a:lstStyle/>
          <a:p>
            <a:r>
              <a:rPr lang="en-US" sz="1100" dirty="0">
                <a:solidFill>
                  <a:schemeClr val="tx1"/>
                </a:solidFill>
              </a:rPr>
              <a:t>http://upload.wikimedia.org/wikipedia/commons/c/c5/17_node_mesh_network.png</a:t>
            </a:r>
          </a:p>
        </p:txBody>
      </p:sp>
    </p:spTree>
    <p:extLst>
      <p:ext uri="{BB962C8B-B14F-4D97-AF65-F5344CB8AC3E}">
        <p14:creationId xmlns:p14="http://schemas.microsoft.com/office/powerpoint/2010/main" val="1670955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Lifecycle Considerations</a:t>
            </a:r>
          </a:p>
        </p:txBody>
      </p:sp>
      <p:sp>
        <p:nvSpPr>
          <p:cNvPr id="2" name="Content Placeholder 1"/>
          <p:cNvSpPr>
            <a:spLocks noGrp="1"/>
          </p:cNvSpPr>
          <p:nvPr>
            <p:ph idx="1"/>
          </p:nvPr>
        </p:nvSpPr>
        <p:spPr/>
        <p:txBody>
          <a:bodyPr/>
          <a:lstStyle/>
          <a:p>
            <a:pPr>
              <a:buFont typeface="Arial" panose="020B0604020202020204" pitchFamily="34" charset="0"/>
              <a:buChar char="•"/>
            </a:pPr>
            <a:r>
              <a:rPr lang="en-US" dirty="0"/>
              <a:t>Many utility field networks and devices are expected to have a lifetime of 15 or more years. </a:t>
            </a:r>
          </a:p>
          <a:p>
            <a:pPr>
              <a:buFont typeface="Arial" panose="020B0604020202020204" pitchFamily="34" charset="0"/>
              <a:buChar char="•"/>
            </a:pPr>
            <a:endParaRPr lang="en-US" dirty="0"/>
          </a:p>
          <a:p>
            <a:pPr>
              <a:buFont typeface="Arial" panose="020B0604020202020204" pitchFamily="34" charset="0"/>
              <a:buChar char="•"/>
            </a:pPr>
            <a:r>
              <a:rPr lang="en-US" dirty="0"/>
              <a:t>IEEE 802 standards continue to evolve, but typically provide a backward compatibility path to older versions, enabling extended life cycles.</a:t>
            </a:r>
          </a:p>
          <a:p>
            <a:pPr>
              <a:buFont typeface="Arial" panose="020B0604020202020204" pitchFamily="34" charset="0"/>
              <a:buChar char="•"/>
            </a:pPr>
            <a:endParaRPr lang="en-US" dirty="0"/>
          </a:p>
        </p:txBody>
      </p:sp>
      <p:sp>
        <p:nvSpPr>
          <p:cNvPr id="3" name="Footer Placeholder 2"/>
          <p:cNvSpPr>
            <a:spLocks noGrp="1"/>
          </p:cNvSpPr>
          <p:nvPr>
            <p:ph type="ftr" sz="quarter" idx="11"/>
          </p:nvPr>
        </p:nvSpPr>
        <p:spPr/>
        <p:txBody>
          <a:bodyPr/>
          <a:lstStyle/>
          <a:p>
            <a:r>
              <a:rPr lang="en-GB"/>
              <a:t>Tim Godfrey, EPRI</a:t>
            </a:r>
            <a:endParaRPr lang="en-GB" dirty="0"/>
          </a:p>
        </p:txBody>
      </p:sp>
      <p:sp>
        <p:nvSpPr>
          <p:cNvPr id="4" name="Slide Number Placeholder 3"/>
          <p:cNvSpPr>
            <a:spLocks noGrp="1"/>
          </p:cNvSpPr>
          <p:nvPr>
            <p:ph type="sldNum" sz="quarter" idx="12"/>
          </p:nvPr>
        </p:nvSpPr>
        <p:spPr/>
        <p:txBody>
          <a:bodyPr/>
          <a:lstStyle/>
          <a:p>
            <a:r>
              <a:rPr lang="en-GB"/>
              <a:t>Slide </a:t>
            </a:r>
            <a:fld id="{D09C756B-EB39-4236-ADBB-73052B179AE4}" type="slidenum">
              <a:rPr lang="en-GB" smtClean="0"/>
              <a:pPr/>
              <a:t>24</a:t>
            </a:fld>
            <a:endParaRPr lang="en-GB"/>
          </a:p>
        </p:txBody>
      </p:sp>
    </p:spTree>
    <p:extLst>
      <p:ext uri="{BB962C8B-B14F-4D97-AF65-F5344CB8AC3E}">
        <p14:creationId xmlns:p14="http://schemas.microsoft.com/office/powerpoint/2010/main" val="8702082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Backup Section</a:t>
            </a:r>
          </a:p>
        </p:txBody>
      </p:sp>
      <p:sp>
        <p:nvSpPr>
          <p:cNvPr id="9" name="Text Placeholder 8"/>
          <p:cNvSpPr>
            <a:spLocks noGrp="1"/>
          </p:cNvSpPr>
          <p:nvPr>
            <p:ph type="body" idx="1"/>
          </p:nvPr>
        </p:nvSpPr>
        <p:spPr/>
        <p:txBody>
          <a:bodyPr/>
          <a:lstStyle/>
          <a:p>
            <a:endParaRPr lang="en-US"/>
          </a:p>
        </p:txBody>
      </p:sp>
      <p:sp>
        <p:nvSpPr>
          <p:cNvPr id="3" name="Footer Placeholder 2"/>
          <p:cNvSpPr>
            <a:spLocks noGrp="1"/>
          </p:cNvSpPr>
          <p:nvPr>
            <p:ph type="ftr" sz="quarter" idx="11"/>
          </p:nvPr>
        </p:nvSpPr>
        <p:spPr/>
        <p:txBody>
          <a:bodyPr/>
          <a:lstStyle/>
          <a:p>
            <a:r>
              <a:rPr lang="en-GB"/>
              <a:t>Tim Godfrey, EPRI</a:t>
            </a:r>
            <a:endParaRPr lang="en-GB" dirty="0"/>
          </a:p>
        </p:txBody>
      </p:sp>
      <p:sp>
        <p:nvSpPr>
          <p:cNvPr id="4" name="Slide Number Placeholder 3"/>
          <p:cNvSpPr>
            <a:spLocks noGrp="1"/>
          </p:cNvSpPr>
          <p:nvPr>
            <p:ph type="sldNum" sz="quarter" idx="12"/>
          </p:nvPr>
        </p:nvSpPr>
        <p:spPr/>
        <p:txBody>
          <a:bodyPr/>
          <a:lstStyle/>
          <a:p>
            <a:r>
              <a:rPr lang="en-GB"/>
              <a:t>Slide </a:t>
            </a:r>
            <a:fld id="{D09C756B-EB39-4236-ADBB-73052B179AE4}" type="slidenum">
              <a:rPr lang="en-GB" smtClean="0"/>
              <a:pPr/>
              <a:t>25</a:t>
            </a:fld>
            <a:endParaRPr lang="en-GB"/>
          </a:p>
        </p:txBody>
      </p:sp>
    </p:spTree>
    <p:extLst>
      <p:ext uri="{BB962C8B-B14F-4D97-AF65-F5344CB8AC3E}">
        <p14:creationId xmlns:p14="http://schemas.microsoft.com/office/powerpoint/2010/main" val="20065354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ounded Rectangle 42"/>
          <p:cNvSpPr/>
          <p:nvPr/>
        </p:nvSpPr>
        <p:spPr bwMode="auto">
          <a:xfrm>
            <a:off x="5715000" y="1219201"/>
            <a:ext cx="762000" cy="41148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18288" tIns="45720" rIns="18288" bIns="0" numCol="1" rtlCol="0" anchor="t" anchorCtr="0" compatLnSpc="1">
            <a:prstTxWarp prst="textNoShape">
              <a:avLst/>
            </a:prstTxWarp>
          </a:bodyPr>
          <a:lstStyle/>
          <a:p>
            <a:pPr algn="ctr" defTabSz="914400">
              <a:spcBef>
                <a:spcPts val="0"/>
              </a:spcBef>
              <a:buClrTx/>
              <a:buSzTx/>
              <a:buFontTx/>
              <a:buNone/>
            </a:pPr>
            <a:r>
              <a:rPr lang="en-US" sz="1200" dirty="0">
                <a:solidFill>
                  <a:srgbClr val="000000"/>
                </a:solidFill>
                <a:latin typeface="Arial" charset="0"/>
                <a:ea typeface="+mn-ea"/>
              </a:rPr>
              <a:t>802.11ac</a:t>
            </a:r>
            <a:endParaRPr lang="en-US" sz="1100" dirty="0">
              <a:solidFill>
                <a:srgbClr val="000000"/>
              </a:solidFill>
              <a:latin typeface="Arial" charset="0"/>
              <a:ea typeface="+mn-ea"/>
            </a:endParaRPr>
          </a:p>
        </p:txBody>
      </p:sp>
      <p:sp>
        <p:nvSpPr>
          <p:cNvPr id="44" name="Rounded Rectangle 43"/>
          <p:cNvSpPr/>
          <p:nvPr/>
        </p:nvSpPr>
        <p:spPr bwMode="auto">
          <a:xfrm>
            <a:off x="5715000" y="2362201"/>
            <a:ext cx="762000" cy="29718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18288" tIns="45720" rIns="18288" bIns="0" numCol="1" rtlCol="0" anchor="ctr" anchorCtr="0" compatLnSpc="1">
            <a:prstTxWarp prst="textNoShape">
              <a:avLst/>
            </a:prstTxWarp>
          </a:bodyPr>
          <a:lstStyle/>
          <a:p>
            <a:pPr algn="ctr" defTabSz="914400">
              <a:spcBef>
                <a:spcPts val="0"/>
              </a:spcBef>
              <a:buClrTx/>
              <a:buSzTx/>
              <a:buFontTx/>
              <a:buNone/>
            </a:pPr>
            <a:r>
              <a:rPr lang="en-US" sz="1200" dirty="0">
                <a:solidFill>
                  <a:srgbClr val="000000"/>
                </a:solidFill>
                <a:latin typeface="Arial" charset="0"/>
                <a:ea typeface="+mn-ea"/>
              </a:rPr>
              <a:t>802.11n</a:t>
            </a:r>
          </a:p>
        </p:txBody>
      </p:sp>
      <p:sp>
        <p:nvSpPr>
          <p:cNvPr id="2" name="Title 1"/>
          <p:cNvSpPr>
            <a:spLocks noGrp="1"/>
          </p:cNvSpPr>
          <p:nvPr>
            <p:ph type="title" idx="4294967295"/>
          </p:nvPr>
        </p:nvSpPr>
        <p:spPr>
          <a:xfrm>
            <a:off x="0" y="228600"/>
            <a:ext cx="8413750" cy="563563"/>
          </a:xfrm>
        </p:spPr>
        <p:txBody>
          <a:bodyPr/>
          <a:lstStyle/>
          <a:p>
            <a:r>
              <a:rPr lang="en-US" dirty="0"/>
              <a:t>802.11 – Spectrum / Rate view</a:t>
            </a:r>
          </a:p>
        </p:txBody>
      </p:sp>
      <p:cxnSp>
        <p:nvCxnSpPr>
          <p:cNvPr id="4" name="Straight Connector 3"/>
          <p:cNvCxnSpPr/>
          <p:nvPr/>
        </p:nvCxnSpPr>
        <p:spPr bwMode="auto">
          <a:xfrm rot="5400000">
            <a:off x="-1714500" y="3619501"/>
            <a:ext cx="4800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 name="Straight Connector 4"/>
          <p:cNvCxnSpPr/>
          <p:nvPr/>
        </p:nvCxnSpPr>
        <p:spPr bwMode="auto">
          <a:xfrm rot="5400000">
            <a:off x="419100" y="3619501"/>
            <a:ext cx="4800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6" name="Straight Connector 5"/>
          <p:cNvCxnSpPr/>
          <p:nvPr/>
        </p:nvCxnSpPr>
        <p:spPr bwMode="auto">
          <a:xfrm rot="5400000">
            <a:off x="4533900" y="3619501"/>
            <a:ext cx="4800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bwMode="auto">
          <a:xfrm>
            <a:off x="381000" y="2514601"/>
            <a:ext cx="8305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381000" y="6019801"/>
            <a:ext cx="8305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 name="TextBox 8"/>
          <p:cNvSpPr txBox="1"/>
          <p:nvPr/>
        </p:nvSpPr>
        <p:spPr>
          <a:xfrm>
            <a:off x="2480136" y="914401"/>
            <a:ext cx="708848" cy="338554"/>
          </a:xfrm>
          <a:prstGeom prst="rect">
            <a:avLst/>
          </a:prstGeom>
          <a:noFill/>
        </p:spPr>
        <p:txBody>
          <a:bodyPr wrap="none" rtlCol="0">
            <a:spAutoFit/>
          </a:bodyPr>
          <a:lstStyle/>
          <a:p>
            <a:pPr algn="ctr" defTabSz="914400">
              <a:spcBef>
                <a:spcPct val="50000"/>
              </a:spcBef>
              <a:buClrTx/>
              <a:buSzTx/>
              <a:buFontTx/>
              <a:buNone/>
            </a:pPr>
            <a:r>
              <a:rPr lang="en-US" sz="1600" dirty="0">
                <a:solidFill>
                  <a:srgbClr val="000000"/>
                </a:solidFill>
                <a:latin typeface="Arial" charset="0"/>
                <a:ea typeface="+mn-ea"/>
              </a:rPr>
              <a:t>1GHz</a:t>
            </a:r>
          </a:p>
        </p:txBody>
      </p:sp>
      <p:sp>
        <p:nvSpPr>
          <p:cNvPr id="11" name="TextBox 10"/>
          <p:cNvSpPr txBox="1"/>
          <p:nvPr/>
        </p:nvSpPr>
        <p:spPr>
          <a:xfrm>
            <a:off x="6420093" y="914401"/>
            <a:ext cx="822662" cy="338554"/>
          </a:xfrm>
          <a:prstGeom prst="rect">
            <a:avLst/>
          </a:prstGeom>
          <a:noFill/>
        </p:spPr>
        <p:txBody>
          <a:bodyPr wrap="none" rtlCol="0">
            <a:spAutoFit/>
          </a:bodyPr>
          <a:lstStyle/>
          <a:p>
            <a:pPr algn="ctr" defTabSz="914400">
              <a:spcBef>
                <a:spcPct val="50000"/>
              </a:spcBef>
              <a:buClrTx/>
              <a:buSzTx/>
              <a:buFontTx/>
              <a:buNone/>
            </a:pPr>
            <a:r>
              <a:rPr lang="en-US" sz="1600" dirty="0">
                <a:solidFill>
                  <a:srgbClr val="000000"/>
                </a:solidFill>
                <a:latin typeface="Arial" charset="0"/>
                <a:ea typeface="+mn-ea"/>
              </a:rPr>
              <a:t>10GHz</a:t>
            </a:r>
          </a:p>
        </p:txBody>
      </p:sp>
      <p:sp>
        <p:nvSpPr>
          <p:cNvPr id="13" name="TextBox 12"/>
          <p:cNvSpPr txBox="1"/>
          <p:nvPr/>
        </p:nvSpPr>
        <p:spPr>
          <a:xfrm>
            <a:off x="304800" y="914401"/>
            <a:ext cx="947696" cy="338554"/>
          </a:xfrm>
          <a:prstGeom prst="rect">
            <a:avLst/>
          </a:prstGeom>
          <a:noFill/>
        </p:spPr>
        <p:txBody>
          <a:bodyPr wrap="none" rtlCol="0">
            <a:spAutoFit/>
          </a:bodyPr>
          <a:lstStyle/>
          <a:p>
            <a:pPr algn="ctr" defTabSz="914400">
              <a:spcBef>
                <a:spcPct val="50000"/>
              </a:spcBef>
              <a:buClrTx/>
              <a:buSzTx/>
              <a:buFontTx/>
              <a:buNone/>
            </a:pPr>
            <a:r>
              <a:rPr lang="en-US" sz="1600" dirty="0">
                <a:solidFill>
                  <a:srgbClr val="000000"/>
                </a:solidFill>
                <a:latin typeface="Arial" charset="0"/>
                <a:ea typeface="+mn-ea"/>
              </a:rPr>
              <a:t>500MHz</a:t>
            </a:r>
          </a:p>
        </p:txBody>
      </p:sp>
      <p:sp>
        <p:nvSpPr>
          <p:cNvPr id="14" name="TextBox 13"/>
          <p:cNvSpPr txBox="1"/>
          <p:nvPr/>
        </p:nvSpPr>
        <p:spPr>
          <a:xfrm>
            <a:off x="3886200" y="914401"/>
            <a:ext cx="708848" cy="338554"/>
          </a:xfrm>
          <a:prstGeom prst="rect">
            <a:avLst/>
          </a:prstGeom>
          <a:noFill/>
        </p:spPr>
        <p:txBody>
          <a:bodyPr wrap="none" rtlCol="0">
            <a:spAutoFit/>
          </a:bodyPr>
          <a:lstStyle/>
          <a:p>
            <a:pPr algn="ctr" defTabSz="914400">
              <a:spcBef>
                <a:spcPct val="50000"/>
              </a:spcBef>
              <a:buClrTx/>
              <a:buSzTx/>
              <a:buFontTx/>
              <a:buNone/>
            </a:pPr>
            <a:r>
              <a:rPr lang="en-US" sz="1600" dirty="0">
                <a:solidFill>
                  <a:srgbClr val="000000"/>
                </a:solidFill>
                <a:latin typeface="Arial" charset="0"/>
                <a:ea typeface="+mn-ea"/>
              </a:rPr>
              <a:t>2GHz</a:t>
            </a:r>
          </a:p>
        </p:txBody>
      </p:sp>
      <p:sp>
        <p:nvSpPr>
          <p:cNvPr id="15" name="TextBox 14"/>
          <p:cNvSpPr txBox="1"/>
          <p:nvPr/>
        </p:nvSpPr>
        <p:spPr>
          <a:xfrm>
            <a:off x="5334000" y="914401"/>
            <a:ext cx="708848" cy="338554"/>
          </a:xfrm>
          <a:prstGeom prst="rect">
            <a:avLst/>
          </a:prstGeom>
          <a:noFill/>
        </p:spPr>
        <p:txBody>
          <a:bodyPr wrap="none" rtlCol="0">
            <a:spAutoFit/>
          </a:bodyPr>
          <a:lstStyle/>
          <a:p>
            <a:pPr algn="ctr" defTabSz="914400">
              <a:spcBef>
                <a:spcPct val="50000"/>
              </a:spcBef>
              <a:buClrTx/>
              <a:buSzTx/>
              <a:buFontTx/>
              <a:buNone/>
            </a:pPr>
            <a:r>
              <a:rPr lang="en-US" sz="1600" dirty="0">
                <a:solidFill>
                  <a:srgbClr val="000000"/>
                </a:solidFill>
                <a:latin typeface="Arial" charset="0"/>
                <a:ea typeface="+mn-ea"/>
              </a:rPr>
              <a:t>5GHz</a:t>
            </a:r>
          </a:p>
        </p:txBody>
      </p:sp>
      <p:sp>
        <p:nvSpPr>
          <p:cNvPr id="21" name="Rounded Rectangle 20"/>
          <p:cNvSpPr/>
          <p:nvPr/>
        </p:nvSpPr>
        <p:spPr bwMode="auto">
          <a:xfrm>
            <a:off x="4191000" y="4114801"/>
            <a:ext cx="762000" cy="12192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18288" tIns="45720" rIns="18288" bIns="0" numCol="1" rtlCol="0" anchor="t" anchorCtr="0" compatLnSpc="1">
            <a:prstTxWarp prst="textNoShape">
              <a:avLst/>
            </a:prstTxWarp>
          </a:bodyPr>
          <a:lstStyle/>
          <a:p>
            <a:pPr algn="ctr" defTabSz="914400">
              <a:spcBef>
                <a:spcPts val="0"/>
              </a:spcBef>
              <a:buClrTx/>
              <a:buSzTx/>
              <a:buFontTx/>
              <a:buNone/>
            </a:pPr>
            <a:r>
              <a:rPr lang="en-US" sz="1200" dirty="0">
                <a:solidFill>
                  <a:srgbClr val="000000"/>
                </a:solidFill>
                <a:latin typeface="Arial" charset="0"/>
                <a:ea typeface="+mn-ea"/>
              </a:rPr>
              <a:t>802.11g</a:t>
            </a:r>
          </a:p>
        </p:txBody>
      </p:sp>
      <p:sp>
        <p:nvSpPr>
          <p:cNvPr id="22" name="Rounded Rectangle 21"/>
          <p:cNvSpPr/>
          <p:nvPr/>
        </p:nvSpPr>
        <p:spPr bwMode="auto">
          <a:xfrm>
            <a:off x="5715000" y="4114801"/>
            <a:ext cx="762000" cy="12192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18288" tIns="45720" rIns="18288" bIns="0" numCol="1" rtlCol="0" anchor="ctr" anchorCtr="0" compatLnSpc="1">
            <a:prstTxWarp prst="textNoShape">
              <a:avLst/>
            </a:prstTxWarp>
          </a:bodyPr>
          <a:lstStyle/>
          <a:p>
            <a:pPr algn="ctr" defTabSz="914400">
              <a:spcBef>
                <a:spcPts val="0"/>
              </a:spcBef>
              <a:buClrTx/>
              <a:buSzTx/>
              <a:buFontTx/>
              <a:buNone/>
            </a:pPr>
            <a:r>
              <a:rPr lang="en-US" sz="1200" dirty="0">
                <a:solidFill>
                  <a:srgbClr val="000000"/>
                </a:solidFill>
                <a:latin typeface="Arial" charset="0"/>
                <a:ea typeface="+mn-ea"/>
              </a:rPr>
              <a:t>802.11a</a:t>
            </a:r>
          </a:p>
        </p:txBody>
      </p:sp>
      <p:sp>
        <p:nvSpPr>
          <p:cNvPr id="23" name="Rounded Rectangle 22"/>
          <p:cNvSpPr/>
          <p:nvPr/>
        </p:nvSpPr>
        <p:spPr bwMode="auto">
          <a:xfrm>
            <a:off x="2286000" y="4114801"/>
            <a:ext cx="457200" cy="15240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spcBef>
                <a:spcPts val="0"/>
              </a:spcBef>
              <a:buClrTx/>
              <a:buSzTx/>
              <a:buFontTx/>
              <a:buNone/>
            </a:pPr>
            <a:r>
              <a:rPr lang="en-US" sz="1200" dirty="0">
                <a:solidFill>
                  <a:srgbClr val="000000"/>
                </a:solidFill>
                <a:latin typeface="Arial" charset="0"/>
                <a:ea typeface="+mn-ea"/>
              </a:rPr>
              <a:t>.11ah</a:t>
            </a:r>
          </a:p>
        </p:txBody>
      </p:sp>
      <p:sp>
        <p:nvSpPr>
          <p:cNvPr id="25" name="Rounded Rectangle 24"/>
          <p:cNvSpPr/>
          <p:nvPr/>
        </p:nvSpPr>
        <p:spPr bwMode="auto">
          <a:xfrm>
            <a:off x="762000" y="4114801"/>
            <a:ext cx="838200" cy="15240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spcBef>
                <a:spcPts val="0"/>
              </a:spcBef>
              <a:buClrTx/>
              <a:buSzTx/>
              <a:buFontTx/>
              <a:buNone/>
            </a:pPr>
            <a:r>
              <a:rPr lang="en-US" sz="1200" dirty="0">
                <a:solidFill>
                  <a:srgbClr val="000000"/>
                </a:solidFill>
                <a:latin typeface="Arial" charset="0"/>
                <a:ea typeface="+mn-ea"/>
              </a:rPr>
              <a:t>.11af</a:t>
            </a:r>
          </a:p>
        </p:txBody>
      </p:sp>
      <p:sp>
        <p:nvSpPr>
          <p:cNvPr id="28" name="Rounded Rectangle 27"/>
          <p:cNvSpPr/>
          <p:nvPr/>
        </p:nvSpPr>
        <p:spPr bwMode="auto">
          <a:xfrm>
            <a:off x="5105400" y="4114801"/>
            <a:ext cx="228600" cy="12192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vert270" wrap="square" lIns="0" tIns="0" rIns="0" bIns="0" numCol="1" rtlCol="0" anchor="ctr" anchorCtr="0" compatLnSpc="1">
            <a:prstTxWarp prst="textNoShape">
              <a:avLst/>
            </a:prstTxWarp>
          </a:bodyPr>
          <a:lstStyle/>
          <a:p>
            <a:pPr algn="ctr" defTabSz="914400">
              <a:spcBef>
                <a:spcPts val="0"/>
              </a:spcBef>
              <a:buClrTx/>
              <a:buSzTx/>
              <a:buFontTx/>
              <a:buNone/>
            </a:pPr>
            <a:r>
              <a:rPr lang="en-US" sz="1200" dirty="0">
                <a:solidFill>
                  <a:srgbClr val="000000"/>
                </a:solidFill>
                <a:latin typeface="Arial" charset="0"/>
                <a:ea typeface="+mn-ea"/>
              </a:rPr>
              <a:t>.11y</a:t>
            </a:r>
          </a:p>
        </p:txBody>
      </p:sp>
      <p:cxnSp>
        <p:nvCxnSpPr>
          <p:cNvPr id="32" name="Straight Connector 31"/>
          <p:cNvCxnSpPr/>
          <p:nvPr/>
        </p:nvCxnSpPr>
        <p:spPr bwMode="auto">
          <a:xfrm>
            <a:off x="304800" y="5148591"/>
            <a:ext cx="8305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6" name="TextBox 35"/>
          <p:cNvSpPr txBox="1"/>
          <p:nvPr/>
        </p:nvSpPr>
        <p:spPr>
          <a:xfrm>
            <a:off x="113127" y="4919991"/>
            <a:ext cx="686406" cy="261610"/>
          </a:xfrm>
          <a:prstGeom prst="rect">
            <a:avLst/>
          </a:prstGeom>
          <a:noFill/>
        </p:spPr>
        <p:txBody>
          <a:bodyPr wrap="none" rtlCol="0">
            <a:spAutoFit/>
          </a:bodyPr>
          <a:lstStyle/>
          <a:p>
            <a:pPr algn="ctr" defTabSz="914400">
              <a:spcBef>
                <a:spcPct val="50000"/>
              </a:spcBef>
              <a:buClrTx/>
              <a:buSzTx/>
              <a:buFontTx/>
              <a:buNone/>
            </a:pPr>
            <a:r>
              <a:rPr lang="en-US" sz="1100" dirty="0">
                <a:solidFill>
                  <a:srgbClr val="000000"/>
                </a:solidFill>
                <a:latin typeface="Arial" charset="0"/>
                <a:ea typeface="+mn-ea"/>
              </a:rPr>
              <a:t>10Mbps</a:t>
            </a:r>
          </a:p>
        </p:txBody>
      </p:sp>
      <p:cxnSp>
        <p:nvCxnSpPr>
          <p:cNvPr id="37" name="Straight Connector 36"/>
          <p:cNvCxnSpPr/>
          <p:nvPr/>
        </p:nvCxnSpPr>
        <p:spPr bwMode="auto">
          <a:xfrm>
            <a:off x="304800" y="3700791"/>
            <a:ext cx="8305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8" name="TextBox 37"/>
          <p:cNvSpPr txBox="1"/>
          <p:nvPr/>
        </p:nvSpPr>
        <p:spPr>
          <a:xfrm>
            <a:off x="73854" y="3472191"/>
            <a:ext cx="764953" cy="261610"/>
          </a:xfrm>
          <a:prstGeom prst="rect">
            <a:avLst/>
          </a:prstGeom>
          <a:noFill/>
        </p:spPr>
        <p:txBody>
          <a:bodyPr wrap="none" rtlCol="0">
            <a:spAutoFit/>
          </a:bodyPr>
          <a:lstStyle/>
          <a:p>
            <a:pPr algn="ctr" defTabSz="914400">
              <a:spcBef>
                <a:spcPct val="50000"/>
              </a:spcBef>
              <a:buClrTx/>
              <a:buSzTx/>
              <a:buFontTx/>
              <a:buNone/>
            </a:pPr>
            <a:r>
              <a:rPr lang="en-US" sz="1100" dirty="0">
                <a:solidFill>
                  <a:srgbClr val="000000"/>
                </a:solidFill>
                <a:latin typeface="Arial" charset="0"/>
                <a:ea typeface="+mn-ea"/>
              </a:rPr>
              <a:t>100Mbps</a:t>
            </a:r>
          </a:p>
        </p:txBody>
      </p:sp>
      <p:sp>
        <p:nvSpPr>
          <p:cNvPr id="39" name="Rounded Rectangle 38"/>
          <p:cNvSpPr/>
          <p:nvPr/>
        </p:nvSpPr>
        <p:spPr bwMode="auto">
          <a:xfrm>
            <a:off x="7924800" y="228601"/>
            <a:ext cx="457200" cy="34290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0" numCol="1" rtlCol="0" anchor="ctr" anchorCtr="0" compatLnSpc="1">
            <a:prstTxWarp prst="textNoShape">
              <a:avLst/>
            </a:prstTxWarp>
          </a:bodyPr>
          <a:lstStyle/>
          <a:p>
            <a:pPr algn="ctr" defTabSz="914400">
              <a:spcBef>
                <a:spcPts val="0"/>
              </a:spcBef>
              <a:buClrTx/>
              <a:buSzTx/>
              <a:buFontTx/>
              <a:buNone/>
            </a:pPr>
            <a:r>
              <a:rPr lang="en-US" sz="1200" dirty="0">
                <a:solidFill>
                  <a:srgbClr val="000000"/>
                </a:solidFill>
                <a:latin typeface="Arial" charset="0"/>
                <a:ea typeface="+mn-ea"/>
              </a:rPr>
              <a:t>.11ad</a:t>
            </a:r>
          </a:p>
        </p:txBody>
      </p:sp>
      <p:sp>
        <p:nvSpPr>
          <p:cNvPr id="42" name="TextBox 41"/>
          <p:cNvSpPr txBox="1"/>
          <p:nvPr/>
        </p:nvSpPr>
        <p:spPr>
          <a:xfrm>
            <a:off x="152400" y="2209801"/>
            <a:ext cx="764953" cy="261610"/>
          </a:xfrm>
          <a:prstGeom prst="rect">
            <a:avLst/>
          </a:prstGeom>
          <a:noFill/>
        </p:spPr>
        <p:txBody>
          <a:bodyPr wrap="none" rtlCol="0">
            <a:spAutoFit/>
          </a:bodyPr>
          <a:lstStyle/>
          <a:p>
            <a:pPr algn="ctr" defTabSz="914400">
              <a:spcBef>
                <a:spcPct val="50000"/>
              </a:spcBef>
              <a:buClrTx/>
              <a:buSzTx/>
              <a:buFontTx/>
              <a:buNone/>
            </a:pPr>
            <a:r>
              <a:rPr lang="en-US" sz="1100" dirty="0">
                <a:solidFill>
                  <a:srgbClr val="000000"/>
                </a:solidFill>
                <a:latin typeface="Arial" charset="0"/>
                <a:ea typeface="+mn-ea"/>
              </a:rPr>
              <a:t>500Mbps</a:t>
            </a:r>
          </a:p>
        </p:txBody>
      </p:sp>
      <p:sp>
        <p:nvSpPr>
          <p:cNvPr id="45" name="Rounded Rectangle 44"/>
          <p:cNvSpPr/>
          <p:nvPr/>
        </p:nvSpPr>
        <p:spPr bwMode="auto">
          <a:xfrm>
            <a:off x="6477000" y="4114801"/>
            <a:ext cx="228600" cy="16002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vert270" wrap="square" lIns="0" tIns="0" rIns="0" bIns="0" numCol="1" rtlCol="0" anchor="ctr" anchorCtr="0" compatLnSpc="1">
            <a:prstTxWarp prst="textNoShape">
              <a:avLst/>
            </a:prstTxWarp>
          </a:bodyPr>
          <a:lstStyle/>
          <a:p>
            <a:pPr algn="ctr" defTabSz="914400">
              <a:spcBef>
                <a:spcPts val="0"/>
              </a:spcBef>
              <a:buClrTx/>
              <a:buSzTx/>
              <a:buFontTx/>
              <a:buNone/>
            </a:pPr>
            <a:r>
              <a:rPr lang="en-US" sz="1200" dirty="0">
                <a:solidFill>
                  <a:srgbClr val="000000"/>
                </a:solidFill>
                <a:latin typeface="Arial" charset="0"/>
                <a:ea typeface="+mn-ea"/>
              </a:rPr>
              <a:t>.11p</a:t>
            </a:r>
          </a:p>
        </p:txBody>
      </p:sp>
      <p:sp>
        <p:nvSpPr>
          <p:cNvPr id="46" name="Rounded Rectangle 45"/>
          <p:cNvSpPr/>
          <p:nvPr/>
        </p:nvSpPr>
        <p:spPr bwMode="auto">
          <a:xfrm>
            <a:off x="5486400" y="4114801"/>
            <a:ext cx="228600" cy="16002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vert270" wrap="square" lIns="0" tIns="0" rIns="0" bIns="0" numCol="1" rtlCol="0" anchor="ctr" anchorCtr="0" compatLnSpc="1">
            <a:prstTxWarp prst="textNoShape">
              <a:avLst/>
            </a:prstTxWarp>
          </a:bodyPr>
          <a:lstStyle/>
          <a:p>
            <a:pPr algn="ctr" defTabSz="914400">
              <a:spcBef>
                <a:spcPts val="0"/>
              </a:spcBef>
              <a:buClrTx/>
              <a:buSzTx/>
              <a:buFontTx/>
              <a:buNone/>
            </a:pPr>
            <a:r>
              <a:rPr lang="en-US" sz="1200" dirty="0">
                <a:solidFill>
                  <a:srgbClr val="000000"/>
                </a:solidFill>
                <a:latin typeface="Arial" charset="0"/>
                <a:ea typeface="+mn-ea"/>
              </a:rPr>
              <a:t>.11j</a:t>
            </a:r>
          </a:p>
        </p:txBody>
      </p:sp>
      <p:sp>
        <p:nvSpPr>
          <p:cNvPr id="47" name="TextBox 46"/>
          <p:cNvSpPr txBox="1"/>
          <p:nvPr/>
        </p:nvSpPr>
        <p:spPr>
          <a:xfrm>
            <a:off x="7772400" y="914401"/>
            <a:ext cx="822662" cy="338554"/>
          </a:xfrm>
          <a:prstGeom prst="rect">
            <a:avLst/>
          </a:prstGeom>
          <a:noFill/>
        </p:spPr>
        <p:txBody>
          <a:bodyPr wrap="none" rtlCol="0">
            <a:spAutoFit/>
          </a:bodyPr>
          <a:lstStyle/>
          <a:p>
            <a:pPr algn="ctr" defTabSz="914400">
              <a:spcBef>
                <a:spcPct val="50000"/>
              </a:spcBef>
              <a:buClrTx/>
              <a:buSzTx/>
              <a:buFontTx/>
              <a:buNone/>
            </a:pPr>
            <a:r>
              <a:rPr lang="en-US" sz="1600" dirty="0">
                <a:solidFill>
                  <a:srgbClr val="000000"/>
                </a:solidFill>
                <a:latin typeface="Arial" charset="0"/>
                <a:ea typeface="+mn-ea"/>
              </a:rPr>
              <a:t>60GHz</a:t>
            </a:r>
          </a:p>
        </p:txBody>
      </p:sp>
      <p:sp>
        <p:nvSpPr>
          <p:cNvPr id="48" name="Rounded Rectangle 47"/>
          <p:cNvSpPr/>
          <p:nvPr/>
        </p:nvSpPr>
        <p:spPr bwMode="auto">
          <a:xfrm>
            <a:off x="4191000" y="4953001"/>
            <a:ext cx="762000" cy="10668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18288" tIns="45720" rIns="18288" bIns="0" numCol="1" rtlCol="0" anchor="ctr" anchorCtr="0" compatLnSpc="1">
            <a:prstTxWarp prst="textNoShape">
              <a:avLst/>
            </a:prstTxWarp>
          </a:bodyPr>
          <a:lstStyle/>
          <a:p>
            <a:pPr algn="ctr" defTabSz="914400">
              <a:spcBef>
                <a:spcPts val="0"/>
              </a:spcBef>
              <a:buClrTx/>
              <a:buSzTx/>
              <a:buFontTx/>
              <a:buNone/>
            </a:pPr>
            <a:r>
              <a:rPr lang="en-US" sz="1200" dirty="0">
                <a:solidFill>
                  <a:srgbClr val="000000"/>
                </a:solidFill>
                <a:latin typeface="Arial" charset="0"/>
                <a:ea typeface="+mn-ea"/>
              </a:rPr>
              <a:t>802.11</a:t>
            </a:r>
          </a:p>
          <a:p>
            <a:pPr algn="ctr" defTabSz="914400">
              <a:spcBef>
                <a:spcPts val="0"/>
              </a:spcBef>
              <a:buClrTx/>
              <a:buSzTx/>
              <a:buFontTx/>
              <a:buNone/>
            </a:pPr>
            <a:r>
              <a:rPr lang="en-US" sz="1200" dirty="0">
                <a:solidFill>
                  <a:srgbClr val="000000"/>
                </a:solidFill>
                <a:latin typeface="Arial" charset="0"/>
                <a:ea typeface="+mn-ea"/>
              </a:rPr>
              <a:t>802.11b</a:t>
            </a:r>
          </a:p>
        </p:txBody>
      </p:sp>
      <p:sp>
        <p:nvSpPr>
          <p:cNvPr id="49" name="Rounded Rectangle 48"/>
          <p:cNvSpPr/>
          <p:nvPr/>
        </p:nvSpPr>
        <p:spPr bwMode="auto">
          <a:xfrm>
            <a:off x="4191000" y="2362201"/>
            <a:ext cx="762000" cy="29718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18288" tIns="45720" rIns="18288" bIns="0" numCol="1" rtlCol="0" anchor="ctr" anchorCtr="0" compatLnSpc="1">
            <a:prstTxWarp prst="textNoShape">
              <a:avLst/>
            </a:prstTxWarp>
          </a:bodyPr>
          <a:lstStyle/>
          <a:p>
            <a:pPr algn="ctr" defTabSz="914400">
              <a:spcBef>
                <a:spcPts val="0"/>
              </a:spcBef>
              <a:buClrTx/>
              <a:buSzTx/>
              <a:buFontTx/>
              <a:buNone/>
            </a:pPr>
            <a:r>
              <a:rPr lang="en-US" sz="1200" dirty="0">
                <a:solidFill>
                  <a:srgbClr val="000000"/>
                </a:solidFill>
                <a:latin typeface="Arial" charset="0"/>
                <a:ea typeface="+mn-ea"/>
              </a:rPr>
              <a:t>802.11n</a:t>
            </a:r>
          </a:p>
        </p:txBody>
      </p:sp>
      <p:sp>
        <p:nvSpPr>
          <p:cNvPr id="31" name="TextBox 30"/>
          <p:cNvSpPr txBox="1"/>
          <p:nvPr/>
        </p:nvSpPr>
        <p:spPr>
          <a:xfrm>
            <a:off x="152400" y="5715001"/>
            <a:ext cx="607859" cy="261610"/>
          </a:xfrm>
          <a:prstGeom prst="rect">
            <a:avLst/>
          </a:prstGeom>
          <a:noFill/>
        </p:spPr>
        <p:txBody>
          <a:bodyPr wrap="none" rtlCol="0">
            <a:spAutoFit/>
          </a:bodyPr>
          <a:lstStyle/>
          <a:p>
            <a:pPr algn="ctr" defTabSz="914400">
              <a:spcBef>
                <a:spcPct val="50000"/>
              </a:spcBef>
              <a:buClrTx/>
              <a:buSzTx/>
              <a:buFontTx/>
              <a:buNone/>
            </a:pPr>
            <a:r>
              <a:rPr lang="en-US" sz="1100" dirty="0">
                <a:solidFill>
                  <a:srgbClr val="000000"/>
                </a:solidFill>
                <a:latin typeface="Arial" charset="0"/>
                <a:ea typeface="+mn-ea"/>
              </a:rPr>
              <a:t>1Mbps</a:t>
            </a:r>
          </a:p>
        </p:txBody>
      </p:sp>
    </p:spTree>
    <p:extLst>
      <p:ext uri="{BB962C8B-B14F-4D97-AF65-F5344CB8AC3E}">
        <p14:creationId xmlns:p14="http://schemas.microsoft.com/office/powerpoint/2010/main" val="26553248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487362"/>
          </a:xfrm>
        </p:spPr>
        <p:txBody>
          <a:bodyPr>
            <a:normAutofit fontScale="90000"/>
          </a:bodyPr>
          <a:lstStyle/>
          <a:p>
            <a:r>
              <a:rPr lang="en-US" dirty="0"/>
              <a:t>802.15.4 PHY Overview (data rate </a:t>
            </a:r>
            <a:r>
              <a:rPr lang="en-US" dirty="0" err="1"/>
              <a:t>vs</a:t>
            </a:r>
            <a:r>
              <a:rPr lang="en-US" dirty="0"/>
              <a:t> frequency)</a:t>
            </a:r>
          </a:p>
        </p:txBody>
      </p:sp>
      <p:cxnSp>
        <p:nvCxnSpPr>
          <p:cNvPr id="4" name="Straight Connector 3"/>
          <p:cNvCxnSpPr/>
          <p:nvPr/>
        </p:nvCxnSpPr>
        <p:spPr bwMode="auto">
          <a:xfrm rot="5400000">
            <a:off x="-114300" y="3467100"/>
            <a:ext cx="4800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 name="Straight Connector 4"/>
          <p:cNvCxnSpPr/>
          <p:nvPr/>
        </p:nvCxnSpPr>
        <p:spPr bwMode="auto">
          <a:xfrm rot="5400000">
            <a:off x="2171700" y="3467100"/>
            <a:ext cx="4800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bwMode="auto">
          <a:xfrm>
            <a:off x="1219200" y="5486400"/>
            <a:ext cx="7467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 name="TextBox 8"/>
          <p:cNvSpPr txBox="1"/>
          <p:nvPr/>
        </p:nvSpPr>
        <p:spPr>
          <a:xfrm>
            <a:off x="304800" y="3810000"/>
            <a:ext cx="708848" cy="338554"/>
          </a:xfrm>
          <a:prstGeom prst="rect">
            <a:avLst/>
          </a:prstGeom>
          <a:noFill/>
        </p:spPr>
        <p:txBody>
          <a:bodyPr wrap="none" rtlCol="0">
            <a:spAutoFit/>
          </a:bodyPr>
          <a:lstStyle/>
          <a:p>
            <a:pPr algn="ctr" defTabSz="914400">
              <a:spcBef>
                <a:spcPct val="50000"/>
              </a:spcBef>
              <a:buClrTx/>
              <a:buSzTx/>
              <a:buFontTx/>
              <a:buNone/>
            </a:pPr>
            <a:r>
              <a:rPr lang="en-US" sz="1600" dirty="0">
                <a:solidFill>
                  <a:srgbClr val="000000"/>
                </a:solidFill>
                <a:latin typeface="Arial" charset="0"/>
                <a:ea typeface="+mn-ea"/>
              </a:rPr>
              <a:t>1GHz</a:t>
            </a:r>
          </a:p>
        </p:txBody>
      </p:sp>
      <p:sp>
        <p:nvSpPr>
          <p:cNvPr id="13" name="TextBox 12"/>
          <p:cNvSpPr txBox="1"/>
          <p:nvPr/>
        </p:nvSpPr>
        <p:spPr>
          <a:xfrm>
            <a:off x="152400" y="5257800"/>
            <a:ext cx="947696" cy="338554"/>
          </a:xfrm>
          <a:prstGeom prst="rect">
            <a:avLst/>
          </a:prstGeom>
          <a:noFill/>
        </p:spPr>
        <p:txBody>
          <a:bodyPr wrap="none" rtlCol="0">
            <a:spAutoFit/>
          </a:bodyPr>
          <a:lstStyle/>
          <a:p>
            <a:pPr algn="ctr" defTabSz="914400">
              <a:spcBef>
                <a:spcPct val="50000"/>
              </a:spcBef>
              <a:buClrTx/>
              <a:buSzTx/>
              <a:buFontTx/>
              <a:buNone/>
            </a:pPr>
            <a:r>
              <a:rPr lang="en-US" sz="1600" dirty="0">
                <a:solidFill>
                  <a:srgbClr val="000000"/>
                </a:solidFill>
                <a:latin typeface="Arial" charset="0"/>
                <a:ea typeface="+mn-ea"/>
              </a:rPr>
              <a:t>500MHz</a:t>
            </a:r>
          </a:p>
        </p:txBody>
      </p:sp>
      <p:sp>
        <p:nvSpPr>
          <p:cNvPr id="14" name="TextBox 13"/>
          <p:cNvSpPr txBox="1"/>
          <p:nvPr/>
        </p:nvSpPr>
        <p:spPr>
          <a:xfrm>
            <a:off x="304800" y="2286000"/>
            <a:ext cx="708848" cy="338554"/>
          </a:xfrm>
          <a:prstGeom prst="rect">
            <a:avLst/>
          </a:prstGeom>
          <a:noFill/>
        </p:spPr>
        <p:txBody>
          <a:bodyPr wrap="none" rtlCol="0">
            <a:spAutoFit/>
          </a:bodyPr>
          <a:lstStyle/>
          <a:p>
            <a:pPr algn="ctr" defTabSz="914400">
              <a:spcBef>
                <a:spcPct val="50000"/>
              </a:spcBef>
              <a:buClrTx/>
              <a:buSzTx/>
              <a:buFontTx/>
              <a:buNone/>
            </a:pPr>
            <a:r>
              <a:rPr lang="en-US" sz="1600" dirty="0">
                <a:solidFill>
                  <a:srgbClr val="000000"/>
                </a:solidFill>
                <a:latin typeface="Arial" charset="0"/>
                <a:ea typeface="+mn-ea"/>
              </a:rPr>
              <a:t>2GHz</a:t>
            </a:r>
          </a:p>
        </p:txBody>
      </p:sp>
      <p:sp>
        <p:nvSpPr>
          <p:cNvPr id="15" name="TextBox 14"/>
          <p:cNvSpPr txBox="1"/>
          <p:nvPr/>
        </p:nvSpPr>
        <p:spPr>
          <a:xfrm>
            <a:off x="304800" y="914400"/>
            <a:ext cx="708848" cy="338554"/>
          </a:xfrm>
          <a:prstGeom prst="rect">
            <a:avLst/>
          </a:prstGeom>
          <a:noFill/>
        </p:spPr>
        <p:txBody>
          <a:bodyPr wrap="none" rtlCol="0">
            <a:spAutoFit/>
          </a:bodyPr>
          <a:lstStyle/>
          <a:p>
            <a:pPr algn="ctr" defTabSz="914400">
              <a:spcBef>
                <a:spcPct val="50000"/>
              </a:spcBef>
              <a:buClrTx/>
              <a:buSzTx/>
              <a:buFontTx/>
              <a:buNone/>
            </a:pPr>
            <a:r>
              <a:rPr lang="en-US" sz="1600" dirty="0">
                <a:solidFill>
                  <a:srgbClr val="000000"/>
                </a:solidFill>
                <a:latin typeface="Arial" charset="0"/>
                <a:ea typeface="+mn-ea"/>
              </a:rPr>
              <a:t>5GHz</a:t>
            </a:r>
          </a:p>
        </p:txBody>
      </p:sp>
      <p:cxnSp>
        <p:nvCxnSpPr>
          <p:cNvPr id="31" name="Straight Connector 30"/>
          <p:cNvCxnSpPr/>
          <p:nvPr/>
        </p:nvCxnSpPr>
        <p:spPr bwMode="auto">
          <a:xfrm>
            <a:off x="1143000" y="2540000"/>
            <a:ext cx="7543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 name="Straight Connector 31"/>
          <p:cNvCxnSpPr/>
          <p:nvPr/>
        </p:nvCxnSpPr>
        <p:spPr bwMode="auto">
          <a:xfrm>
            <a:off x="1066800" y="1066800"/>
            <a:ext cx="7543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4" name="TextBox 33"/>
          <p:cNvSpPr txBox="1"/>
          <p:nvPr/>
        </p:nvSpPr>
        <p:spPr>
          <a:xfrm>
            <a:off x="1981200" y="762000"/>
            <a:ext cx="794385" cy="338554"/>
          </a:xfrm>
          <a:prstGeom prst="rect">
            <a:avLst/>
          </a:prstGeom>
          <a:noFill/>
        </p:spPr>
        <p:txBody>
          <a:bodyPr wrap="none" rtlCol="0">
            <a:spAutoFit/>
          </a:bodyPr>
          <a:lstStyle/>
          <a:p>
            <a:pPr algn="ctr" defTabSz="914400">
              <a:spcBef>
                <a:spcPct val="50000"/>
              </a:spcBef>
              <a:buClrTx/>
              <a:buSzTx/>
              <a:buFontTx/>
              <a:buNone/>
            </a:pPr>
            <a:r>
              <a:rPr lang="en-US" sz="1600" dirty="0">
                <a:solidFill>
                  <a:srgbClr val="000000"/>
                </a:solidFill>
                <a:latin typeface="Arial" charset="0"/>
                <a:ea typeface="+mn-ea"/>
              </a:rPr>
              <a:t>10Kbps</a:t>
            </a:r>
          </a:p>
        </p:txBody>
      </p:sp>
      <p:sp>
        <p:nvSpPr>
          <p:cNvPr id="36" name="TextBox 35"/>
          <p:cNvSpPr txBox="1"/>
          <p:nvPr/>
        </p:nvSpPr>
        <p:spPr>
          <a:xfrm>
            <a:off x="4167489" y="762000"/>
            <a:ext cx="898579" cy="338554"/>
          </a:xfrm>
          <a:prstGeom prst="rect">
            <a:avLst/>
          </a:prstGeom>
          <a:noFill/>
        </p:spPr>
        <p:txBody>
          <a:bodyPr wrap="none" rtlCol="0">
            <a:spAutoFit/>
          </a:bodyPr>
          <a:lstStyle/>
          <a:p>
            <a:pPr algn="ctr" defTabSz="914400">
              <a:spcBef>
                <a:spcPct val="50000"/>
              </a:spcBef>
              <a:buClrTx/>
              <a:buSzTx/>
              <a:buFontTx/>
              <a:buNone/>
            </a:pPr>
            <a:r>
              <a:rPr lang="en-US" sz="1600" dirty="0">
                <a:solidFill>
                  <a:srgbClr val="000000"/>
                </a:solidFill>
                <a:latin typeface="Arial" charset="0"/>
                <a:ea typeface="+mn-ea"/>
              </a:rPr>
              <a:t>100Kbps</a:t>
            </a:r>
          </a:p>
        </p:txBody>
      </p:sp>
      <p:sp>
        <p:nvSpPr>
          <p:cNvPr id="38" name="TextBox 37"/>
          <p:cNvSpPr txBox="1"/>
          <p:nvPr/>
        </p:nvSpPr>
        <p:spPr>
          <a:xfrm>
            <a:off x="6324600" y="762000"/>
            <a:ext cx="757515" cy="338554"/>
          </a:xfrm>
          <a:prstGeom prst="rect">
            <a:avLst/>
          </a:prstGeom>
          <a:noFill/>
        </p:spPr>
        <p:txBody>
          <a:bodyPr wrap="none" rtlCol="0">
            <a:spAutoFit/>
          </a:bodyPr>
          <a:lstStyle/>
          <a:p>
            <a:pPr algn="ctr" defTabSz="914400">
              <a:spcBef>
                <a:spcPct val="50000"/>
              </a:spcBef>
              <a:buClrTx/>
              <a:buSzTx/>
              <a:buFontTx/>
              <a:buNone/>
            </a:pPr>
            <a:r>
              <a:rPr lang="en-US" sz="1600" dirty="0">
                <a:solidFill>
                  <a:srgbClr val="000000"/>
                </a:solidFill>
                <a:latin typeface="Arial" charset="0"/>
                <a:ea typeface="+mn-ea"/>
              </a:rPr>
              <a:t>1Mbps</a:t>
            </a:r>
          </a:p>
        </p:txBody>
      </p:sp>
      <p:cxnSp>
        <p:nvCxnSpPr>
          <p:cNvPr id="50" name="Straight Connector 49"/>
          <p:cNvCxnSpPr/>
          <p:nvPr/>
        </p:nvCxnSpPr>
        <p:spPr bwMode="auto">
          <a:xfrm>
            <a:off x="1143000" y="4013200"/>
            <a:ext cx="7467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2" name="Straight Connector 41"/>
          <p:cNvCxnSpPr/>
          <p:nvPr/>
        </p:nvCxnSpPr>
        <p:spPr bwMode="auto">
          <a:xfrm rot="5400000">
            <a:off x="4457700" y="3467100"/>
            <a:ext cx="4800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62" name="Rounded Rectangle 61"/>
          <p:cNvSpPr/>
          <p:nvPr/>
        </p:nvSpPr>
        <p:spPr bwMode="auto">
          <a:xfrm>
            <a:off x="2590800" y="4038600"/>
            <a:ext cx="914400" cy="152400"/>
          </a:xfrm>
          <a:prstGeom prst="roundRect">
            <a:avLst/>
          </a:prstGeom>
          <a:solidFill>
            <a:srgbClr val="FFCCFF"/>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ts val="0"/>
              </a:spcBef>
              <a:buClrTx/>
              <a:buSzTx/>
              <a:buFontTx/>
              <a:buNone/>
            </a:pPr>
            <a:r>
              <a:rPr lang="en-US" sz="1200" dirty="0">
                <a:solidFill>
                  <a:srgbClr val="000000"/>
                </a:solidFill>
                <a:latin typeface="Arial" charset="0"/>
                <a:ea typeface="+mn-ea"/>
              </a:rPr>
              <a:t>BPSK DSSS</a:t>
            </a:r>
          </a:p>
        </p:txBody>
      </p:sp>
      <p:sp>
        <p:nvSpPr>
          <p:cNvPr id="64" name="Rounded Rectangle 63"/>
          <p:cNvSpPr/>
          <p:nvPr/>
        </p:nvSpPr>
        <p:spPr bwMode="auto">
          <a:xfrm>
            <a:off x="4267200" y="4191000"/>
            <a:ext cx="762000" cy="152400"/>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O-QPSK</a:t>
            </a:r>
          </a:p>
        </p:txBody>
      </p:sp>
      <p:sp>
        <p:nvSpPr>
          <p:cNvPr id="66" name="Rounded Rectangle 65"/>
          <p:cNvSpPr/>
          <p:nvPr/>
        </p:nvSpPr>
        <p:spPr bwMode="auto">
          <a:xfrm>
            <a:off x="4876800" y="4038600"/>
            <a:ext cx="1143000" cy="152400"/>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O-QPSK, ASK</a:t>
            </a:r>
          </a:p>
        </p:txBody>
      </p:sp>
      <p:sp>
        <p:nvSpPr>
          <p:cNvPr id="69" name="Rounded Rectangle 68"/>
          <p:cNvSpPr/>
          <p:nvPr/>
        </p:nvSpPr>
        <p:spPr bwMode="auto">
          <a:xfrm>
            <a:off x="4876800" y="4343400"/>
            <a:ext cx="1143000" cy="152400"/>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O-QPSK, ASK</a:t>
            </a:r>
          </a:p>
        </p:txBody>
      </p:sp>
      <p:sp>
        <p:nvSpPr>
          <p:cNvPr id="70" name="Rounded Rectangle 69"/>
          <p:cNvSpPr/>
          <p:nvPr/>
        </p:nvSpPr>
        <p:spPr bwMode="auto">
          <a:xfrm>
            <a:off x="2590800" y="4343400"/>
            <a:ext cx="914400" cy="152400"/>
          </a:xfrm>
          <a:prstGeom prst="roundRect">
            <a:avLst/>
          </a:prstGeom>
          <a:solidFill>
            <a:srgbClr val="FFCCFF"/>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ts val="0"/>
              </a:spcBef>
              <a:buClrTx/>
              <a:buSzTx/>
              <a:buFontTx/>
              <a:buNone/>
            </a:pPr>
            <a:r>
              <a:rPr lang="en-US" sz="1200" dirty="0">
                <a:solidFill>
                  <a:srgbClr val="000000"/>
                </a:solidFill>
                <a:latin typeface="Arial" charset="0"/>
                <a:ea typeface="+mn-ea"/>
              </a:rPr>
              <a:t>BPSK DSSS</a:t>
            </a:r>
          </a:p>
        </p:txBody>
      </p:sp>
      <p:sp>
        <p:nvSpPr>
          <p:cNvPr id="72" name="Rounded Rectangle 71"/>
          <p:cNvSpPr/>
          <p:nvPr/>
        </p:nvSpPr>
        <p:spPr bwMode="auto">
          <a:xfrm>
            <a:off x="2971800" y="4191000"/>
            <a:ext cx="914400" cy="152400"/>
          </a:xfrm>
          <a:prstGeom prst="roundRect">
            <a:avLst/>
          </a:prstGeom>
          <a:solidFill>
            <a:srgbClr val="FFCCFF"/>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ts val="0"/>
              </a:spcBef>
              <a:buClrTx/>
              <a:buSzTx/>
              <a:buFontTx/>
              <a:buNone/>
            </a:pPr>
            <a:r>
              <a:rPr lang="en-US" sz="1200" dirty="0">
                <a:solidFill>
                  <a:srgbClr val="000000"/>
                </a:solidFill>
                <a:latin typeface="Arial" charset="0"/>
                <a:ea typeface="+mn-ea"/>
              </a:rPr>
              <a:t>BPSK DSSS</a:t>
            </a:r>
          </a:p>
        </p:txBody>
      </p:sp>
      <p:sp>
        <p:nvSpPr>
          <p:cNvPr id="74" name="TextBox 73"/>
          <p:cNvSpPr txBox="1"/>
          <p:nvPr/>
        </p:nvSpPr>
        <p:spPr>
          <a:xfrm>
            <a:off x="838200" y="4343400"/>
            <a:ext cx="173124" cy="138499"/>
          </a:xfrm>
          <a:prstGeom prst="rect">
            <a:avLst/>
          </a:prstGeom>
          <a:noFill/>
        </p:spPr>
        <p:txBody>
          <a:bodyPr wrap="none" lIns="0" tIns="0" rIns="0" bIns="0" rtlCol="0">
            <a:spAutoFit/>
          </a:bodyPr>
          <a:lstStyle/>
          <a:p>
            <a:pPr algn="ctr" defTabSz="914400">
              <a:spcBef>
                <a:spcPct val="50000"/>
              </a:spcBef>
              <a:buClrTx/>
              <a:buSzTx/>
              <a:buFontTx/>
              <a:buNone/>
            </a:pPr>
            <a:r>
              <a:rPr lang="en-US" sz="900" dirty="0">
                <a:solidFill>
                  <a:srgbClr val="000000"/>
                </a:solidFill>
                <a:latin typeface="Arial" charset="0"/>
                <a:ea typeface="+mn-ea"/>
              </a:rPr>
              <a:t>868</a:t>
            </a:r>
          </a:p>
        </p:txBody>
      </p:sp>
      <p:sp>
        <p:nvSpPr>
          <p:cNvPr id="76" name="TextBox 75"/>
          <p:cNvSpPr txBox="1"/>
          <p:nvPr/>
        </p:nvSpPr>
        <p:spPr>
          <a:xfrm>
            <a:off x="838200" y="4191000"/>
            <a:ext cx="173124" cy="138499"/>
          </a:xfrm>
          <a:prstGeom prst="rect">
            <a:avLst/>
          </a:prstGeom>
          <a:noFill/>
        </p:spPr>
        <p:txBody>
          <a:bodyPr wrap="none" lIns="0" tIns="0" rIns="0" bIns="0" rtlCol="0">
            <a:spAutoFit/>
          </a:bodyPr>
          <a:lstStyle/>
          <a:p>
            <a:pPr algn="ctr" defTabSz="914400">
              <a:spcBef>
                <a:spcPct val="50000"/>
              </a:spcBef>
              <a:buClrTx/>
              <a:buSzTx/>
              <a:buFontTx/>
              <a:buNone/>
            </a:pPr>
            <a:r>
              <a:rPr lang="en-US" sz="900" dirty="0">
                <a:solidFill>
                  <a:srgbClr val="000000"/>
                </a:solidFill>
                <a:latin typeface="Arial" charset="0"/>
                <a:ea typeface="+mn-ea"/>
              </a:rPr>
              <a:t>915</a:t>
            </a:r>
          </a:p>
        </p:txBody>
      </p:sp>
      <p:sp>
        <p:nvSpPr>
          <p:cNvPr id="78" name="TextBox 77"/>
          <p:cNvSpPr txBox="1"/>
          <p:nvPr/>
        </p:nvSpPr>
        <p:spPr>
          <a:xfrm>
            <a:off x="828582" y="4052501"/>
            <a:ext cx="192361" cy="138499"/>
          </a:xfrm>
          <a:prstGeom prst="rect">
            <a:avLst/>
          </a:prstGeom>
          <a:noFill/>
        </p:spPr>
        <p:txBody>
          <a:bodyPr wrap="none" lIns="0" tIns="0" rIns="0" bIns="0" rtlCol="0">
            <a:spAutoFit/>
          </a:bodyPr>
          <a:lstStyle/>
          <a:p>
            <a:pPr algn="ctr" defTabSz="914400">
              <a:spcBef>
                <a:spcPct val="50000"/>
              </a:spcBef>
              <a:buClrTx/>
              <a:buSzTx/>
              <a:buFontTx/>
              <a:buNone/>
            </a:pPr>
            <a:r>
              <a:rPr lang="en-US" sz="900" dirty="0">
                <a:solidFill>
                  <a:srgbClr val="000000"/>
                </a:solidFill>
                <a:latin typeface="Arial" charset="0"/>
                <a:ea typeface="+mn-ea"/>
              </a:rPr>
              <a:t>920</a:t>
            </a:r>
          </a:p>
        </p:txBody>
      </p:sp>
      <p:sp>
        <p:nvSpPr>
          <p:cNvPr id="80" name="Rounded Rectangle 79"/>
          <p:cNvSpPr/>
          <p:nvPr/>
        </p:nvSpPr>
        <p:spPr bwMode="auto">
          <a:xfrm>
            <a:off x="6477000" y="2133600"/>
            <a:ext cx="762000" cy="304800"/>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CSS</a:t>
            </a:r>
          </a:p>
        </p:txBody>
      </p:sp>
      <p:sp>
        <p:nvSpPr>
          <p:cNvPr id="81" name="Rounded Rectangle 80"/>
          <p:cNvSpPr/>
          <p:nvPr/>
        </p:nvSpPr>
        <p:spPr bwMode="auto">
          <a:xfrm>
            <a:off x="4191000" y="4038600"/>
            <a:ext cx="762000" cy="152400"/>
          </a:xfrm>
          <a:prstGeom prst="roundRect">
            <a:avLst/>
          </a:prstGeom>
          <a:solidFill>
            <a:schemeClr val="bg2">
              <a:lumMod val="9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GFSK</a:t>
            </a:r>
          </a:p>
        </p:txBody>
      </p:sp>
      <p:sp>
        <p:nvSpPr>
          <p:cNvPr id="91" name="Rounded Rectangle 90"/>
          <p:cNvSpPr/>
          <p:nvPr/>
        </p:nvSpPr>
        <p:spPr bwMode="auto">
          <a:xfrm>
            <a:off x="3048000" y="4648200"/>
            <a:ext cx="3124200" cy="152400"/>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O-QPSK, ASK</a:t>
            </a:r>
          </a:p>
        </p:txBody>
      </p:sp>
      <p:sp>
        <p:nvSpPr>
          <p:cNvPr id="92" name="TextBox 91"/>
          <p:cNvSpPr txBox="1"/>
          <p:nvPr/>
        </p:nvSpPr>
        <p:spPr>
          <a:xfrm>
            <a:off x="838200" y="4648200"/>
            <a:ext cx="173124" cy="138499"/>
          </a:xfrm>
          <a:prstGeom prst="rect">
            <a:avLst/>
          </a:prstGeom>
          <a:noFill/>
        </p:spPr>
        <p:txBody>
          <a:bodyPr wrap="none" lIns="0" tIns="0" rIns="0" bIns="0" rtlCol="0">
            <a:spAutoFit/>
          </a:bodyPr>
          <a:lstStyle/>
          <a:p>
            <a:pPr algn="ctr" defTabSz="914400">
              <a:spcBef>
                <a:spcPct val="50000"/>
              </a:spcBef>
              <a:buClrTx/>
              <a:buSzTx/>
              <a:buFontTx/>
              <a:buNone/>
            </a:pPr>
            <a:r>
              <a:rPr lang="en-US" sz="900" dirty="0">
                <a:solidFill>
                  <a:srgbClr val="000000"/>
                </a:solidFill>
                <a:latin typeface="Arial" charset="0"/>
                <a:ea typeface="+mn-ea"/>
              </a:rPr>
              <a:t>780</a:t>
            </a:r>
          </a:p>
        </p:txBody>
      </p:sp>
      <p:sp>
        <p:nvSpPr>
          <p:cNvPr id="98" name="TextBox 97"/>
          <p:cNvSpPr txBox="1"/>
          <p:nvPr/>
        </p:nvSpPr>
        <p:spPr>
          <a:xfrm>
            <a:off x="838200" y="4495800"/>
            <a:ext cx="173124" cy="138499"/>
          </a:xfrm>
          <a:prstGeom prst="rect">
            <a:avLst/>
          </a:prstGeom>
          <a:noFill/>
        </p:spPr>
        <p:txBody>
          <a:bodyPr wrap="none" lIns="0" tIns="0" rIns="0" bIns="0" rtlCol="0">
            <a:spAutoFit/>
          </a:bodyPr>
          <a:lstStyle/>
          <a:p>
            <a:pPr algn="ctr" defTabSz="914400">
              <a:spcBef>
                <a:spcPct val="50000"/>
              </a:spcBef>
              <a:buClrTx/>
              <a:buSzTx/>
              <a:buFontTx/>
              <a:buNone/>
            </a:pPr>
            <a:r>
              <a:rPr lang="en-US" sz="900" dirty="0">
                <a:solidFill>
                  <a:srgbClr val="000000"/>
                </a:solidFill>
                <a:latin typeface="Arial" charset="0"/>
                <a:ea typeface="+mn-ea"/>
              </a:rPr>
              <a:t>863</a:t>
            </a:r>
          </a:p>
        </p:txBody>
      </p:sp>
      <p:grpSp>
        <p:nvGrpSpPr>
          <p:cNvPr id="3" name="Group 57"/>
          <p:cNvGrpSpPr/>
          <p:nvPr/>
        </p:nvGrpSpPr>
        <p:grpSpPr>
          <a:xfrm>
            <a:off x="1143000" y="2209800"/>
            <a:ext cx="5029200" cy="3733800"/>
            <a:chOff x="1143000" y="2667000"/>
            <a:chExt cx="5029200" cy="3733800"/>
          </a:xfrm>
        </p:grpSpPr>
        <p:sp>
          <p:nvSpPr>
            <p:cNvPr id="110" name="Rounded Rectangle 109"/>
            <p:cNvSpPr/>
            <p:nvPr/>
          </p:nvSpPr>
          <p:spPr bwMode="auto">
            <a:xfrm>
              <a:off x="1447800" y="2743200"/>
              <a:ext cx="4343400" cy="152400"/>
            </a:xfrm>
            <a:prstGeom prst="roundRect">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O-QPSK</a:t>
              </a:r>
            </a:p>
          </p:txBody>
        </p:sp>
        <p:sp>
          <p:nvSpPr>
            <p:cNvPr id="99" name="Rounded Rectangle 98"/>
            <p:cNvSpPr/>
            <p:nvPr/>
          </p:nvSpPr>
          <p:spPr bwMode="auto">
            <a:xfrm>
              <a:off x="1905000" y="4953000"/>
              <a:ext cx="4191000" cy="152400"/>
            </a:xfrm>
            <a:prstGeom prst="roundRect">
              <a:avLst/>
            </a:prstGeom>
            <a:solidFill>
              <a:srgbClr val="FF7C8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ODFM</a:t>
              </a:r>
            </a:p>
          </p:txBody>
        </p:sp>
        <p:sp>
          <p:nvSpPr>
            <p:cNvPr id="106" name="Rounded Rectangle 105"/>
            <p:cNvSpPr/>
            <p:nvPr/>
          </p:nvSpPr>
          <p:spPr bwMode="auto">
            <a:xfrm>
              <a:off x="1905000" y="4495800"/>
              <a:ext cx="4191000" cy="152400"/>
            </a:xfrm>
            <a:prstGeom prst="roundRect">
              <a:avLst/>
            </a:prstGeom>
            <a:solidFill>
              <a:srgbClr val="FF7C8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ODFM</a:t>
              </a:r>
            </a:p>
          </p:txBody>
        </p:sp>
        <p:sp>
          <p:nvSpPr>
            <p:cNvPr id="105" name="Rounded Rectangle 104"/>
            <p:cNvSpPr/>
            <p:nvPr/>
          </p:nvSpPr>
          <p:spPr bwMode="auto">
            <a:xfrm>
              <a:off x="1905000" y="4648200"/>
              <a:ext cx="4191000" cy="152400"/>
            </a:xfrm>
            <a:prstGeom prst="roundRect">
              <a:avLst/>
            </a:prstGeom>
            <a:solidFill>
              <a:srgbClr val="FF7C8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ODFM</a:t>
              </a:r>
            </a:p>
          </p:txBody>
        </p:sp>
        <p:sp>
          <p:nvSpPr>
            <p:cNvPr id="100" name="Rounded Rectangle 99"/>
            <p:cNvSpPr/>
            <p:nvPr/>
          </p:nvSpPr>
          <p:spPr bwMode="auto">
            <a:xfrm>
              <a:off x="1371600" y="4800600"/>
              <a:ext cx="2743200" cy="152400"/>
            </a:xfrm>
            <a:prstGeom prst="roundRect">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O-QPSK</a:t>
              </a:r>
            </a:p>
          </p:txBody>
        </p:sp>
        <p:sp>
          <p:nvSpPr>
            <p:cNvPr id="84" name="Rounded Rectangle 83"/>
            <p:cNvSpPr/>
            <p:nvPr/>
          </p:nvSpPr>
          <p:spPr bwMode="auto">
            <a:xfrm>
              <a:off x="1143000" y="6172200"/>
              <a:ext cx="990600" cy="2286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86" name="Rounded Rectangle 85"/>
            <p:cNvSpPr/>
            <p:nvPr/>
          </p:nvSpPr>
          <p:spPr bwMode="auto">
            <a:xfrm>
              <a:off x="4191000" y="5867400"/>
              <a:ext cx="685800" cy="3048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88" name="Rounded Rectangle 87"/>
            <p:cNvSpPr/>
            <p:nvPr/>
          </p:nvSpPr>
          <p:spPr bwMode="auto">
            <a:xfrm>
              <a:off x="4953000" y="5867400"/>
              <a:ext cx="685800" cy="3048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4FSK</a:t>
              </a:r>
            </a:p>
          </p:txBody>
        </p:sp>
        <p:sp>
          <p:nvSpPr>
            <p:cNvPr id="90" name="Rounded Rectangle 89"/>
            <p:cNvSpPr/>
            <p:nvPr/>
          </p:nvSpPr>
          <p:spPr bwMode="auto">
            <a:xfrm>
              <a:off x="1371600" y="5867400"/>
              <a:ext cx="2743200" cy="304800"/>
            </a:xfrm>
            <a:prstGeom prst="roundRect">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O-QPSK</a:t>
              </a:r>
            </a:p>
          </p:txBody>
        </p:sp>
        <p:sp>
          <p:nvSpPr>
            <p:cNvPr id="89" name="Rounded Rectangle 88"/>
            <p:cNvSpPr/>
            <p:nvPr/>
          </p:nvSpPr>
          <p:spPr bwMode="auto">
            <a:xfrm>
              <a:off x="3352800" y="5867400"/>
              <a:ext cx="762000" cy="3048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94" name="Rounded Rectangle 93"/>
            <p:cNvSpPr/>
            <p:nvPr/>
          </p:nvSpPr>
          <p:spPr bwMode="auto">
            <a:xfrm>
              <a:off x="1905000" y="6096000"/>
              <a:ext cx="4191000" cy="152400"/>
            </a:xfrm>
            <a:prstGeom prst="roundRect">
              <a:avLst/>
            </a:prstGeom>
            <a:solidFill>
              <a:srgbClr val="FF7C8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ODFM</a:t>
              </a:r>
            </a:p>
          </p:txBody>
        </p:sp>
        <p:sp>
          <p:nvSpPr>
            <p:cNvPr id="95" name="Rounded Rectangle 94"/>
            <p:cNvSpPr/>
            <p:nvPr/>
          </p:nvSpPr>
          <p:spPr bwMode="auto">
            <a:xfrm>
              <a:off x="4191000" y="4495800"/>
              <a:ext cx="685800" cy="609600"/>
            </a:xfrm>
            <a:prstGeom prst="roundRect">
              <a:avLst/>
            </a:prstGeom>
            <a:solidFill>
              <a:srgbClr val="FFFF00">
                <a:alpha val="55000"/>
              </a:srgb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b"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96" name="Rounded Rectangle 95"/>
            <p:cNvSpPr/>
            <p:nvPr/>
          </p:nvSpPr>
          <p:spPr bwMode="auto">
            <a:xfrm>
              <a:off x="4953000" y="4495800"/>
              <a:ext cx="685800" cy="609600"/>
            </a:xfrm>
            <a:prstGeom prst="roundRect">
              <a:avLst/>
            </a:prstGeom>
            <a:solidFill>
              <a:srgbClr val="FFFF00">
                <a:alpha val="55000"/>
              </a:srgb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b"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4FSK</a:t>
              </a:r>
            </a:p>
          </p:txBody>
        </p:sp>
        <p:sp>
          <p:nvSpPr>
            <p:cNvPr id="97" name="Rounded Rectangle 96"/>
            <p:cNvSpPr/>
            <p:nvPr/>
          </p:nvSpPr>
          <p:spPr bwMode="auto">
            <a:xfrm>
              <a:off x="3352800" y="4495800"/>
              <a:ext cx="762000" cy="609600"/>
            </a:xfrm>
            <a:prstGeom prst="roundRect">
              <a:avLst/>
            </a:prstGeom>
            <a:solidFill>
              <a:srgbClr val="FFFF00">
                <a:alpha val="55000"/>
              </a:srgb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b"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101" name="Rounded Rectangle 100"/>
            <p:cNvSpPr/>
            <p:nvPr/>
          </p:nvSpPr>
          <p:spPr bwMode="auto">
            <a:xfrm>
              <a:off x="4191000" y="3657600"/>
              <a:ext cx="685800" cy="152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102" name="Rounded Rectangle 101"/>
            <p:cNvSpPr/>
            <p:nvPr/>
          </p:nvSpPr>
          <p:spPr bwMode="auto">
            <a:xfrm>
              <a:off x="4953000" y="3657600"/>
              <a:ext cx="685800" cy="152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4FSK</a:t>
              </a:r>
            </a:p>
          </p:txBody>
        </p:sp>
        <p:sp>
          <p:nvSpPr>
            <p:cNvPr id="103" name="Rounded Rectangle 102"/>
            <p:cNvSpPr/>
            <p:nvPr/>
          </p:nvSpPr>
          <p:spPr bwMode="auto">
            <a:xfrm>
              <a:off x="3352800" y="3657600"/>
              <a:ext cx="762000" cy="152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107" name="Rounded Rectangle 106"/>
            <p:cNvSpPr/>
            <p:nvPr/>
          </p:nvSpPr>
          <p:spPr bwMode="auto">
            <a:xfrm>
              <a:off x="4191000" y="2667000"/>
              <a:ext cx="685800" cy="152400"/>
            </a:xfrm>
            <a:prstGeom prst="roundRect">
              <a:avLst/>
            </a:prstGeom>
            <a:solidFill>
              <a:srgbClr val="FFFF00">
                <a:alpha val="66000"/>
              </a:srgb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108" name="Rounded Rectangle 107"/>
            <p:cNvSpPr/>
            <p:nvPr/>
          </p:nvSpPr>
          <p:spPr bwMode="auto">
            <a:xfrm>
              <a:off x="4953000" y="2667000"/>
              <a:ext cx="685800" cy="152400"/>
            </a:xfrm>
            <a:prstGeom prst="roundRect">
              <a:avLst/>
            </a:prstGeom>
            <a:solidFill>
              <a:srgbClr val="FFFF00">
                <a:alpha val="66000"/>
              </a:srgb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4FSK</a:t>
              </a:r>
            </a:p>
          </p:txBody>
        </p:sp>
        <p:sp>
          <p:nvSpPr>
            <p:cNvPr id="109" name="Rounded Rectangle 108"/>
            <p:cNvSpPr/>
            <p:nvPr/>
          </p:nvSpPr>
          <p:spPr bwMode="auto">
            <a:xfrm>
              <a:off x="3352800" y="2667000"/>
              <a:ext cx="762000" cy="152400"/>
            </a:xfrm>
            <a:prstGeom prst="roundRect">
              <a:avLst/>
            </a:prstGeom>
            <a:solidFill>
              <a:srgbClr val="FFFF00">
                <a:alpha val="66000"/>
              </a:srgb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111" name="Rounded Rectangle 110"/>
            <p:cNvSpPr/>
            <p:nvPr/>
          </p:nvSpPr>
          <p:spPr bwMode="auto">
            <a:xfrm>
              <a:off x="1905000" y="2819400"/>
              <a:ext cx="4267200" cy="152400"/>
            </a:xfrm>
            <a:prstGeom prst="roundRect">
              <a:avLst/>
            </a:prstGeom>
            <a:solidFill>
              <a:srgbClr val="FF7C80">
                <a:alpha val="61000"/>
              </a:srgb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ODFM</a:t>
              </a:r>
            </a:p>
          </p:txBody>
        </p:sp>
      </p:grpSp>
      <p:sp>
        <p:nvSpPr>
          <p:cNvPr id="45" name="Rounded Rectangle 44"/>
          <p:cNvSpPr/>
          <p:nvPr/>
        </p:nvSpPr>
        <p:spPr bwMode="auto">
          <a:xfrm>
            <a:off x="4876800" y="2057400"/>
            <a:ext cx="685800" cy="457200"/>
          </a:xfrm>
          <a:prstGeom prst="roundRect">
            <a:avLst/>
          </a:prstGeom>
          <a:solidFill>
            <a:schemeClr val="accent1">
              <a:lumMod val="20000"/>
              <a:lumOff val="80000"/>
              <a:alpha val="58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O-QPSK</a:t>
            </a:r>
            <a:br>
              <a:rPr lang="en-US" sz="1200" dirty="0">
                <a:solidFill>
                  <a:srgbClr val="000000"/>
                </a:solidFill>
                <a:latin typeface="Arial" charset="0"/>
                <a:ea typeface="+mn-ea"/>
              </a:rPr>
            </a:br>
            <a:r>
              <a:rPr lang="en-US" sz="1200" dirty="0">
                <a:solidFill>
                  <a:srgbClr val="000000"/>
                </a:solidFill>
                <a:latin typeface="Arial" charset="0"/>
                <a:ea typeface="+mn-ea"/>
              </a:rPr>
              <a:t>CSS</a:t>
            </a:r>
          </a:p>
        </p:txBody>
      </p:sp>
      <p:sp>
        <p:nvSpPr>
          <p:cNvPr id="112" name="Rounded Rectangle 111"/>
          <p:cNvSpPr/>
          <p:nvPr/>
        </p:nvSpPr>
        <p:spPr bwMode="auto">
          <a:xfrm>
            <a:off x="4876800" y="4648200"/>
            <a:ext cx="533400" cy="152400"/>
          </a:xfrm>
          <a:prstGeom prst="roundRect">
            <a:avLst/>
          </a:prstGeom>
          <a:solidFill>
            <a:srgbClr val="77B7FD"/>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MPSK</a:t>
            </a:r>
          </a:p>
        </p:txBody>
      </p:sp>
    </p:spTree>
    <p:extLst>
      <p:ext uri="{BB962C8B-B14F-4D97-AF65-F5344CB8AC3E}">
        <p14:creationId xmlns:p14="http://schemas.microsoft.com/office/powerpoint/2010/main" val="37813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a:t>SG Network Architecture</a:t>
            </a:r>
          </a:p>
        </p:txBody>
      </p:sp>
      <p:sp>
        <p:nvSpPr>
          <p:cNvPr id="3891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75CD1F7A-D4FA-4B3C-BAFD-5E001321EA18}" type="slidenum">
              <a:rPr lang="en-US" altLang="en-US" sz="800">
                <a:solidFill>
                  <a:srgbClr val="000000"/>
                </a:solidFill>
                <a:latin typeface="Arial" panose="020B0604020202020204" pitchFamily="34" charset="0"/>
              </a:rPr>
              <a:pPr/>
              <a:t>28</a:t>
            </a:fld>
            <a:endParaRPr lang="en-US" altLang="en-US" sz="1400">
              <a:solidFill>
                <a:srgbClr val="000000"/>
              </a:solidFill>
              <a:latin typeface="Myriad Pro"/>
            </a:endParaRPr>
          </a:p>
        </p:txBody>
      </p:sp>
      <p:pic>
        <p:nvPicPr>
          <p:cNvPr id="3891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140859"/>
            <a:ext cx="7696200" cy="520287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0592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a:t>Smart Grid</a:t>
            </a:r>
          </a:p>
        </p:txBody>
      </p:sp>
      <p:sp>
        <p:nvSpPr>
          <p:cNvPr id="3" name="Content Placeholder 2"/>
          <p:cNvSpPr>
            <a:spLocks noGrp="1"/>
          </p:cNvSpPr>
          <p:nvPr>
            <p:ph idx="1"/>
          </p:nvPr>
        </p:nvSpPr>
        <p:spPr>
          <a:xfrm>
            <a:off x="609600" y="1524000"/>
            <a:ext cx="8077200" cy="3810000"/>
          </a:xfrm>
        </p:spPr>
        <p:txBody>
          <a:bodyPr/>
          <a:lstStyle/>
          <a:p>
            <a:pPr>
              <a:defRPr/>
            </a:pPr>
            <a:r>
              <a:rPr lang="en-US" sz="1600" b="1" dirty="0"/>
              <a:t>Smart Grid is defined as:</a:t>
            </a:r>
          </a:p>
          <a:p>
            <a:pPr marL="457200" lvl="1" indent="0" algn="just">
              <a:buFontTx/>
              <a:buNone/>
              <a:defRPr/>
            </a:pPr>
            <a:r>
              <a:rPr lang="en-US" sz="2000" dirty="0"/>
              <a:t>Providing bidirectional communication of power quality, supply, and demand across the power grid to utilize electricity more dynamically resulting in increased energy efficiency and power grid reliability.  This change is necessary to manage the increased variability caused by renewable resources, the increased peak demand created by energy intensive consumers such as electric vehicles, and to minimize the environmental impact of ever increasing aggregate demand  for electrical power. </a:t>
            </a:r>
          </a:p>
        </p:txBody>
      </p:sp>
      <p:sp>
        <p:nvSpPr>
          <p:cNvPr id="3789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0E912E0C-6BEE-49E6-8E16-17529D3B42AB}" type="slidenum">
              <a:rPr lang="en-US" altLang="en-US" sz="800">
                <a:solidFill>
                  <a:srgbClr val="000000"/>
                </a:solidFill>
                <a:latin typeface="Arial" panose="020B0604020202020204" pitchFamily="34" charset="0"/>
              </a:rPr>
              <a:pPr/>
              <a:t>3</a:t>
            </a:fld>
            <a:endParaRPr lang="en-US" altLang="en-US" sz="1400">
              <a:solidFill>
                <a:srgbClr val="000000"/>
              </a:solidFill>
              <a:latin typeface="Myriad Pro"/>
            </a:endParaRPr>
          </a:p>
        </p:txBody>
      </p:sp>
    </p:spTree>
    <p:extLst>
      <p:ext uri="{BB962C8B-B14F-4D97-AF65-F5344CB8AC3E}">
        <p14:creationId xmlns:p14="http://schemas.microsoft.com/office/powerpoint/2010/main" val="377620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a:t>IEEE 802 and Smart Grid</a:t>
            </a:r>
          </a:p>
        </p:txBody>
      </p:sp>
      <p:sp>
        <p:nvSpPr>
          <p:cNvPr id="3" name="Content Placeholder 2"/>
          <p:cNvSpPr>
            <a:spLocks noGrp="1"/>
          </p:cNvSpPr>
          <p:nvPr>
            <p:ph idx="1"/>
          </p:nvPr>
        </p:nvSpPr>
        <p:spPr>
          <a:xfrm>
            <a:off x="609600" y="1295400"/>
            <a:ext cx="8077200" cy="4876800"/>
          </a:xfrm>
        </p:spPr>
        <p:txBody>
          <a:bodyPr/>
          <a:lstStyle/>
          <a:p>
            <a:pPr>
              <a:defRPr/>
            </a:pPr>
            <a:r>
              <a:rPr lang="en-US" sz="1600" b="1" dirty="0"/>
              <a:t>IEEE 802 networking technologies bring the following advantages to Smart Grid communications:</a:t>
            </a:r>
          </a:p>
          <a:p>
            <a:pPr lvl="1">
              <a:buFont typeface="Arial" panose="020B0604020202020204" pitchFamily="34" charset="0"/>
              <a:buChar char="•"/>
              <a:defRPr/>
            </a:pPr>
            <a:r>
              <a:rPr lang="en-US" sz="1600" dirty="0"/>
              <a:t>Enterprise grade security compatibility</a:t>
            </a:r>
          </a:p>
          <a:p>
            <a:pPr lvl="1">
              <a:buFont typeface="Arial" panose="020B0604020202020204" pitchFamily="34" charset="0"/>
              <a:buChar char="•"/>
              <a:defRPr/>
            </a:pPr>
            <a:r>
              <a:rPr lang="en-US" sz="1600" dirty="0"/>
              <a:t>Huge ecosystem (billions of products, hundreds of manufacturers)</a:t>
            </a:r>
          </a:p>
          <a:p>
            <a:pPr lvl="1">
              <a:buFont typeface="Arial" panose="020B0604020202020204" pitchFamily="34" charset="0"/>
              <a:buChar char="•"/>
              <a:defRPr/>
            </a:pPr>
            <a:r>
              <a:rPr lang="en-US" sz="1600" dirty="0"/>
              <a:t>Long-term (20 year), battery-powered operation</a:t>
            </a:r>
          </a:p>
          <a:p>
            <a:pPr lvl="1">
              <a:buFont typeface="Arial" panose="020B0604020202020204" pitchFamily="34" charset="0"/>
              <a:buChar char="•"/>
              <a:defRPr/>
            </a:pPr>
            <a:r>
              <a:rPr lang="en-US" sz="1600" dirty="0"/>
              <a:t>Continued operation during line fault events when using wireless media</a:t>
            </a:r>
          </a:p>
          <a:p>
            <a:pPr lvl="1">
              <a:buFont typeface="Arial" panose="020B0604020202020204" pitchFamily="34" charset="0"/>
              <a:buChar char="•"/>
              <a:defRPr/>
            </a:pPr>
            <a:r>
              <a:rPr lang="en-US" sz="1600" dirty="0"/>
              <a:t>Wide choice of products across the spectrum of power versus performance</a:t>
            </a:r>
          </a:p>
          <a:p>
            <a:pPr lvl="1">
              <a:buFont typeface="Arial" panose="020B0604020202020204" pitchFamily="34" charset="0"/>
              <a:buChar char="•"/>
              <a:defRPr/>
            </a:pPr>
            <a:r>
              <a:rPr lang="en-US" sz="1600" dirty="0"/>
              <a:t>Ability to be implemented in resource-constrained devices</a:t>
            </a:r>
          </a:p>
          <a:p>
            <a:pPr lvl="1">
              <a:buFont typeface="Arial" panose="020B0604020202020204" pitchFamily="34" charset="0"/>
              <a:buChar char="•"/>
              <a:defRPr/>
            </a:pPr>
            <a:r>
              <a:rPr lang="en-US" sz="1600" dirty="0"/>
              <a:t>Ongoing development of standards to address changing environment and technology</a:t>
            </a:r>
          </a:p>
          <a:p>
            <a:pPr lvl="1">
              <a:buFont typeface="Arial" panose="020B0604020202020204" pitchFamily="34" charset="0"/>
              <a:buChar char="•"/>
              <a:defRPr/>
            </a:pPr>
            <a:r>
              <a:rPr lang="en-US" sz="1600" dirty="0"/>
              <a:t>Wireless standards that operate in a licensed and license-exempt spectrum</a:t>
            </a:r>
          </a:p>
          <a:p>
            <a:pPr lvl="1">
              <a:buFont typeface="Arial" panose="020B0604020202020204" pitchFamily="34" charset="0"/>
              <a:buChar char="•"/>
              <a:defRPr/>
            </a:pPr>
            <a:r>
              <a:rPr lang="en-US" sz="1600" dirty="0"/>
              <a:t>Offers a rich set of data rate/range/latency tradeoffs</a:t>
            </a:r>
          </a:p>
          <a:p>
            <a:pPr lvl="1">
              <a:buFont typeface="Arial" panose="020B0604020202020204" pitchFamily="34" charset="0"/>
              <a:buChar char="•"/>
              <a:defRPr/>
            </a:pPr>
            <a:r>
              <a:rPr lang="en-US" sz="1600" dirty="0"/>
              <a:t>Common upper layer interface to seamlessly integrate into existing IT systems</a:t>
            </a:r>
          </a:p>
        </p:txBody>
      </p:sp>
      <p:sp>
        <p:nvSpPr>
          <p:cNvPr id="3789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0E912E0C-6BEE-49E6-8E16-17529D3B42AB}" type="slidenum">
              <a:rPr lang="en-US" altLang="en-US" sz="800">
                <a:solidFill>
                  <a:srgbClr val="000000"/>
                </a:solidFill>
                <a:latin typeface="Arial" panose="020B0604020202020204" pitchFamily="34" charset="0"/>
              </a:rPr>
              <a:pPr/>
              <a:t>4</a:t>
            </a:fld>
            <a:endParaRPr lang="en-US" altLang="en-US" sz="1400">
              <a:solidFill>
                <a:srgbClr val="000000"/>
              </a:solidFill>
              <a:latin typeface="Myriad Pro"/>
            </a:endParaRPr>
          </a:p>
        </p:txBody>
      </p:sp>
    </p:spTree>
    <p:extLst>
      <p:ext uri="{BB962C8B-B14F-4D97-AF65-F5344CB8AC3E}">
        <p14:creationId xmlns:p14="http://schemas.microsoft.com/office/powerpoint/2010/main" val="3283857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a:t>IEEE 802 Standards Applicable to Grid Communications</a:t>
            </a:r>
          </a:p>
        </p:txBody>
      </p:sp>
      <p:sp>
        <p:nvSpPr>
          <p:cNvPr id="3" name="Content Placeholder 2"/>
          <p:cNvSpPr>
            <a:spLocks noGrp="1"/>
          </p:cNvSpPr>
          <p:nvPr>
            <p:ph idx="1"/>
          </p:nvPr>
        </p:nvSpPr>
        <p:spPr>
          <a:xfrm>
            <a:off x="609600" y="1143000"/>
            <a:ext cx="8077200" cy="4876800"/>
          </a:xfrm>
        </p:spPr>
        <p:txBody>
          <a:bodyPr/>
          <a:lstStyle/>
          <a:p>
            <a:pPr>
              <a:buFont typeface="Arial" panose="020B0604020202020204" pitchFamily="34" charset="0"/>
              <a:buChar char="•"/>
              <a:defRPr/>
            </a:pPr>
            <a:r>
              <a:rPr lang="en-US" dirty="0"/>
              <a:t>IEEE </a:t>
            </a:r>
            <a:r>
              <a:rPr lang="en-US" dirty="0" err="1"/>
              <a:t>Std</a:t>
            </a:r>
            <a:r>
              <a:rPr lang="en-US" dirty="0"/>
              <a:t> 802.1™ for bridging, time-sensitive networks, and link security</a:t>
            </a:r>
          </a:p>
          <a:p>
            <a:pPr>
              <a:buFont typeface="Arial" panose="020B0604020202020204" pitchFamily="34" charset="0"/>
              <a:buChar char="•"/>
              <a:defRPr/>
            </a:pPr>
            <a:r>
              <a:rPr lang="en-US" dirty="0"/>
              <a:t>IEEE </a:t>
            </a:r>
            <a:r>
              <a:rPr lang="en-US" dirty="0" err="1"/>
              <a:t>Std</a:t>
            </a:r>
            <a:r>
              <a:rPr lang="en-US" dirty="0"/>
              <a:t> 802.3™ (Ethernet) for wired LANs</a:t>
            </a:r>
          </a:p>
          <a:p>
            <a:pPr>
              <a:buFont typeface="Arial" panose="020B0604020202020204" pitchFamily="34" charset="0"/>
              <a:buChar char="•"/>
              <a:defRPr/>
            </a:pPr>
            <a:r>
              <a:rPr lang="en-US" dirty="0"/>
              <a:t>IEEE </a:t>
            </a:r>
            <a:r>
              <a:rPr lang="en-US" dirty="0" err="1"/>
              <a:t>Std</a:t>
            </a:r>
            <a:r>
              <a:rPr lang="en-US" dirty="0"/>
              <a:t> 802.11™ (Wi-Fi) for wireless LAN and HAN</a:t>
            </a:r>
          </a:p>
          <a:p>
            <a:pPr>
              <a:buFont typeface="Arial" panose="020B0604020202020204" pitchFamily="34" charset="0"/>
              <a:buChar char="•"/>
              <a:defRPr/>
            </a:pPr>
            <a:r>
              <a:rPr lang="en-US" dirty="0"/>
              <a:t>IEEE </a:t>
            </a:r>
            <a:r>
              <a:rPr lang="en-US" dirty="0" err="1"/>
              <a:t>Std</a:t>
            </a:r>
            <a:r>
              <a:rPr lang="en-US" dirty="0"/>
              <a:t> 802.15™ (ZigBee and Wi-SUN) for HAN and AMI networks (NAN)</a:t>
            </a:r>
          </a:p>
          <a:p>
            <a:pPr>
              <a:buFont typeface="Arial" panose="020B0604020202020204" pitchFamily="34" charset="0"/>
              <a:buChar char="•"/>
              <a:defRPr/>
            </a:pPr>
            <a:r>
              <a:rPr lang="en-US" dirty="0"/>
              <a:t>IEEE </a:t>
            </a:r>
            <a:r>
              <a:rPr lang="en-US" dirty="0" err="1"/>
              <a:t>Std</a:t>
            </a:r>
            <a:r>
              <a:rPr lang="en-US" dirty="0"/>
              <a:t> 802.16™ (WiMAX) for FAN and MAN</a:t>
            </a:r>
          </a:p>
          <a:p>
            <a:pPr>
              <a:buFont typeface="Arial" panose="020B0604020202020204" pitchFamily="34" charset="0"/>
              <a:buChar char="•"/>
              <a:defRPr/>
            </a:pPr>
            <a:r>
              <a:rPr lang="en-US" dirty="0"/>
              <a:t>IEEE </a:t>
            </a:r>
            <a:r>
              <a:rPr lang="en-US" dirty="0" err="1"/>
              <a:t>Std</a:t>
            </a:r>
            <a:r>
              <a:rPr lang="en-US" dirty="0"/>
              <a:t> 802.21™ for media independent handover and multicast group management</a:t>
            </a:r>
          </a:p>
          <a:p>
            <a:pPr>
              <a:buFont typeface="Arial" panose="020B0604020202020204" pitchFamily="34" charset="0"/>
              <a:buChar char="•"/>
              <a:defRPr/>
            </a:pPr>
            <a:r>
              <a:rPr lang="en-US" dirty="0"/>
              <a:t>IEEE </a:t>
            </a:r>
            <a:r>
              <a:rPr lang="en-US" dirty="0" err="1"/>
              <a:t>Std</a:t>
            </a:r>
            <a:r>
              <a:rPr lang="en-US" dirty="0"/>
              <a:t> 802.22™ for wireless regional area networks (WRAN) in TV white space (TVWS) bands </a:t>
            </a:r>
          </a:p>
        </p:txBody>
      </p:sp>
      <p:sp>
        <p:nvSpPr>
          <p:cNvPr id="3789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0E912E0C-6BEE-49E6-8E16-17529D3B42AB}" type="slidenum">
              <a:rPr lang="en-US" altLang="en-US" sz="800">
                <a:solidFill>
                  <a:srgbClr val="000000"/>
                </a:solidFill>
                <a:latin typeface="Arial" panose="020B0604020202020204" pitchFamily="34" charset="0"/>
              </a:rPr>
              <a:pPr/>
              <a:t>5</a:t>
            </a:fld>
            <a:endParaRPr lang="en-US" altLang="en-US" sz="1400">
              <a:solidFill>
                <a:srgbClr val="000000"/>
              </a:solidFill>
              <a:latin typeface="Myriad Pro"/>
            </a:endParaRPr>
          </a:p>
        </p:txBody>
      </p:sp>
    </p:spTree>
    <p:extLst>
      <p:ext uri="{BB962C8B-B14F-4D97-AF65-F5344CB8AC3E}">
        <p14:creationId xmlns:p14="http://schemas.microsoft.com/office/powerpoint/2010/main" val="1213449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
          <p:cNvSpPr>
            <a:spLocks noGrp="1"/>
          </p:cNvSpPr>
          <p:nvPr>
            <p:ph type="title"/>
          </p:nvPr>
        </p:nvSpPr>
        <p:spPr>
          <a:xfrm>
            <a:off x="609600" y="304800"/>
            <a:ext cx="8077200" cy="533400"/>
          </a:xfrm>
        </p:spPr>
        <p:txBody>
          <a:bodyPr/>
          <a:lstStyle/>
          <a:p>
            <a:r>
              <a:rPr lang="en-US" altLang="en-US" dirty="0"/>
              <a:t>The Integrated Grid</a:t>
            </a:r>
          </a:p>
        </p:txBody>
      </p:sp>
      <p:sp>
        <p:nvSpPr>
          <p:cNvPr id="3686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2500E49F-DDF0-4481-B3A6-4699E57D9286}" type="slidenum">
              <a:rPr lang="en-US" altLang="en-US" sz="800">
                <a:solidFill>
                  <a:srgbClr val="000000"/>
                </a:solidFill>
                <a:latin typeface="Arial" panose="020B0604020202020204" pitchFamily="34" charset="0"/>
              </a:rPr>
              <a:pPr/>
              <a:t>6</a:t>
            </a:fld>
            <a:endParaRPr lang="en-US" altLang="en-US" sz="1400">
              <a:solidFill>
                <a:srgbClr val="000000"/>
              </a:solidFill>
              <a:latin typeface="Myriad Pro"/>
            </a:endParaRPr>
          </a:p>
        </p:txBody>
      </p:sp>
      <p:sp>
        <p:nvSpPr>
          <p:cNvPr id="3" name="AutoShape 3"/>
          <p:cNvSpPr>
            <a:spLocks noChangeAspect="1" noChangeArrowheads="1" noTextEdit="1"/>
          </p:cNvSpPr>
          <p:nvPr/>
        </p:nvSpPr>
        <p:spPr bwMode="auto">
          <a:xfrm>
            <a:off x="-14288" y="1143000"/>
            <a:ext cx="9158288" cy="502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p:nvPicPr>
        <p:blipFill>
          <a:blip r:embed="rId3"/>
          <a:stretch>
            <a:fillRect/>
          </a:stretch>
        </p:blipFill>
        <p:spPr>
          <a:xfrm>
            <a:off x="943962" y="704945"/>
            <a:ext cx="7256076" cy="5448110"/>
          </a:xfrm>
          <a:prstGeom prst="rect">
            <a:avLst/>
          </a:prstGeom>
        </p:spPr>
      </p:pic>
      <p:sp>
        <p:nvSpPr>
          <p:cNvPr id="4" name="TextBox 3"/>
          <p:cNvSpPr txBox="1"/>
          <p:nvPr/>
        </p:nvSpPr>
        <p:spPr>
          <a:xfrm>
            <a:off x="6785662" y="5867400"/>
            <a:ext cx="2358338" cy="338554"/>
          </a:xfrm>
          <a:prstGeom prst="rect">
            <a:avLst/>
          </a:prstGeom>
          <a:noFill/>
        </p:spPr>
        <p:txBody>
          <a:bodyPr wrap="none" rtlCol="0">
            <a:spAutoFit/>
          </a:bodyPr>
          <a:lstStyle/>
          <a:p>
            <a:r>
              <a:rPr lang="en-US" sz="1600" dirty="0">
                <a:solidFill>
                  <a:schemeClr val="tx1"/>
                </a:solidFill>
              </a:rPr>
              <a:t>Graphic Courtesy of EPRI</a:t>
            </a:r>
          </a:p>
        </p:txBody>
      </p:sp>
    </p:spTree>
    <p:extLst>
      <p:ext uri="{BB962C8B-B14F-4D97-AF65-F5344CB8AC3E}">
        <p14:creationId xmlns:p14="http://schemas.microsoft.com/office/powerpoint/2010/main" val="2993230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76200" y="1600200"/>
            <a:ext cx="8915400" cy="4343400"/>
          </a:xfrm>
          <a:prstGeom prst="rect">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a typeface="ＭＳ Ｐゴシック" pitchFamily="34" charset="-128"/>
            </a:endParaRPr>
          </a:p>
        </p:txBody>
      </p:sp>
      <p:sp>
        <p:nvSpPr>
          <p:cNvPr id="5" name="Title 4"/>
          <p:cNvSpPr>
            <a:spLocks noGrp="1"/>
          </p:cNvSpPr>
          <p:nvPr>
            <p:ph type="title"/>
          </p:nvPr>
        </p:nvSpPr>
        <p:spPr>
          <a:xfrm>
            <a:off x="609600" y="304800"/>
            <a:ext cx="8077200" cy="457200"/>
          </a:xfrm>
        </p:spPr>
        <p:txBody>
          <a:bodyPr/>
          <a:lstStyle/>
          <a:p>
            <a:pPr algn="l"/>
            <a:r>
              <a:rPr lang="en-US" sz="2000" dirty="0"/>
              <a:t>Summary of utility communications protocols</a:t>
            </a:r>
          </a:p>
        </p:txBody>
      </p:sp>
      <p:sp>
        <p:nvSpPr>
          <p:cNvPr id="6" name="AutoShape 310"/>
          <p:cNvSpPr>
            <a:spLocks noChangeArrowheads="1"/>
          </p:cNvSpPr>
          <p:nvPr/>
        </p:nvSpPr>
        <p:spPr bwMode="auto">
          <a:xfrm>
            <a:off x="1044575" y="3008313"/>
            <a:ext cx="7869238" cy="647700"/>
          </a:xfrm>
          <a:prstGeom prst="roundRect">
            <a:avLst>
              <a:gd name="adj" fmla="val 16667"/>
            </a:avLst>
          </a:prstGeom>
          <a:solidFill>
            <a:srgbClr val="1F8BAE">
              <a:alpha val="30196"/>
            </a:srgbClr>
          </a:solidFill>
          <a:ln w="57150">
            <a:solidFill>
              <a:schemeClr val="accent1"/>
            </a:solidFill>
            <a:round/>
            <a:headEnd/>
            <a:tailEnd/>
          </a:ln>
        </p:spPr>
        <p:txBody>
          <a:bodyPr wrap="none" anchor="ctr"/>
          <a:lstStyle/>
          <a:p>
            <a:pPr algn="ctr"/>
            <a:r>
              <a:rPr lang="en-US" sz="1600" b="1">
                <a:solidFill>
                  <a:srgbClr val="435153"/>
                </a:solidFill>
              </a:rPr>
              <a:t>IPv6/IPv4</a:t>
            </a:r>
          </a:p>
        </p:txBody>
      </p:sp>
      <p:sp>
        <p:nvSpPr>
          <p:cNvPr id="7" name="AutoShape 310"/>
          <p:cNvSpPr>
            <a:spLocks noChangeArrowheads="1"/>
          </p:cNvSpPr>
          <p:nvPr/>
        </p:nvSpPr>
        <p:spPr bwMode="auto">
          <a:xfrm>
            <a:off x="1041400" y="2743200"/>
            <a:ext cx="7872413" cy="252412"/>
          </a:xfrm>
          <a:prstGeom prst="roundRect">
            <a:avLst>
              <a:gd name="adj" fmla="val 16667"/>
            </a:avLst>
          </a:prstGeom>
          <a:solidFill>
            <a:srgbClr val="1F8BAE">
              <a:alpha val="30196"/>
            </a:srgbClr>
          </a:solidFill>
          <a:ln w="12700">
            <a:solidFill>
              <a:schemeClr val="accent1"/>
            </a:solidFill>
            <a:round/>
            <a:headEnd/>
            <a:tailEnd/>
          </a:ln>
        </p:spPr>
        <p:txBody>
          <a:bodyPr wrap="none" anchor="ctr"/>
          <a:lstStyle/>
          <a:p>
            <a:pPr algn="ctr"/>
            <a:r>
              <a:rPr lang="en-US" sz="1400" b="1" dirty="0">
                <a:solidFill>
                  <a:srgbClr val="435153"/>
                </a:solidFill>
              </a:rPr>
              <a:t>UDP/TCP</a:t>
            </a:r>
          </a:p>
        </p:txBody>
      </p:sp>
      <p:sp>
        <p:nvSpPr>
          <p:cNvPr id="8" name="AutoShape 310"/>
          <p:cNvSpPr>
            <a:spLocks noChangeArrowheads="1"/>
          </p:cNvSpPr>
          <p:nvPr/>
        </p:nvSpPr>
        <p:spPr bwMode="auto">
          <a:xfrm>
            <a:off x="1041400" y="4419600"/>
            <a:ext cx="2620963" cy="279400"/>
          </a:xfrm>
          <a:prstGeom prst="roundRect">
            <a:avLst>
              <a:gd name="adj" fmla="val 16667"/>
            </a:avLst>
          </a:prstGeom>
          <a:gradFill flip="none" rotWithShape="1">
            <a:gsLst>
              <a:gs pos="75000">
                <a:schemeClr val="tx1">
                  <a:lumMod val="20000"/>
                  <a:lumOff val="80000"/>
                  <a:alpha val="30196"/>
                </a:schemeClr>
              </a:gs>
              <a:gs pos="100000">
                <a:srgbClr val="000000">
                  <a:alpha val="30196"/>
                </a:srgbClr>
              </a:gs>
            </a:gsLst>
            <a:path path="shape">
              <a:fillToRect l="50000" t="50000" r="50000" b="50000"/>
            </a:path>
            <a:tileRect/>
          </a:gradFill>
          <a:ln w="12700" cmpd="sng">
            <a:solidFill>
              <a:schemeClr val="accent1"/>
            </a:solidFill>
            <a:round/>
            <a:headEnd/>
            <a:tailEnd/>
          </a:ln>
        </p:spPr>
        <p:txBody>
          <a:bodyPr wrap="none" anchor="ctr"/>
          <a:lstStyle/>
          <a:p>
            <a:pPr algn="ctr">
              <a:defRPr/>
            </a:pPr>
            <a:r>
              <a:rPr lang="en-US" sz="1000" b="1" dirty="0">
                <a:solidFill>
                  <a:srgbClr val="435153"/>
                </a:solidFill>
              </a:rPr>
              <a:t>IEEE 802.15.4e MAC enhancements</a:t>
            </a:r>
          </a:p>
        </p:txBody>
      </p:sp>
      <p:sp>
        <p:nvSpPr>
          <p:cNvPr id="9" name="AutoShape 310"/>
          <p:cNvSpPr>
            <a:spLocks noChangeArrowheads="1"/>
          </p:cNvSpPr>
          <p:nvPr/>
        </p:nvSpPr>
        <p:spPr bwMode="auto">
          <a:xfrm>
            <a:off x="1054100" y="3429000"/>
            <a:ext cx="2605088" cy="185737"/>
          </a:xfrm>
          <a:prstGeom prst="roundRect">
            <a:avLst>
              <a:gd name="adj" fmla="val 16667"/>
            </a:avLst>
          </a:prstGeom>
          <a:solidFill>
            <a:schemeClr val="tx1">
              <a:lumMod val="5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IPv6 RPL</a:t>
            </a:r>
          </a:p>
        </p:txBody>
      </p:sp>
      <p:sp>
        <p:nvSpPr>
          <p:cNvPr id="10" name="AutoShape 310"/>
          <p:cNvSpPr>
            <a:spLocks noChangeArrowheads="1"/>
          </p:cNvSpPr>
          <p:nvPr/>
        </p:nvSpPr>
        <p:spPr bwMode="auto">
          <a:xfrm>
            <a:off x="1044575" y="2209800"/>
            <a:ext cx="5584825" cy="322262"/>
          </a:xfrm>
          <a:prstGeom prst="roundRect">
            <a:avLst>
              <a:gd name="adj" fmla="val 16667"/>
            </a:avLst>
          </a:prstGeom>
          <a:solidFill>
            <a:srgbClr val="1F8BAE">
              <a:alpha val="30196"/>
            </a:srgbClr>
          </a:solidFill>
          <a:ln w="12700">
            <a:solidFill>
              <a:schemeClr val="accent1"/>
            </a:solidFill>
            <a:round/>
            <a:headEnd/>
            <a:tailEnd/>
          </a:ln>
        </p:spPr>
        <p:txBody>
          <a:bodyPr wrap="none" anchor="ctr"/>
          <a:lstStyle/>
          <a:p>
            <a:pPr algn="ctr"/>
            <a:r>
              <a:rPr lang="en-US" sz="1000" b="1" dirty="0">
                <a:solidFill>
                  <a:srgbClr val="435153"/>
                </a:solidFill>
              </a:rPr>
              <a:t>Web Services, EXI, SOAP, </a:t>
            </a:r>
          </a:p>
          <a:p>
            <a:pPr algn="ctr"/>
            <a:r>
              <a:rPr lang="en-US" sz="1000" b="1" dirty="0" err="1">
                <a:solidFill>
                  <a:srgbClr val="435153"/>
                </a:solidFill>
              </a:rPr>
              <a:t>RestFul,HTTPS</a:t>
            </a:r>
            <a:r>
              <a:rPr lang="en-US" sz="1000" b="1" dirty="0">
                <a:solidFill>
                  <a:srgbClr val="435153"/>
                </a:solidFill>
              </a:rPr>
              <a:t>/CoAP</a:t>
            </a:r>
          </a:p>
        </p:txBody>
      </p:sp>
      <p:sp>
        <p:nvSpPr>
          <p:cNvPr id="11" name="AutoShape 310"/>
          <p:cNvSpPr>
            <a:spLocks noChangeArrowheads="1"/>
          </p:cNvSpPr>
          <p:nvPr/>
        </p:nvSpPr>
        <p:spPr bwMode="auto">
          <a:xfrm>
            <a:off x="1044575" y="3656013"/>
            <a:ext cx="6651625" cy="306387"/>
          </a:xfrm>
          <a:prstGeom prst="roundRect">
            <a:avLst>
              <a:gd name="adj" fmla="val 16667"/>
            </a:avLst>
          </a:prstGeom>
          <a:solidFill>
            <a:srgbClr val="C4EDFF">
              <a:alpha val="30196"/>
            </a:srgbClr>
          </a:solidFill>
          <a:ln w="12700">
            <a:solidFill>
              <a:schemeClr val="accent1"/>
            </a:solidFill>
            <a:round/>
            <a:headEnd/>
            <a:tailEnd/>
          </a:ln>
        </p:spPr>
        <p:txBody>
          <a:bodyPr wrap="none" anchor="ctr"/>
          <a:lstStyle/>
          <a:p>
            <a:pPr algn="ctr"/>
            <a:r>
              <a:rPr lang="en-US" sz="1000" b="1" dirty="0">
                <a:solidFill>
                  <a:srgbClr val="435153"/>
                </a:solidFill>
              </a:rPr>
              <a:t>802.1X / EAP-TLS &amp; IEEE 802.11i based Access Control</a:t>
            </a:r>
          </a:p>
        </p:txBody>
      </p:sp>
      <p:sp>
        <p:nvSpPr>
          <p:cNvPr id="12" name="AutoShape 310"/>
          <p:cNvSpPr>
            <a:spLocks noChangeArrowheads="1"/>
          </p:cNvSpPr>
          <p:nvPr/>
        </p:nvSpPr>
        <p:spPr bwMode="auto">
          <a:xfrm>
            <a:off x="141288" y="5278438"/>
            <a:ext cx="900112" cy="588962"/>
          </a:xfrm>
          <a:prstGeom prst="roundRect">
            <a:avLst>
              <a:gd name="adj" fmla="val 16667"/>
            </a:avLst>
          </a:prstGeom>
          <a:gradFill rotWithShape="1">
            <a:gsLst>
              <a:gs pos="0">
                <a:srgbClr val="008000">
                  <a:alpha val="30196"/>
                </a:srgbClr>
              </a:gs>
              <a:gs pos="70000">
                <a:srgbClr val="008000">
                  <a:alpha val="30196"/>
                </a:srgbClr>
              </a:gs>
              <a:gs pos="100000">
                <a:srgbClr val="FFFFFF">
                  <a:alpha val="30196"/>
                </a:srgbClr>
              </a:gs>
            </a:gsLst>
            <a:path path="rect">
              <a:fillToRect l="100000" t="100000"/>
            </a:path>
          </a:gradFill>
          <a:ln w="12700">
            <a:solidFill>
              <a:srgbClr val="435153"/>
            </a:solidFill>
            <a:round/>
            <a:headEnd/>
            <a:tailEnd/>
          </a:ln>
        </p:spPr>
        <p:txBody>
          <a:bodyPr wrap="none" anchor="ctr"/>
          <a:lstStyle/>
          <a:p>
            <a:pPr algn="ctr"/>
            <a:r>
              <a:rPr lang="en-US" sz="1000" b="1">
                <a:solidFill>
                  <a:srgbClr val="435153"/>
                </a:solidFill>
              </a:rPr>
              <a:t>Physical </a:t>
            </a:r>
          </a:p>
          <a:p>
            <a:pPr algn="ctr"/>
            <a:r>
              <a:rPr lang="en-US" sz="1000" b="1">
                <a:solidFill>
                  <a:srgbClr val="435153"/>
                </a:solidFill>
              </a:rPr>
              <a:t>Layer</a:t>
            </a:r>
          </a:p>
        </p:txBody>
      </p:sp>
      <p:sp>
        <p:nvSpPr>
          <p:cNvPr id="13" name="AutoShape 310"/>
          <p:cNvSpPr>
            <a:spLocks noChangeArrowheads="1"/>
          </p:cNvSpPr>
          <p:nvPr/>
        </p:nvSpPr>
        <p:spPr bwMode="auto">
          <a:xfrm>
            <a:off x="1036638" y="5278438"/>
            <a:ext cx="1312862" cy="588962"/>
          </a:xfrm>
          <a:prstGeom prst="roundRect">
            <a:avLst>
              <a:gd name="adj" fmla="val 16667"/>
            </a:avLst>
          </a:prstGeom>
          <a:gradFill flip="none" rotWithShape="1">
            <a:gsLst>
              <a:gs pos="75000">
                <a:schemeClr val="tx1">
                  <a:lumMod val="20000"/>
                  <a:lumOff val="80000"/>
                  <a:alpha val="30196"/>
                </a:schemeClr>
              </a:gs>
              <a:gs pos="100000">
                <a:srgbClr val="000000">
                  <a:alpha val="30196"/>
                </a:srgbClr>
              </a:gs>
            </a:gsLst>
            <a:path path="shape">
              <a:fillToRect l="50000" t="50000" r="50000" b="50000"/>
            </a:path>
            <a:tileRect/>
          </a:gradFill>
          <a:ln w="12700" cmpd="sng">
            <a:solidFill>
              <a:schemeClr val="accent1"/>
            </a:solidFill>
            <a:round/>
            <a:headEnd/>
            <a:tailEnd/>
          </a:ln>
        </p:spPr>
        <p:txBody>
          <a:bodyPr wrap="none" anchor="ctr"/>
          <a:lstStyle/>
          <a:p>
            <a:pPr algn="ctr">
              <a:defRPr/>
            </a:pPr>
            <a:r>
              <a:rPr lang="en-US" sz="1000" b="1" dirty="0">
                <a:solidFill>
                  <a:srgbClr val="435153"/>
                </a:solidFill>
              </a:rPr>
              <a:t>IEEE 802.15.4g</a:t>
            </a:r>
          </a:p>
          <a:p>
            <a:pPr algn="ctr">
              <a:defRPr/>
            </a:pPr>
            <a:r>
              <a:rPr lang="en-US" sz="1000" b="1" dirty="0">
                <a:solidFill>
                  <a:srgbClr val="435153"/>
                </a:solidFill>
              </a:rPr>
              <a:t>2.4GHz, 915, 868MHz</a:t>
            </a:r>
          </a:p>
          <a:p>
            <a:pPr algn="ctr">
              <a:defRPr/>
            </a:pPr>
            <a:r>
              <a:rPr lang="en-US" sz="1000" b="1" dirty="0">
                <a:solidFill>
                  <a:srgbClr val="435153"/>
                </a:solidFill>
              </a:rPr>
              <a:t>DSSS, FSK, OFDM</a:t>
            </a:r>
          </a:p>
        </p:txBody>
      </p:sp>
      <p:sp>
        <p:nvSpPr>
          <p:cNvPr id="14" name="AutoShape 310"/>
          <p:cNvSpPr>
            <a:spLocks noChangeArrowheads="1"/>
          </p:cNvSpPr>
          <p:nvPr/>
        </p:nvSpPr>
        <p:spPr bwMode="auto">
          <a:xfrm>
            <a:off x="2349500" y="5278438"/>
            <a:ext cx="1312863" cy="588962"/>
          </a:xfrm>
          <a:prstGeom prst="roundRect">
            <a:avLst>
              <a:gd name="adj" fmla="val 16667"/>
            </a:avLst>
          </a:prstGeom>
          <a:gradFill flip="none" rotWithShape="1">
            <a:gsLst>
              <a:gs pos="75000">
                <a:schemeClr val="tx1">
                  <a:lumMod val="20000"/>
                  <a:lumOff val="80000"/>
                  <a:alpha val="30196"/>
                </a:schemeClr>
              </a:gs>
              <a:gs pos="100000">
                <a:srgbClr val="000000">
                  <a:alpha val="30196"/>
                </a:srgbClr>
              </a:gs>
            </a:gsLst>
            <a:path path="shape">
              <a:fillToRect l="50000" t="50000" r="50000" b="50000"/>
            </a:path>
            <a:tileRect/>
          </a:gradFill>
          <a:ln w="12700" cmpd="sng">
            <a:solidFill>
              <a:schemeClr val="accent1"/>
            </a:solidFill>
            <a:round/>
            <a:headEnd/>
            <a:tailEnd/>
          </a:ln>
        </p:spPr>
        <p:txBody>
          <a:bodyPr wrap="none" anchor="ctr"/>
          <a:lstStyle/>
          <a:p>
            <a:pPr algn="ctr">
              <a:defRPr/>
            </a:pPr>
            <a:r>
              <a:rPr lang="en-US" sz="1000" b="1" dirty="0">
                <a:solidFill>
                  <a:srgbClr val="435153"/>
                </a:solidFill>
              </a:rPr>
              <a:t>IEEE 1901.2 </a:t>
            </a:r>
          </a:p>
          <a:p>
            <a:pPr algn="ctr">
              <a:defRPr/>
            </a:pPr>
            <a:r>
              <a:rPr lang="en-US" sz="1000" b="1" dirty="0">
                <a:solidFill>
                  <a:srgbClr val="435153"/>
                </a:solidFill>
              </a:rPr>
              <a:t>NB-PLC</a:t>
            </a:r>
          </a:p>
          <a:p>
            <a:pPr algn="ctr">
              <a:defRPr/>
            </a:pPr>
            <a:r>
              <a:rPr lang="en-US" sz="1000" b="1" dirty="0">
                <a:solidFill>
                  <a:srgbClr val="435153"/>
                </a:solidFill>
              </a:rPr>
              <a:t>OFDM</a:t>
            </a:r>
          </a:p>
        </p:txBody>
      </p:sp>
      <p:sp>
        <p:nvSpPr>
          <p:cNvPr id="15" name="AutoShape 310"/>
          <p:cNvSpPr>
            <a:spLocks noChangeArrowheads="1"/>
          </p:cNvSpPr>
          <p:nvPr/>
        </p:nvSpPr>
        <p:spPr bwMode="auto">
          <a:xfrm>
            <a:off x="3662363" y="5278438"/>
            <a:ext cx="1314450" cy="588962"/>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IEEE 802.11 </a:t>
            </a:r>
          </a:p>
          <a:p>
            <a:pPr algn="ctr">
              <a:defRPr/>
            </a:pPr>
            <a:r>
              <a:rPr lang="en-US" sz="1000" b="1" dirty="0">
                <a:solidFill>
                  <a:srgbClr val="435153"/>
                </a:solidFill>
              </a:rPr>
              <a:t>Wi-Fi</a:t>
            </a:r>
          </a:p>
          <a:p>
            <a:pPr algn="ctr">
              <a:defRPr/>
            </a:pPr>
            <a:r>
              <a:rPr lang="en-US" sz="1000" b="1" dirty="0">
                <a:solidFill>
                  <a:srgbClr val="435153"/>
                </a:solidFill>
              </a:rPr>
              <a:t>2.4, 5 GHz, Sub-GHz</a:t>
            </a:r>
          </a:p>
        </p:txBody>
      </p:sp>
      <p:sp>
        <p:nvSpPr>
          <p:cNvPr id="16" name="AutoShape 310"/>
          <p:cNvSpPr>
            <a:spLocks noChangeArrowheads="1"/>
          </p:cNvSpPr>
          <p:nvPr/>
        </p:nvSpPr>
        <p:spPr bwMode="auto">
          <a:xfrm>
            <a:off x="4976813" y="5278438"/>
            <a:ext cx="1042987" cy="588962"/>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IEEE 802.3 </a:t>
            </a:r>
          </a:p>
          <a:p>
            <a:pPr algn="ctr">
              <a:defRPr/>
            </a:pPr>
            <a:r>
              <a:rPr lang="en-US" sz="1000" b="1" dirty="0">
                <a:solidFill>
                  <a:srgbClr val="435153"/>
                </a:solidFill>
              </a:rPr>
              <a:t>Ethernet </a:t>
            </a:r>
          </a:p>
          <a:p>
            <a:pPr algn="ctr">
              <a:defRPr/>
            </a:pPr>
            <a:r>
              <a:rPr lang="en-US" sz="1000" b="1" dirty="0">
                <a:solidFill>
                  <a:srgbClr val="435153"/>
                </a:solidFill>
              </a:rPr>
              <a:t>UTP, FO</a:t>
            </a:r>
          </a:p>
        </p:txBody>
      </p:sp>
      <p:sp>
        <p:nvSpPr>
          <p:cNvPr id="17" name="AutoShape 310"/>
          <p:cNvSpPr>
            <a:spLocks noChangeArrowheads="1"/>
          </p:cNvSpPr>
          <p:nvPr/>
        </p:nvSpPr>
        <p:spPr bwMode="auto">
          <a:xfrm>
            <a:off x="7699467" y="5256212"/>
            <a:ext cx="1238158" cy="611187"/>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2G, 3G, LTE</a:t>
            </a:r>
          </a:p>
          <a:p>
            <a:pPr algn="ctr">
              <a:defRPr/>
            </a:pPr>
            <a:r>
              <a:rPr lang="en-US" sz="1000" b="1" dirty="0">
                <a:solidFill>
                  <a:srgbClr val="435153"/>
                </a:solidFill>
              </a:rPr>
              <a:t>Cellular</a:t>
            </a:r>
          </a:p>
        </p:txBody>
      </p:sp>
      <p:sp>
        <p:nvSpPr>
          <p:cNvPr id="18" name="AutoShape 310"/>
          <p:cNvSpPr>
            <a:spLocks noChangeArrowheads="1"/>
          </p:cNvSpPr>
          <p:nvPr/>
        </p:nvSpPr>
        <p:spPr bwMode="auto">
          <a:xfrm>
            <a:off x="6019801" y="5257800"/>
            <a:ext cx="841944" cy="609600"/>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IEEE 802.16</a:t>
            </a:r>
          </a:p>
          <a:p>
            <a:pPr algn="ctr">
              <a:defRPr/>
            </a:pPr>
            <a:r>
              <a:rPr lang="en-US" sz="1000" b="1" dirty="0" err="1">
                <a:solidFill>
                  <a:srgbClr val="435153"/>
                </a:solidFill>
              </a:rPr>
              <a:t>WiMAX</a:t>
            </a:r>
            <a:r>
              <a:rPr lang="en-US" sz="1000" b="1" dirty="0">
                <a:solidFill>
                  <a:srgbClr val="435153"/>
                </a:solidFill>
              </a:rPr>
              <a:t> </a:t>
            </a:r>
          </a:p>
          <a:p>
            <a:pPr algn="ctr">
              <a:defRPr/>
            </a:pPr>
            <a:r>
              <a:rPr lang="en-US" sz="1000" b="1" dirty="0">
                <a:solidFill>
                  <a:srgbClr val="435153"/>
                </a:solidFill>
              </a:rPr>
              <a:t>1.x - 3.x GHz</a:t>
            </a:r>
          </a:p>
        </p:txBody>
      </p:sp>
      <p:sp>
        <p:nvSpPr>
          <p:cNvPr id="19" name="AutoShape 310"/>
          <p:cNvSpPr>
            <a:spLocks noChangeArrowheads="1"/>
          </p:cNvSpPr>
          <p:nvPr/>
        </p:nvSpPr>
        <p:spPr bwMode="auto">
          <a:xfrm>
            <a:off x="136525" y="3656013"/>
            <a:ext cx="901700" cy="1622425"/>
          </a:xfrm>
          <a:prstGeom prst="roundRect">
            <a:avLst>
              <a:gd name="adj" fmla="val 16667"/>
            </a:avLst>
          </a:prstGeom>
          <a:gradFill rotWithShape="1">
            <a:gsLst>
              <a:gs pos="0">
                <a:srgbClr val="008000">
                  <a:alpha val="30196"/>
                </a:srgbClr>
              </a:gs>
              <a:gs pos="70000">
                <a:srgbClr val="008000">
                  <a:alpha val="30196"/>
                </a:srgbClr>
              </a:gs>
              <a:gs pos="100000">
                <a:srgbClr val="FFFFFF">
                  <a:alpha val="30196"/>
                </a:srgbClr>
              </a:gs>
            </a:gsLst>
            <a:path path="rect">
              <a:fillToRect r="100000" b="100000"/>
            </a:path>
          </a:gradFill>
          <a:ln w="12700">
            <a:solidFill>
              <a:srgbClr val="435153"/>
            </a:solidFill>
            <a:round/>
            <a:headEnd/>
            <a:tailEnd/>
          </a:ln>
        </p:spPr>
        <p:txBody>
          <a:bodyPr wrap="none" anchor="ctr"/>
          <a:lstStyle/>
          <a:p>
            <a:r>
              <a:rPr lang="en-US" sz="1000" b="1" dirty="0">
                <a:solidFill>
                  <a:srgbClr val="435153"/>
                </a:solidFill>
              </a:rPr>
              <a:t>Data </a:t>
            </a:r>
          </a:p>
          <a:p>
            <a:r>
              <a:rPr lang="en-US" sz="1000" b="1" dirty="0">
                <a:solidFill>
                  <a:srgbClr val="435153"/>
                </a:solidFill>
              </a:rPr>
              <a:t>Link </a:t>
            </a:r>
          </a:p>
          <a:p>
            <a:r>
              <a:rPr lang="en-US" sz="1000" b="1" dirty="0">
                <a:solidFill>
                  <a:srgbClr val="435153"/>
                </a:solidFill>
              </a:rPr>
              <a:t>Layer</a:t>
            </a:r>
          </a:p>
        </p:txBody>
      </p:sp>
      <p:sp>
        <p:nvSpPr>
          <p:cNvPr id="20" name="AutoShape 310"/>
          <p:cNvSpPr>
            <a:spLocks noChangeArrowheads="1"/>
          </p:cNvSpPr>
          <p:nvPr/>
        </p:nvSpPr>
        <p:spPr bwMode="auto">
          <a:xfrm>
            <a:off x="1031875" y="4691063"/>
            <a:ext cx="1314450" cy="587375"/>
          </a:xfrm>
          <a:prstGeom prst="roundRect">
            <a:avLst>
              <a:gd name="adj" fmla="val 16667"/>
            </a:avLst>
          </a:prstGeom>
          <a:gradFill flip="none" rotWithShape="1">
            <a:gsLst>
              <a:gs pos="75000">
                <a:schemeClr val="tx1">
                  <a:lumMod val="20000"/>
                  <a:lumOff val="80000"/>
                  <a:alpha val="30196"/>
                </a:schemeClr>
              </a:gs>
              <a:gs pos="100000">
                <a:srgbClr val="000000">
                  <a:alpha val="30196"/>
                </a:srgbClr>
              </a:gs>
            </a:gsLst>
            <a:path path="shape">
              <a:fillToRect l="50000" t="50000" r="50000" b="50000"/>
            </a:path>
            <a:tileRect/>
          </a:gradFill>
          <a:ln w="12700" cmpd="sng">
            <a:solidFill>
              <a:schemeClr val="accent1"/>
            </a:solidFill>
            <a:round/>
            <a:headEnd/>
            <a:tailEnd/>
          </a:ln>
        </p:spPr>
        <p:txBody>
          <a:bodyPr wrap="none" anchor="ctr"/>
          <a:lstStyle/>
          <a:p>
            <a:pPr algn="ctr">
              <a:defRPr/>
            </a:pPr>
            <a:r>
              <a:rPr lang="en-US" sz="1000" b="1" dirty="0">
                <a:solidFill>
                  <a:srgbClr val="435153"/>
                </a:solidFill>
              </a:rPr>
              <a:t>IEEE 802.15.4</a:t>
            </a:r>
          </a:p>
          <a:p>
            <a:pPr algn="ctr">
              <a:defRPr/>
            </a:pPr>
            <a:r>
              <a:rPr lang="en-US" sz="1000" b="1" dirty="0">
                <a:solidFill>
                  <a:srgbClr val="435153"/>
                </a:solidFill>
              </a:rPr>
              <a:t>including FHSS</a:t>
            </a:r>
          </a:p>
        </p:txBody>
      </p:sp>
      <p:sp>
        <p:nvSpPr>
          <p:cNvPr id="21" name="AutoShape 310"/>
          <p:cNvSpPr>
            <a:spLocks noChangeArrowheads="1"/>
          </p:cNvSpPr>
          <p:nvPr/>
        </p:nvSpPr>
        <p:spPr bwMode="auto">
          <a:xfrm>
            <a:off x="2346325" y="4699000"/>
            <a:ext cx="1312863" cy="579438"/>
          </a:xfrm>
          <a:prstGeom prst="roundRect">
            <a:avLst>
              <a:gd name="adj" fmla="val 16667"/>
            </a:avLst>
          </a:prstGeom>
          <a:gradFill flip="none" rotWithShape="1">
            <a:gsLst>
              <a:gs pos="75000">
                <a:schemeClr val="tx1">
                  <a:lumMod val="20000"/>
                  <a:lumOff val="80000"/>
                  <a:alpha val="30196"/>
                </a:schemeClr>
              </a:gs>
              <a:gs pos="100000">
                <a:srgbClr val="000000">
                  <a:alpha val="30196"/>
                </a:srgbClr>
              </a:gs>
            </a:gsLst>
            <a:path path="shape">
              <a:fillToRect l="50000" t="50000" r="50000" b="50000"/>
            </a:path>
            <a:tileRect/>
          </a:gradFill>
          <a:ln w="12700" cmpd="sng">
            <a:solidFill>
              <a:schemeClr val="accent1"/>
            </a:solidFill>
            <a:round/>
            <a:headEnd/>
            <a:tailEnd/>
          </a:ln>
        </p:spPr>
        <p:txBody>
          <a:bodyPr wrap="none" anchor="ctr"/>
          <a:lstStyle/>
          <a:p>
            <a:pPr algn="ctr">
              <a:defRPr/>
            </a:pPr>
            <a:r>
              <a:rPr lang="en-US" sz="1000" b="1" dirty="0">
                <a:solidFill>
                  <a:srgbClr val="435153"/>
                </a:solidFill>
              </a:rPr>
              <a:t>IEEE 1901.2 </a:t>
            </a:r>
          </a:p>
          <a:p>
            <a:pPr algn="ctr">
              <a:defRPr/>
            </a:pPr>
            <a:r>
              <a:rPr lang="en-US" sz="1000" b="1" dirty="0">
                <a:solidFill>
                  <a:srgbClr val="435153"/>
                </a:solidFill>
              </a:rPr>
              <a:t>802.15.4 frame </a:t>
            </a:r>
          </a:p>
          <a:p>
            <a:pPr algn="ctr">
              <a:defRPr/>
            </a:pPr>
            <a:r>
              <a:rPr lang="en-US" sz="1000" b="1" dirty="0">
                <a:solidFill>
                  <a:srgbClr val="435153"/>
                </a:solidFill>
              </a:rPr>
              <a:t>format</a:t>
            </a:r>
          </a:p>
        </p:txBody>
      </p:sp>
      <p:sp>
        <p:nvSpPr>
          <p:cNvPr id="22" name="AutoShape 310"/>
          <p:cNvSpPr>
            <a:spLocks noChangeArrowheads="1"/>
          </p:cNvSpPr>
          <p:nvPr/>
        </p:nvSpPr>
        <p:spPr bwMode="auto">
          <a:xfrm>
            <a:off x="3659188" y="4341813"/>
            <a:ext cx="1312862" cy="936625"/>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IEEE 802.11 </a:t>
            </a:r>
          </a:p>
          <a:p>
            <a:pPr algn="ctr">
              <a:defRPr/>
            </a:pPr>
            <a:r>
              <a:rPr lang="en-US" sz="1000" b="1" dirty="0">
                <a:solidFill>
                  <a:srgbClr val="435153"/>
                </a:solidFill>
              </a:rPr>
              <a:t>Wi-Fi</a:t>
            </a:r>
          </a:p>
        </p:txBody>
      </p:sp>
      <p:sp>
        <p:nvSpPr>
          <p:cNvPr id="23" name="AutoShape 310"/>
          <p:cNvSpPr>
            <a:spLocks noChangeArrowheads="1"/>
          </p:cNvSpPr>
          <p:nvPr/>
        </p:nvSpPr>
        <p:spPr bwMode="auto">
          <a:xfrm>
            <a:off x="4972050" y="4341813"/>
            <a:ext cx="1047750" cy="936625"/>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IEEE 802.3 </a:t>
            </a:r>
          </a:p>
          <a:p>
            <a:pPr algn="ctr">
              <a:defRPr/>
            </a:pPr>
            <a:r>
              <a:rPr lang="en-US" sz="1000" b="1" dirty="0">
                <a:solidFill>
                  <a:srgbClr val="435153"/>
                </a:solidFill>
              </a:rPr>
              <a:t>Ethernet </a:t>
            </a:r>
          </a:p>
        </p:txBody>
      </p:sp>
      <p:sp>
        <p:nvSpPr>
          <p:cNvPr id="24" name="AutoShape 310"/>
          <p:cNvSpPr>
            <a:spLocks noChangeArrowheads="1"/>
          </p:cNvSpPr>
          <p:nvPr/>
        </p:nvSpPr>
        <p:spPr bwMode="auto">
          <a:xfrm>
            <a:off x="7696200" y="4343400"/>
            <a:ext cx="1236663" cy="912813"/>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2G, 3G, LTE</a:t>
            </a:r>
          </a:p>
          <a:p>
            <a:pPr algn="ctr">
              <a:defRPr/>
            </a:pPr>
            <a:r>
              <a:rPr lang="en-US" sz="1000" b="1" dirty="0">
                <a:solidFill>
                  <a:srgbClr val="435153"/>
                </a:solidFill>
              </a:rPr>
              <a:t>Cellular</a:t>
            </a:r>
          </a:p>
        </p:txBody>
      </p:sp>
      <p:sp>
        <p:nvSpPr>
          <p:cNvPr id="25" name="AutoShape 310"/>
          <p:cNvSpPr>
            <a:spLocks noChangeArrowheads="1"/>
          </p:cNvSpPr>
          <p:nvPr/>
        </p:nvSpPr>
        <p:spPr bwMode="auto">
          <a:xfrm>
            <a:off x="6015038" y="4343400"/>
            <a:ext cx="842962" cy="914400"/>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IEEE 802.16</a:t>
            </a:r>
          </a:p>
          <a:p>
            <a:pPr algn="ctr">
              <a:defRPr/>
            </a:pPr>
            <a:r>
              <a:rPr lang="en-US" sz="1000" b="1" dirty="0" err="1">
                <a:solidFill>
                  <a:srgbClr val="435153"/>
                </a:solidFill>
              </a:rPr>
              <a:t>WiMAX</a:t>
            </a:r>
            <a:r>
              <a:rPr lang="en-US" sz="1000" b="1" dirty="0">
                <a:solidFill>
                  <a:srgbClr val="435153"/>
                </a:solidFill>
              </a:rPr>
              <a:t> </a:t>
            </a:r>
          </a:p>
        </p:txBody>
      </p:sp>
      <p:sp>
        <p:nvSpPr>
          <p:cNvPr id="26" name="AutoShape 310"/>
          <p:cNvSpPr>
            <a:spLocks noChangeArrowheads="1"/>
          </p:cNvSpPr>
          <p:nvPr/>
        </p:nvSpPr>
        <p:spPr bwMode="auto">
          <a:xfrm>
            <a:off x="1066800" y="3962400"/>
            <a:ext cx="2620963" cy="228601"/>
          </a:xfrm>
          <a:prstGeom prst="roundRect">
            <a:avLst>
              <a:gd name="adj" fmla="val 16667"/>
            </a:avLst>
          </a:prstGeom>
          <a:solidFill>
            <a:srgbClr val="1F8BAE">
              <a:alpha val="30196"/>
            </a:srgbClr>
          </a:solidFill>
          <a:ln w="12700">
            <a:solidFill>
              <a:schemeClr val="accent1"/>
            </a:solidFill>
            <a:round/>
            <a:headEnd/>
            <a:tailEnd/>
          </a:ln>
        </p:spPr>
        <p:txBody>
          <a:bodyPr wrap="none" anchor="ctr"/>
          <a:lstStyle/>
          <a:p>
            <a:pPr algn="ctr"/>
            <a:r>
              <a:rPr lang="en-US" sz="1000" b="1" dirty="0">
                <a:solidFill>
                  <a:srgbClr val="435153"/>
                </a:solidFill>
              </a:rPr>
              <a:t>6LoWPAN (RFC 6282)</a:t>
            </a:r>
          </a:p>
        </p:txBody>
      </p:sp>
      <p:sp>
        <p:nvSpPr>
          <p:cNvPr id="27" name="AutoShape 310"/>
          <p:cNvSpPr>
            <a:spLocks noChangeArrowheads="1"/>
          </p:cNvSpPr>
          <p:nvPr/>
        </p:nvSpPr>
        <p:spPr bwMode="auto">
          <a:xfrm>
            <a:off x="3668713" y="3962400"/>
            <a:ext cx="2351087" cy="381000"/>
          </a:xfrm>
          <a:prstGeom prst="roundRect">
            <a:avLst>
              <a:gd name="adj" fmla="val 16667"/>
            </a:avLst>
          </a:prstGeom>
          <a:solidFill>
            <a:srgbClr val="1F8BAE">
              <a:alpha val="30196"/>
            </a:srgbClr>
          </a:solidFill>
          <a:ln w="12700">
            <a:solidFill>
              <a:schemeClr val="accent1"/>
            </a:solidFill>
            <a:round/>
            <a:headEnd/>
            <a:tailEnd/>
          </a:ln>
        </p:spPr>
        <p:txBody>
          <a:bodyPr wrap="none" anchor="ctr"/>
          <a:lstStyle/>
          <a:p>
            <a:pPr algn="ctr"/>
            <a:r>
              <a:rPr lang="en-US" sz="1000" b="1" dirty="0">
                <a:solidFill>
                  <a:srgbClr val="435153"/>
                </a:solidFill>
              </a:rPr>
              <a:t>IPv6 over Ethernet (RFC 2464)</a:t>
            </a:r>
          </a:p>
        </p:txBody>
      </p:sp>
      <p:sp>
        <p:nvSpPr>
          <p:cNvPr id="28" name="AutoShape 310"/>
          <p:cNvSpPr>
            <a:spLocks noChangeArrowheads="1"/>
          </p:cNvSpPr>
          <p:nvPr/>
        </p:nvSpPr>
        <p:spPr bwMode="auto">
          <a:xfrm>
            <a:off x="7696476" y="3657600"/>
            <a:ext cx="1241149" cy="685800"/>
          </a:xfrm>
          <a:prstGeom prst="roundRect">
            <a:avLst>
              <a:gd name="adj" fmla="val 16667"/>
            </a:avLst>
          </a:prstGeom>
          <a:solidFill>
            <a:srgbClr val="1F8BAE">
              <a:alpha val="30196"/>
            </a:srgbClr>
          </a:solidFill>
          <a:ln w="12700">
            <a:solidFill>
              <a:schemeClr val="accent1"/>
            </a:solidFill>
            <a:round/>
            <a:headEnd/>
            <a:tailEnd/>
          </a:ln>
        </p:spPr>
        <p:txBody>
          <a:bodyPr wrap="none" anchor="ctr"/>
          <a:lstStyle/>
          <a:p>
            <a:pPr algn="ctr"/>
            <a:r>
              <a:rPr lang="en-US" sz="1000" b="1" dirty="0">
                <a:solidFill>
                  <a:srgbClr val="435153"/>
                </a:solidFill>
              </a:rPr>
              <a:t>IPv6 over PPP</a:t>
            </a:r>
          </a:p>
          <a:p>
            <a:pPr algn="ctr"/>
            <a:r>
              <a:rPr lang="en-US" sz="1000" b="1" dirty="0">
                <a:solidFill>
                  <a:srgbClr val="435153"/>
                </a:solidFill>
              </a:rPr>
              <a:t>(RFC 5072)</a:t>
            </a:r>
          </a:p>
        </p:txBody>
      </p:sp>
      <p:sp>
        <p:nvSpPr>
          <p:cNvPr id="29" name="AutoShape 310"/>
          <p:cNvSpPr>
            <a:spLocks noChangeArrowheads="1"/>
          </p:cNvSpPr>
          <p:nvPr/>
        </p:nvSpPr>
        <p:spPr bwMode="auto">
          <a:xfrm>
            <a:off x="6019800" y="3962400"/>
            <a:ext cx="1676400" cy="381000"/>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IP or Ethernet</a:t>
            </a:r>
          </a:p>
          <a:p>
            <a:pPr algn="ctr">
              <a:defRPr/>
            </a:pPr>
            <a:r>
              <a:rPr lang="en-US" sz="1000" b="1" dirty="0">
                <a:solidFill>
                  <a:srgbClr val="435153"/>
                </a:solidFill>
              </a:rPr>
              <a:t>Convergence </a:t>
            </a:r>
            <a:r>
              <a:rPr lang="en-US" sz="1000" b="1" dirty="0" err="1">
                <a:solidFill>
                  <a:srgbClr val="435153"/>
                </a:solidFill>
              </a:rPr>
              <a:t>SubL</a:t>
            </a:r>
            <a:r>
              <a:rPr lang="en-US" sz="1000" b="1" dirty="0">
                <a:solidFill>
                  <a:srgbClr val="435153"/>
                </a:solidFill>
              </a:rPr>
              <a:t>.</a:t>
            </a:r>
          </a:p>
        </p:txBody>
      </p:sp>
      <p:sp>
        <p:nvSpPr>
          <p:cNvPr id="30" name="AutoShape 310"/>
          <p:cNvSpPr>
            <a:spLocks noChangeArrowheads="1"/>
          </p:cNvSpPr>
          <p:nvPr/>
        </p:nvSpPr>
        <p:spPr bwMode="auto">
          <a:xfrm>
            <a:off x="136525" y="2995613"/>
            <a:ext cx="901700" cy="647700"/>
          </a:xfrm>
          <a:prstGeom prst="roundRect">
            <a:avLst>
              <a:gd name="adj" fmla="val 16667"/>
            </a:avLst>
          </a:prstGeom>
          <a:gradFill rotWithShape="1">
            <a:gsLst>
              <a:gs pos="0">
                <a:srgbClr val="008000">
                  <a:alpha val="30196"/>
                </a:srgbClr>
              </a:gs>
              <a:gs pos="70000">
                <a:srgbClr val="008000">
                  <a:alpha val="30196"/>
                </a:srgbClr>
              </a:gs>
              <a:gs pos="100000">
                <a:srgbClr val="FFFFFF">
                  <a:alpha val="30196"/>
                </a:srgbClr>
              </a:gs>
            </a:gsLst>
            <a:path path="rect">
              <a:fillToRect r="100000" b="100000"/>
            </a:path>
          </a:gradFill>
          <a:ln w="12700">
            <a:solidFill>
              <a:srgbClr val="435153"/>
            </a:solidFill>
            <a:round/>
            <a:headEnd/>
            <a:tailEnd/>
          </a:ln>
        </p:spPr>
        <p:txBody>
          <a:bodyPr wrap="none" anchor="ctr"/>
          <a:lstStyle/>
          <a:p>
            <a:pPr algn="ctr"/>
            <a:r>
              <a:rPr lang="en-US" sz="1000" b="1">
                <a:solidFill>
                  <a:srgbClr val="435153"/>
                </a:solidFill>
              </a:rPr>
              <a:t>Network</a:t>
            </a:r>
          </a:p>
          <a:p>
            <a:pPr algn="ctr"/>
            <a:r>
              <a:rPr lang="en-US" sz="1000" b="1">
                <a:solidFill>
                  <a:srgbClr val="435153"/>
                </a:solidFill>
              </a:rPr>
              <a:t>Layer</a:t>
            </a:r>
          </a:p>
        </p:txBody>
      </p:sp>
      <p:sp>
        <p:nvSpPr>
          <p:cNvPr id="31" name="AutoShape 310"/>
          <p:cNvSpPr>
            <a:spLocks noChangeArrowheads="1"/>
          </p:cNvSpPr>
          <p:nvPr/>
        </p:nvSpPr>
        <p:spPr bwMode="auto">
          <a:xfrm>
            <a:off x="152399" y="2532063"/>
            <a:ext cx="873125" cy="463550"/>
          </a:xfrm>
          <a:prstGeom prst="roundRect">
            <a:avLst>
              <a:gd name="adj" fmla="val 16667"/>
            </a:avLst>
          </a:prstGeom>
          <a:gradFill rotWithShape="1">
            <a:gsLst>
              <a:gs pos="0">
                <a:srgbClr val="008000">
                  <a:alpha val="30196"/>
                </a:srgbClr>
              </a:gs>
              <a:gs pos="70000">
                <a:srgbClr val="008000">
                  <a:alpha val="30196"/>
                </a:srgbClr>
              </a:gs>
              <a:gs pos="100000">
                <a:srgbClr val="FFFFFF">
                  <a:alpha val="30196"/>
                </a:srgbClr>
              </a:gs>
            </a:gsLst>
            <a:path path="rect">
              <a:fillToRect l="100000" t="100000"/>
            </a:path>
          </a:gradFill>
          <a:ln w="12700">
            <a:solidFill>
              <a:srgbClr val="435153"/>
            </a:solidFill>
            <a:round/>
            <a:headEnd/>
            <a:tailEnd/>
          </a:ln>
        </p:spPr>
        <p:txBody>
          <a:bodyPr wrap="none" anchor="ctr"/>
          <a:lstStyle/>
          <a:p>
            <a:pPr algn="ctr"/>
            <a:r>
              <a:rPr lang="en-US" sz="1000" b="1">
                <a:solidFill>
                  <a:srgbClr val="435153"/>
                </a:solidFill>
              </a:rPr>
              <a:t>Transport</a:t>
            </a:r>
          </a:p>
          <a:p>
            <a:pPr algn="ctr"/>
            <a:r>
              <a:rPr lang="en-US" sz="1000" b="1">
                <a:solidFill>
                  <a:srgbClr val="435153"/>
                </a:solidFill>
              </a:rPr>
              <a:t>Layer</a:t>
            </a:r>
          </a:p>
        </p:txBody>
      </p:sp>
      <p:sp>
        <p:nvSpPr>
          <p:cNvPr id="32" name="AutoShape 310"/>
          <p:cNvSpPr>
            <a:spLocks noChangeArrowheads="1"/>
          </p:cNvSpPr>
          <p:nvPr/>
        </p:nvSpPr>
        <p:spPr bwMode="auto">
          <a:xfrm>
            <a:off x="152399" y="1700213"/>
            <a:ext cx="914401" cy="509587"/>
          </a:xfrm>
          <a:prstGeom prst="roundRect">
            <a:avLst>
              <a:gd name="adj" fmla="val 16667"/>
            </a:avLst>
          </a:prstGeom>
          <a:gradFill rotWithShape="1">
            <a:gsLst>
              <a:gs pos="0">
                <a:srgbClr val="008000">
                  <a:alpha val="30196"/>
                </a:srgbClr>
              </a:gs>
              <a:gs pos="70000">
                <a:srgbClr val="008000">
                  <a:alpha val="30196"/>
                </a:srgbClr>
              </a:gs>
              <a:gs pos="100000">
                <a:srgbClr val="FFFFFF">
                  <a:alpha val="30196"/>
                </a:srgbClr>
              </a:gs>
            </a:gsLst>
            <a:path path="rect">
              <a:fillToRect r="100000" b="100000"/>
            </a:path>
          </a:gradFill>
          <a:ln w="12700">
            <a:solidFill>
              <a:srgbClr val="435153"/>
            </a:solidFill>
            <a:round/>
            <a:headEnd/>
            <a:tailEnd/>
          </a:ln>
        </p:spPr>
        <p:txBody>
          <a:bodyPr wrap="none" anchor="ctr"/>
          <a:lstStyle/>
          <a:p>
            <a:pPr algn="ctr"/>
            <a:r>
              <a:rPr lang="en-US" sz="1000" b="1" dirty="0">
                <a:solidFill>
                  <a:srgbClr val="435153"/>
                </a:solidFill>
              </a:rPr>
              <a:t>Application</a:t>
            </a:r>
          </a:p>
          <a:p>
            <a:pPr algn="ctr"/>
            <a:r>
              <a:rPr lang="en-US" sz="1000" b="1" dirty="0">
                <a:solidFill>
                  <a:srgbClr val="435153"/>
                </a:solidFill>
              </a:rPr>
              <a:t>Layer</a:t>
            </a:r>
          </a:p>
        </p:txBody>
      </p:sp>
      <p:sp>
        <p:nvSpPr>
          <p:cNvPr id="33" name="TextBox 5"/>
          <p:cNvSpPr txBox="1">
            <a:spLocks noChangeArrowheads="1"/>
          </p:cNvSpPr>
          <p:nvPr/>
        </p:nvSpPr>
        <p:spPr bwMode="auto">
          <a:xfrm>
            <a:off x="5854700" y="3027363"/>
            <a:ext cx="2909888" cy="53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2400">
                <a:solidFill>
                  <a:schemeClr val="tx1"/>
                </a:solidFill>
                <a:latin typeface="CiscoSans ExtraLight" charset="0"/>
                <a:ea typeface="ＭＳ Ｐゴシック" charset="0"/>
                <a:cs typeface="ＭＳ Ｐゴシック" charset="0"/>
              </a:defRPr>
            </a:lvl1pPr>
            <a:lvl2pPr marL="742950" indent="-285750" eaLnBrk="0" hangingPunct="0">
              <a:defRPr sz="2400">
                <a:solidFill>
                  <a:schemeClr val="tx1"/>
                </a:solidFill>
                <a:latin typeface="CiscoSans ExtraLight" charset="0"/>
                <a:ea typeface="ＭＳ Ｐゴシック" charset="0"/>
              </a:defRPr>
            </a:lvl2pPr>
            <a:lvl3pPr marL="1143000" indent="-228600" eaLnBrk="0" hangingPunct="0">
              <a:defRPr sz="2400">
                <a:solidFill>
                  <a:schemeClr val="tx1"/>
                </a:solidFill>
                <a:latin typeface="CiscoSans ExtraLight" charset="0"/>
                <a:ea typeface="ＭＳ Ｐゴシック" charset="0"/>
              </a:defRPr>
            </a:lvl3pPr>
            <a:lvl4pPr marL="1600200" indent="-228600" eaLnBrk="0" hangingPunct="0">
              <a:defRPr sz="2400">
                <a:solidFill>
                  <a:schemeClr val="tx1"/>
                </a:solidFill>
                <a:latin typeface="CiscoSans ExtraLight" charset="0"/>
                <a:ea typeface="ＭＳ Ｐゴシック" charset="0"/>
              </a:defRPr>
            </a:lvl4pPr>
            <a:lvl5pPr marL="2057400" indent="-228600" eaLnBrk="0" hangingPunct="0">
              <a:defRPr sz="2400">
                <a:solidFill>
                  <a:schemeClr val="tx1"/>
                </a:solidFill>
                <a:latin typeface="CiscoSans ExtraLight" charset="0"/>
                <a:ea typeface="ＭＳ Ｐゴシック" charset="0"/>
              </a:defRPr>
            </a:lvl5pPr>
            <a:lvl6pPr marL="2514600" indent="-228600" eaLnBrk="0" fontAlgn="base" hangingPunct="0">
              <a:spcBef>
                <a:spcPct val="0"/>
              </a:spcBef>
              <a:spcAft>
                <a:spcPct val="0"/>
              </a:spcAft>
              <a:defRPr sz="2400">
                <a:solidFill>
                  <a:schemeClr val="tx1"/>
                </a:solidFill>
                <a:latin typeface="CiscoSans ExtraLight" charset="0"/>
                <a:ea typeface="ＭＳ Ｐゴシック" charset="0"/>
              </a:defRPr>
            </a:lvl6pPr>
            <a:lvl7pPr marL="2971800" indent="-228600" eaLnBrk="0" fontAlgn="base" hangingPunct="0">
              <a:spcBef>
                <a:spcPct val="0"/>
              </a:spcBef>
              <a:spcAft>
                <a:spcPct val="0"/>
              </a:spcAft>
              <a:defRPr sz="2400">
                <a:solidFill>
                  <a:schemeClr val="tx1"/>
                </a:solidFill>
                <a:latin typeface="CiscoSans ExtraLight" charset="0"/>
                <a:ea typeface="ＭＳ Ｐゴシック" charset="0"/>
              </a:defRPr>
            </a:lvl7pPr>
            <a:lvl8pPr marL="3429000" indent="-228600" eaLnBrk="0" fontAlgn="base" hangingPunct="0">
              <a:spcBef>
                <a:spcPct val="0"/>
              </a:spcBef>
              <a:spcAft>
                <a:spcPct val="0"/>
              </a:spcAft>
              <a:defRPr sz="2400">
                <a:solidFill>
                  <a:schemeClr val="tx1"/>
                </a:solidFill>
                <a:latin typeface="CiscoSans ExtraLight" charset="0"/>
                <a:ea typeface="ＭＳ Ｐゴシック" charset="0"/>
              </a:defRPr>
            </a:lvl8pPr>
            <a:lvl9pPr marL="3886200" indent="-228600" eaLnBrk="0" fontAlgn="base" hangingPunct="0">
              <a:spcBef>
                <a:spcPct val="0"/>
              </a:spcBef>
              <a:spcAft>
                <a:spcPct val="0"/>
              </a:spcAft>
              <a:defRPr sz="2400">
                <a:solidFill>
                  <a:schemeClr val="tx1"/>
                </a:solidFill>
                <a:latin typeface="CiscoSans ExtraLight" charset="0"/>
                <a:ea typeface="ＭＳ Ｐゴシック" charset="0"/>
              </a:defRPr>
            </a:lvl9pPr>
          </a:lstStyle>
          <a:p>
            <a:pPr algn="ctr" eaLnBrk="1" hangingPunct="1"/>
            <a:r>
              <a:rPr lang="en-US" sz="1800"/>
              <a:t> </a:t>
            </a:r>
            <a:r>
              <a:rPr lang="en-US" sz="1400">
                <a:solidFill>
                  <a:srgbClr val="435153"/>
                </a:solidFill>
              </a:rPr>
              <a:t>Addressing, Routing, Multicast, QoS, Security </a:t>
            </a:r>
          </a:p>
        </p:txBody>
      </p:sp>
      <p:sp>
        <p:nvSpPr>
          <p:cNvPr id="35" name="AutoShape 310"/>
          <p:cNvSpPr>
            <a:spLocks noChangeArrowheads="1"/>
          </p:cNvSpPr>
          <p:nvPr/>
        </p:nvSpPr>
        <p:spPr bwMode="auto">
          <a:xfrm>
            <a:off x="6635750" y="1700213"/>
            <a:ext cx="2278063" cy="831850"/>
          </a:xfrm>
          <a:prstGeom prst="roundRect">
            <a:avLst>
              <a:gd name="adj" fmla="val 16667"/>
            </a:avLst>
          </a:prstGeom>
          <a:solidFill>
            <a:srgbClr val="1F8BAE">
              <a:alpha val="30196"/>
            </a:srgbClr>
          </a:solidFill>
          <a:ln w="12700" cmpd="sng" algn="ctr">
            <a:solidFill>
              <a:schemeClr val="accent1"/>
            </a:solidFill>
            <a:round/>
            <a:headEnd/>
            <a:tailEnd/>
          </a:ln>
        </p:spPr>
        <p:txBody>
          <a:bodyPr wrap="none" anchor="ctr"/>
          <a:lstStyle/>
          <a:p>
            <a:pPr algn="ctr" fontAlgn="auto">
              <a:spcBef>
                <a:spcPts val="0"/>
              </a:spcBef>
              <a:spcAft>
                <a:spcPts val="0"/>
              </a:spcAft>
              <a:defRPr/>
            </a:pPr>
            <a:r>
              <a:rPr lang="en-US" sz="1050" b="1" dirty="0">
                <a:solidFill>
                  <a:srgbClr val="435153"/>
                </a:solidFill>
                <a:latin typeface="+mn-lt"/>
                <a:ea typeface="+mn-ea"/>
                <a:cs typeface="+mn-cs"/>
              </a:rPr>
              <a:t>DNS, NTP, </a:t>
            </a:r>
            <a:r>
              <a:rPr lang="en-US" sz="1050" b="1" dirty="0" err="1">
                <a:solidFill>
                  <a:srgbClr val="435153"/>
                </a:solidFill>
                <a:latin typeface="+mn-lt"/>
                <a:ea typeface="+mn-ea"/>
                <a:cs typeface="+mn-cs"/>
              </a:rPr>
              <a:t>IPfix</a:t>
            </a:r>
            <a:r>
              <a:rPr lang="en-US" sz="1050" b="1" dirty="0">
                <a:solidFill>
                  <a:srgbClr val="435153"/>
                </a:solidFill>
                <a:latin typeface="+mn-lt"/>
                <a:ea typeface="+mn-ea"/>
                <a:cs typeface="+mn-cs"/>
              </a:rPr>
              <a:t>/</a:t>
            </a:r>
            <a:r>
              <a:rPr lang="en-US" sz="1050" b="1" dirty="0" err="1">
                <a:solidFill>
                  <a:srgbClr val="435153"/>
                </a:solidFill>
                <a:latin typeface="+mn-lt"/>
                <a:ea typeface="+mn-ea"/>
                <a:cs typeface="+mn-cs"/>
              </a:rPr>
              <a:t>Netflow</a:t>
            </a:r>
            <a:r>
              <a:rPr lang="en-US" sz="1050" b="1" dirty="0">
                <a:solidFill>
                  <a:srgbClr val="435153"/>
                </a:solidFill>
                <a:latin typeface="+mn-lt"/>
                <a:ea typeface="+mn-ea"/>
                <a:cs typeface="+mn-cs"/>
              </a:rPr>
              <a:t>, SSH</a:t>
            </a:r>
          </a:p>
          <a:p>
            <a:pPr algn="ctr" fontAlgn="auto">
              <a:spcBef>
                <a:spcPts val="0"/>
              </a:spcBef>
              <a:spcAft>
                <a:spcPts val="0"/>
              </a:spcAft>
              <a:defRPr/>
            </a:pPr>
            <a:r>
              <a:rPr lang="en-US" sz="1050" b="1" dirty="0">
                <a:solidFill>
                  <a:srgbClr val="435153"/>
                </a:solidFill>
                <a:latin typeface="+mn-lt"/>
                <a:ea typeface="+mn-ea"/>
                <a:cs typeface="+mn-cs"/>
              </a:rPr>
              <a:t>RADIUS, AAA, LDAP, SNMP,… </a:t>
            </a:r>
          </a:p>
          <a:p>
            <a:pPr algn="ctr" fontAlgn="auto">
              <a:spcBef>
                <a:spcPts val="0"/>
              </a:spcBef>
              <a:spcAft>
                <a:spcPts val="0"/>
              </a:spcAft>
              <a:defRPr/>
            </a:pPr>
            <a:r>
              <a:rPr lang="en-US" sz="1050" b="1" dirty="0">
                <a:solidFill>
                  <a:srgbClr val="435153"/>
                </a:solidFill>
                <a:latin typeface="+mn-lt"/>
                <a:ea typeface="+mn-ea"/>
                <a:cs typeface="+mn-cs"/>
              </a:rPr>
              <a:t>(RFC 6272 IP in Smart Grid) </a:t>
            </a:r>
          </a:p>
        </p:txBody>
      </p:sp>
      <p:sp>
        <p:nvSpPr>
          <p:cNvPr id="36" name="AutoShape 310"/>
          <p:cNvSpPr>
            <a:spLocks noChangeArrowheads="1"/>
          </p:cNvSpPr>
          <p:nvPr/>
        </p:nvSpPr>
        <p:spPr bwMode="auto">
          <a:xfrm>
            <a:off x="2908300" y="1676401"/>
            <a:ext cx="1863725" cy="533400"/>
          </a:xfrm>
          <a:prstGeom prst="roundRect">
            <a:avLst>
              <a:gd name="adj" fmla="val 16667"/>
            </a:avLst>
          </a:prstGeom>
          <a:solidFill>
            <a:srgbClr val="FE8F23">
              <a:alpha val="30196"/>
            </a:srgbClr>
          </a:solidFill>
          <a:ln w="12700" cmpd="sng">
            <a:solidFill>
              <a:schemeClr val="accent1"/>
            </a:solidFill>
            <a:round/>
            <a:headEnd/>
            <a:tailEnd/>
          </a:ln>
        </p:spPr>
        <p:txBody>
          <a:bodyPr wrap="none" anchor="ctr"/>
          <a:lstStyle/>
          <a:p>
            <a:pPr algn="ctr">
              <a:defRPr/>
            </a:pPr>
            <a:r>
              <a:rPr lang="en-US" sz="1050" b="1" dirty="0">
                <a:solidFill>
                  <a:srgbClr val="435153"/>
                </a:solidFill>
              </a:rPr>
              <a:t>Metering</a:t>
            </a:r>
          </a:p>
          <a:p>
            <a:pPr algn="ctr">
              <a:defRPr/>
            </a:pPr>
            <a:r>
              <a:rPr lang="en-US" sz="1050" b="1" dirty="0">
                <a:solidFill>
                  <a:srgbClr val="435153"/>
                </a:solidFill>
              </a:rPr>
              <a:t>IEC 61968 CIM, ANSI C12.22, </a:t>
            </a:r>
          </a:p>
          <a:p>
            <a:pPr algn="ctr">
              <a:defRPr/>
            </a:pPr>
            <a:r>
              <a:rPr lang="en-US" sz="1050" b="1" dirty="0">
                <a:solidFill>
                  <a:srgbClr val="435153"/>
                </a:solidFill>
              </a:rPr>
              <a:t>DLMS/COSEM,…</a:t>
            </a:r>
          </a:p>
        </p:txBody>
      </p:sp>
      <p:sp>
        <p:nvSpPr>
          <p:cNvPr id="37" name="AutoShape 310"/>
          <p:cNvSpPr>
            <a:spLocks noChangeArrowheads="1"/>
          </p:cNvSpPr>
          <p:nvPr/>
        </p:nvSpPr>
        <p:spPr bwMode="auto">
          <a:xfrm>
            <a:off x="4772025" y="1700213"/>
            <a:ext cx="1863725" cy="509587"/>
          </a:xfrm>
          <a:prstGeom prst="roundRect">
            <a:avLst>
              <a:gd name="adj" fmla="val 16667"/>
            </a:avLst>
          </a:prstGeom>
          <a:solidFill>
            <a:srgbClr val="FE8F23">
              <a:alpha val="30196"/>
            </a:srgbClr>
          </a:solidFill>
          <a:ln w="12700" cmpd="sng">
            <a:solidFill>
              <a:schemeClr val="accent1"/>
            </a:solidFill>
            <a:round/>
            <a:headEnd/>
            <a:tailEnd/>
          </a:ln>
        </p:spPr>
        <p:txBody>
          <a:bodyPr wrap="none" anchor="ctr"/>
          <a:lstStyle/>
          <a:p>
            <a:pPr algn="ctr">
              <a:defRPr/>
            </a:pPr>
            <a:r>
              <a:rPr lang="en-US" sz="1050" b="1" dirty="0">
                <a:solidFill>
                  <a:srgbClr val="435153"/>
                </a:solidFill>
              </a:rPr>
              <a:t>SCADA</a:t>
            </a:r>
          </a:p>
          <a:p>
            <a:pPr algn="ctr">
              <a:defRPr/>
            </a:pPr>
            <a:r>
              <a:rPr lang="en-US" sz="1050" b="1" dirty="0">
                <a:solidFill>
                  <a:srgbClr val="435153"/>
                </a:solidFill>
              </a:rPr>
              <a:t>IEC 61850, 60870</a:t>
            </a:r>
          </a:p>
          <a:p>
            <a:pPr algn="ctr">
              <a:defRPr/>
            </a:pPr>
            <a:r>
              <a:rPr lang="en-US" sz="1050" b="1" dirty="0">
                <a:solidFill>
                  <a:srgbClr val="435153"/>
                </a:solidFill>
              </a:rPr>
              <a:t>DNP3/IP, Modbus/TCP,…</a:t>
            </a:r>
          </a:p>
        </p:txBody>
      </p:sp>
      <p:pic>
        <p:nvPicPr>
          <p:cNvPr id="38" name="Picture 25" descr="iee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713" y="927100"/>
            <a:ext cx="768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 name="Picture 24" descr="ietflogo2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3838" y="928688"/>
            <a:ext cx="806450" cy="395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 name="Picture 23" descr="w3c_ma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3388" y="947738"/>
            <a:ext cx="1046162" cy="357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35225" y="914400"/>
            <a:ext cx="422275" cy="422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2" name="Picture 49" descr="ipso-1.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103688" y="947738"/>
            <a:ext cx="819150" cy="357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 name="Picture 2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24438" y="923925"/>
            <a:ext cx="781050" cy="404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AutoShape 310"/>
          <p:cNvSpPr>
            <a:spLocks noChangeArrowheads="1"/>
          </p:cNvSpPr>
          <p:nvPr/>
        </p:nvSpPr>
        <p:spPr bwMode="auto">
          <a:xfrm>
            <a:off x="695325" y="4341813"/>
            <a:ext cx="325438" cy="936625"/>
          </a:xfrm>
          <a:prstGeom prst="roundRect">
            <a:avLst>
              <a:gd name="adj" fmla="val 16667"/>
            </a:avLst>
          </a:prstGeom>
          <a:solidFill>
            <a:srgbClr val="FED924">
              <a:alpha val="30196"/>
            </a:srgbClr>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algn="ctr"/>
            <a:r>
              <a:rPr lang="en-US" sz="1000" b="1">
                <a:solidFill>
                  <a:srgbClr val="435153"/>
                </a:solidFill>
              </a:rPr>
              <a:t>M</a:t>
            </a:r>
          </a:p>
          <a:p>
            <a:pPr algn="ctr"/>
            <a:r>
              <a:rPr lang="en-US" sz="1000" b="1">
                <a:solidFill>
                  <a:srgbClr val="435153"/>
                </a:solidFill>
              </a:rPr>
              <a:t>A</a:t>
            </a:r>
          </a:p>
          <a:p>
            <a:pPr algn="ctr"/>
            <a:r>
              <a:rPr lang="en-US" sz="1000" b="1">
                <a:solidFill>
                  <a:srgbClr val="435153"/>
                </a:solidFill>
              </a:rPr>
              <a:t>C</a:t>
            </a:r>
          </a:p>
        </p:txBody>
      </p:sp>
      <p:pic>
        <p:nvPicPr>
          <p:cNvPr id="47" name="Picture 6"/>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15163" y="947738"/>
            <a:ext cx="1316037" cy="411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 name="Picture 10" descr="Netricity-from-HomePlug.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913438" y="984250"/>
            <a:ext cx="923925" cy="346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 name="AutoShape 310"/>
          <p:cNvSpPr>
            <a:spLocks noChangeArrowheads="1"/>
          </p:cNvSpPr>
          <p:nvPr/>
        </p:nvSpPr>
        <p:spPr bwMode="auto">
          <a:xfrm>
            <a:off x="6862763" y="5280025"/>
            <a:ext cx="841944" cy="587375"/>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IEEE 802.22</a:t>
            </a:r>
          </a:p>
          <a:p>
            <a:pPr algn="ctr">
              <a:defRPr/>
            </a:pPr>
            <a:r>
              <a:rPr lang="en-US" sz="1000" b="1" dirty="0">
                <a:solidFill>
                  <a:srgbClr val="435153"/>
                </a:solidFill>
              </a:rPr>
              <a:t>TV White </a:t>
            </a:r>
            <a:br>
              <a:rPr lang="en-US" sz="1000" b="1" dirty="0">
                <a:solidFill>
                  <a:srgbClr val="435153"/>
                </a:solidFill>
              </a:rPr>
            </a:br>
            <a:r>
              <a:rPr lang="en-US" sz="1000" b="1" dirty="0">
                <a:solidFill>
                  <a:srgbClr val="435153"/>
                </a:solidFill>
              </a:rPr>
              <a:t>Space</a:t>
            </a:r>
          </a:p>
        </p:txBody>
      </p:sp>
      <p:sp>
        <p:nvSpPr>
          <p:cNvPr id="50" name="AutoShape 310"/>
          <p:cNvSpPr>
            <a:spLocks noChangeArrowheads="1"/>
          </p:cNvSpPr>
          <p:nvPr/>
        </p:nvSpPr>
        <p:spPr bwMode="auto">
          <a:xfrm>
            <a:off x="6858000" y="4343400"/>
            <a:ext cx="842962" cy="936625"/>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IEEE 802.22</a:t>
            </a:r>
          </a:p>
          <a:p>
            <a:pPr algn="ctr">
              <a:defRPr/>
            </a:pPr>
            <a:r>
              <a:rPr lang="en-US" sz="1000" b="1" dirty="0">
                <a:solidFill>
                  <a:srgbClr val="435153"/>
                </a:solidFill>
              </a:rPr>
              <a:t>WRAN</a:t>
            </a:r>
          </a:p>
        </p:txBody>
      </p:sp>
      <p:sp>
        <p:nvSpPr>
          <p:cNvPr id="51" name="AutoShape 310"/>
          <p:cNvSpPr>
            <a:spLocks noChangeArrowheads="1"/>
          </p:cNvSpPr>
          <p:nvPr/>
        </p:nvSpPr>
        <p:spPr bwMode="auto">
          <a:xfrm>
            <a:off x="1066800" y="4191000"/>
            <a:ext cx="2620963" cy="228601"/>
          </a:xfrm>
          <a:prstGeom prst="roundRect">
            <a:avLst>
              <a:gd name="adj" fmla="val 16667"/>
            </a:avLst>
          </a:prstGeom>
          <a:solidFill>
            <a:srgbClr val="1F8BAE">
              <a:alpha val="30196"/>
            </a:srgbClr>
          </a:solidFill>
          <a:ln w="12700">
            <a:solidFill>
              <a:schemeClr val="accent1"/>
            </a:solidFill>
            <a:round/>
            <a:headEnd/>
            <a:tailEnd/>
          </a:ln>
        </p:spPr>
        <p:txBody>
          <a:bodyPr wrap="none" anchor="ctr"/>
          <a:lstStyle/>
          <a:p>
            <a:pPr algn="ctr"/>
            <a:r>
              <a:rPr lang="en-US" sz="1000" b="1" dirty="0">
                <a:solidFill>
                  <a:srgbClr val="435153"/>
                </a:solidFill>
              </a:rPr>
              <a:t>802.15.9 KMP</a:t>
            </a:r>
          </a:p>
        </p:txBody>
      </p:sp>
      <p:sp>
        <p:nvSpPr>
          <p:cNvPr id="52" name="AutoShape 310"/>
          <p:cNvSpPr>
            <a:spLocks noChangeArrowheads="1"/>
          </p:cNvSpPr>
          <p:nvPr/>
        </p:nvSpPr>
        <p:spPr bwMode="auto">
          <a:xfrm>
            <a:off x="1066801" y="1676400"/>
            <a:ext cx="1828800" cy="533400"/>
          </a:xfrm>
          <a:prstGeom prst="roundRect">
            <a:avLst>
              <a:gd name="adj" fmla="val 16667"/>
            </a:avLst>
          </a:prstGeom>
          <a:solidFill>
            <a:srgbClr val="FE8F23">
              <a:alpha val="30196"/>
            </a:srgbClr>
          </a:solidFill>
          <a:ln w="12700" cmpd="sng">
            <a:solidFill>
              <a:schemeClr val="accent1"/>
            </a:solidFill>
            <a:round/>
            <a:headEnd/>
            <a:tailEnd/>
          </a:ln>
        </p:spPr>
        <p:txBody>
          <a:bodyPr wrap="none" anchor="ctr"/>
          <a:lstStyle/>
          <a:p>
            <a:pPr algn="ctr">
              <a:defRPr/>
            </a:pPr>
            <a:r>
              <a:rPr lang="en-US" sz="1050" b="1" dirty="0">
                <a:solidFill>
                  <a:srgbClr val="435153"/>
                </a:solidFill>
              </a:rPr>
              <a:t>Other Applications</a:t>
            </a:r>
          </a:p>
        </p:txBody>
      </p:sp>
      <p:sp>
        <p:nvSpPr>
          <p:cNvPr id="53" name="AutoShape 310"/>
          <p:cNvSpPr>
            <a:spLocks noChangeArrowheads="1"/>
          </p:cNvSpPr>
          <p:nvPr/>
        </p:nvSpPr>
        <p:spPr bwMode="auto">
          <a:xfrm>
            <a:off x="152400" y="2209800"/>
            <a:ext cx="901700" cy="304800"/>
          </a:xfrm>
          <a:prstGeom prst="roundRect">
            <a:avLst>
              <a:gd name="adj" fmla="val 16667"/>
            </a:avLst>
          </a:prstGeom>
          <a:gradFill rotWithShape="1">
            <a:gsLst>
              <a:gs pos="0">
                <a:srgbClr val="008000">
                  <a:alpha val="30196"/>
                </a:srgbClr>
              </a:gs>
              <a:gs pos="70000">
                <a:srgbClr val="008000">
                  <a:alpha val="30196"/>
                </a:srgbClr>
              </a:gs>
              <a:gs pos="100000">
                <a:srgbClr val="FFFFFF">
                  <a:alpha val="30196"/>
                </a:srgbClr>
              </a:gs>
            </a:gsLst>
            <a:path path="rect">
              <a:fillToRect l="100000" t="100000"/>
            </a:path>
          </a:gradFill>
          <a:ln w="12700">
            <a:solidFill>
              <a:srgbClr val="435153"/>
            </a:solidFill>
            <a:round/>
            <a:headEnd/>
            <a:tailEnd/>
          </a:ln>
        </p:spPr>
        <p:txBody>
          <a:bodyPr wrap="none" anchor="ctr"/>
          <a:lstStyle/>
          <a:p>
            <a:pPr algn="ctr"/>
            <a:r>
              <a:rPr lang="en-US" sz="1000" b="1" dirty="0">
                <a:solidFill>
                  <a:srgbClr val="435153"/>
                </a:solidFill>
              </a:rPr>
              <a:t>Session</a:t>
            </a:r>
          </a:p>
          <a:p>
            <a:pPr algn="ctr"/>
            <a:r>
              <a:rPr lang="en-US" sz="1000" b="1" dirty="0">
                <a:solidFill>
                  <a:srgbClr val="435153"/>
                </a:solidFill>
              </a:rPr>
              <a:t>Layer</a:t>
            </a:r>
          </a:p>
        </p:txBody>
      </p:sp>
      <p:sp>
        <p:nvSpPr>
          <p:cNvPr id="44" name="AutoShape 310"/>
          <p:cNvSpPr>
            <a:spLocks noChangeArrowheads="1"/>
          </p:cNvSpPr>
          <p:nvPr/>
        </p:nvSpPr>
        <p:spPr bwMode="auto">
          <a:xfrm>
            <a:off x="381000" y="3733801"/>
            <a:ext cx="609600" cy="533400"/>
          </a:xfrm>
          <a:prstGeom prst="roundRect">
            <a:avLst>
              <a:gd name="adj" fmla="val 16667"/>
            </a:avLst>
          </a:prstGeom>
          <a:solidFill>
            <a:srgbClr val="FED924">
              <a:alpha val="30196"/>
            </a:srgbClr>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algn="ctr"/>
            <a:r>
              <a:rPr lang="en-US" sz="1000" b="1" dirty="0">
                <a:solidFill>
                  <a:srgbClr val="435153"/>
                </a:solidFill>
              </a:rPr>
              <a:t>LLC`</a:t>
            </a:r>
          </a:p>
        </p:txBody>
      </p:sp>
      <p:sp>
        <p:nvSpPr>
          <p:cNvPr id="2" name="Left Brace 1"/>
          <p:cNvSpPr/>
          <p:nvPr/>
        </p:nvSpPr>
        <p:spPr bwMode="auto">
          <a:xfrm>
            <a:off x="914400" y="3733800"/>
            <a:ext cx="152400" cy="60960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54" name="AutoShape 310"/>
          <p:cNvSpPr>
            <a:spLocks noChangeArrowheads="1"/>
          </p:cNvSpPr>
          <p:nvPr/>
        </p:nvSpPr>
        <p:spPr bwMode="auto">
          <a:xfrm>
            <a:off x="1042987" y="2514600"/>
            <a:ext cx="7872413" cy="255233"/>
          </a:xfrm>
          <a:prstGeom prst="roundRect">
            <a:avLst>
              <a:gd name="adj" fmla="val 16667"/>
            </a:avLst>
          </a:prstGeom>
          <a:solidFill>
            <a:srgbClr val="1F8BAE">
              <a:alpha val="30196"/>
            </a:srgbClr>
          </a:solidFill>
          <a:ln w="12700">
            <a:solidFill>
              <a:schemeClr val="accent1"/>
            </a:solidFill>
            <a:round/>
            <a:headEnd/>
            <a:tailEnd/>
          </a:ln>
        </p:spPr>
        <p:txBody>
          <a:bodyPr wrap="none" anchor="ctr"/>
          <a:lstStyle/>
          <a:p>
            <a:pPr algn="ctr"/>
            <a:r>
              <a:rPr lang="en-US" sz="1200" b="1" dirty="0">
                <a:solidFill>
                  <a:srgbClr val="435153"/>
                </a:solidFill>
              </a:rPr>
              <a:t>DTLS/TLS</a:t>
            </a:r>
          </a:p>
        </p:txBody>
      </p:sp>
      <p:pic>
        <p:nvPicPr>
          <p:cNvPr id="4" name="Picture 3"/>
          <p:cNvPicPr>
            <a:picLocks noChangeAspect="1"/>
          </p:cNvPicPr>
          <p:nvPr/>
        </p:nvPicPr>
        <p:blipFill>
          <a:blip r:embed="rId11"/>
          <a:stretch>
            <a:fillRect/>
          </a:stretch>
        </p:blipFill>
        <p:spPr>
          <a:xfrm>
            <a:off x="8153400" y="890124"/>
            <a:ext cx="533400" cy="496866"/>
          </a:xfrm>
          <a:prstGeom prst="rect">
            <a:avLst/>
          </a:prstGeom>
        </p:spPr>
      </p:pic>
    </p:spTree>
    <p:extLst>
      <p:ext uri="{BB962C8B-B14F-4D97-AF65-F5344CB8AC3E}">
        <p14:creationId xmlns:p14="http://schemas.microsoft.com/office/powerpoint/2010/main" val="3436926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AMI Applications</a:t>
            </a:r>
          </a:p>
        </p:txBody>
      </p:sp>
      <p:sp>
        <p:nvSpPr>
          <p:cNvPr id="3" name="Content Placeholder 2"/>
          <p:cNvSpPr>
            <a:spLocks noGrp="1"/>
          </p:cNvSpPr>
          <p:nvPr>
            <p:ph idx="1"/>
          </p:nvPr>
        </p:nvSpPr>
        <p:spPr>
          <a:xfrm>
            <a:off x="609600" y="1143000"/>
            <a:ext cx="8077200" cy="4876800"/>
          </a:xfrm>
        </p:spPr>
        <p:txBody>
          <a:bodyPr/>
          <a:lstStyle/>
          <a:p>
            <a:r>
              <a:rPr lang="en-US" sz="1600" dirty="0"/>
              <a:t>Meter Reading</a:t>
            </a:r>
          </a:p>
          <a:p>
            <a:r>
              <a:rPr lang="en-US" sz="1600" dirty="0"/>
              <a:t>Theft Detection</a:t>
            </a:r>
          </a:p>
          <a:p>
            <a:r>
              <a:rPr lang="en-US" sz="1600" dirty="0"/>
              <a:t>Prepay Metering</a:t>
            </a:r>
          </a:p>
          <a:p>
            <a:r>
              <a:rPr lang="en-US" sz="1600" dirty="0"/>
              <a:t>Integration of Renewables</a:t>
            </a:r>
          </a:p>
          <a:p>
            <a:r>
              <a:rPr lang="en-US" sz="1600" dirty="0"/>
              <a:t>Electric</a:t>
            </a:r>
          </a:p>
          <a:p>
            <a:r>
              <a:rPr lang="en-US" sz="1600" dirty="0"/>
              <a:t>	Demand Response</a:t>
            </a:r>
          </a:p>
          <a:p>
            <a:r>
              <a:rPr lang="en-US" sz="1600" dirty="0"/>
              <a:t>	Time Of Use</a:t>
            </a:r>
          </a:p>
          <a:p>
            <a:pPr lvl="1"/>
            <a:r>
              <a:rPr lang="en-US" sz="1600" dirty="0"/>
              <a:t>Service Disconnect/Reconnect</a:t>
            </a:r>
          </a:p>
          <a:p>
            <a:pPr lvl="1"/>
            <a:r>
              <a:rPr lang="en-US" sz="1600" dirty="0"/>
              <a:t>Outage and Restoration Management</a:t>
            </a:r>
          </a:p>
          <a:p>
            <a:pPr lvl="1"/>
            <a:r>
              <a:rPr lang="en-US" sz="1600" dirty="0"/>
              <a:t>Voltage and </a:t>
            </a:r>
            <a:r>
              <a:rPr lang="en-US" sz="1600" dirty="0" err="1"/>
              <a:t>VAr</a:t>
            </a:r>
            <a:r>
              <a:rPr lang="en-US" sz="1600" dirty="0"/>
              <a:t> Optimization (power factor monitoring)</a:t>
            </a:r>
          </a:p>
          <a:p>
            <a:r>
              <a:rPr lang="en-US" sz="1600" dirty="0"/>
              <a:t>Gas / Water</a:t>
            </a:r>
          </a:p>
          <a:p>
            <a:pPr lvl="1"/>
            <a:r>
              <a:rPr lang="en-US" sz="1600" dirty="0"/>
              <a:t>Leak Detection</a:t>
            </a:r>
          </a:p>
          <a:p>
            <a:pPr lvl="1"/>
            <a:r>
              <a:rPr lang="en-US" sz="1600" dirty="0"/>
              <a:t>Seismic Event</a:t>
            </a:r>
          </a:p>
          <a:p>
            <a:pPr lvl="1"/>
            <a:r>
              <a:rPr lang="en-US" sz="1600" dirty="0" err="1"/>
              <a:t>Cathodic</a:t>
            </a:r>
            <a:r>
              <a:rPr lang="en-US" sz="1600" dirty="0"/>
              <a:t> Protection</a:t>
            </a:r>
          </a:p>
        </p:txBody>
      </p:sp>
      <p:sp>
        <p:nvSpPr>
          <p:cNvPr id="4" name="Slide Number Placeholder 3"/>
          <p:cNvSpPr>
            <a:spLocks noGrp="1"/>
          </p:cNvSpPr>
          <p:nvPr>
            <p:ph type="sldNum" sz="quarter" idx="12"/>
          </p:nvPr>
        </p:nvSpPr>
        <p:spPr/>
        <p:txBody>
          <a:bodyPr/>
          <a:lstStyle/>
          <a:p>
            <a:pPr>
              <a:defRPr/>
            </a:pPr>
            <a:fld id="{2B44FDAB-8785-4F05-8A95-7E489CA2F99E}" type="slidenum">
              <a:rPr lang="en-US" altLang="en-US" smtClean="0"/>
              <a:pPr>
                <a:defRPr/>
              </a:pPr>
              <a:t>8</a:t>
            </a:fld>
            <a:endParaRPr lang="en-US" altLang="en-US" sz="1400">
              <a:latin typeface="Myriad Pro"/>
            </a:endParaRPr>
          </a:p>
        </p:txBody>
      </p:sp>
    </p:spTree>
    <p:extLst>
      <p:ext uri="{BB962C8B-B14F-4D97-AF65-F5344CB8AC3E}">
        <p14:creationId xmlns:p14="http://schemas.microsoft.com/office/powerpoint/2010/main" val="3982844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7" descr="Office Buildi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14400" y="1905000"/>
            <a:ext cx="1065212" cy="1544637"/>
          </a:xfrm>
          <a:prstGeom prst="rect">
            <a:avLst/>
          </a:prstGeom>
          <a:noFill/>
          <a:ln w="9525">
            <a:noFill/>
            <a:miter lim="800000"/>
            <a:headEnd/>
            <a:tailEnd/>
          </a:ln>
        </p:spPr>
      </p:pic>
      <p:sp>
        <p:nvSpPr>
          <p:cNvPr id="14" name="Rectangle 13"/>
          <p:cNvSpPr/>
          <p:nvPr/>
        </p:nvSpPr>
        <p:spPr bwMode="auto">
          <a:xfrm>
            <a:off x="914400" y="1905000"/>
            <a:ext cx="1155623" cy="1573553"/>
          </a:xfrm>
          <a:prstGeom prst="rect">
            <a:avLst/>
          </a:prstGeom>
          <a:solidFill>
            <a:schemeClr val="bg1">
              <a:alpha val="61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p:txBody>
      </p:sp>
      <p:sp>
        <p:nvSpPr>
          <p:cNvPr id="38914" name="Title 1"/>
          <p:cNvSpPr>
            <a:spLocks noGrp="1"/>
          </p:cNvSpPr>
          <p:nvPr>
            <p:ph type="title"/>
          </p:nvPr>
        </p:nvSpPr>
        <p:spPr/>
        <p:txBody>
          <a:bodyPr/>
          <a:lstStyle/>
          <a:p>
            <a:r>
              <a:rPr lang="en-US" altLang="en-US"/>
              <a:t>SG Network Architecture</a:t>
            </a:r>
          </a:p>
        </p:txBody>
      </p:sp>
      <p:sp>
        <p:nvSpPr>
          <p:cNvPr id="3891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75CD1F7A-D4FA-4B3C-BAFD-5E001321EA18}" type="slidenum">
              <a:rPr lang="en-US" altLang="en-US" sz="800">
                <a:solidFill>
                  <a:srgbClr val="000000"/>
                </a:solidFill>
                <a:latin typeface="Arial" panose="020B0604020202020204" pitchFamily="34" charset="0"/>
              </a:rPr>
              <a:pPr/>
              <a:t>9</a:t>
            </a:fld>
            <a:endParaRPr lang="en-US" altLang="en-US" sz="1400">
              <a:solidFill>
                <a:srgbClr val="000000"/>
              </a:solidFill>
              <a:latin typeface="Myriad Pro"/>
            </a:endParaRPr>
          </a:p>
        </p:txBody>
      </p:sp>
      <p:pic>
        <p:nvPicPr>
          <p:cNvPr id="38917" name="Picture 5" descr="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286000"/>
            <a:ext cx="531177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Rectangle 6"/>
          <p:cNvSpPr>
            <a:spLocks noChangeArrowheads="1"/>
          </p:cNvSpPr>
          <p:nvPr/>
        </p:nvSpPr>
        <p:spPr bwMode="auto">
          <a:xfrm>
            <a:off x="1066800" y="1295400"/>
            <a:ext cx="7467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1" hangingPunct="1">
              <a:buClrTx/>
              <a:buSzTx/>
              <a:buFontTx/>
              <a:buNone/>
            </a:pPr>
            <a:r>
              <a:rPr lang="en-US" altLang="en-US" sz="2000" dirty="0">
                <a:solidFill>
                  <a:srgbClr val="000000"/>
                </a:solidFill>
                <a:latin typeface="Calibri" panose="020F0502020204030204" pitchFamily="34" charset="0"/>
                <a:cs typeface="Times New Roman" panose="02020603050405020304" pitchFamily="18" charset="0"/>
              </a:rPr>
              <a:t>High level example of an Advanced Metering Infrastructure  system</a:t>
            </a:r>
            <a:endParaRPr lang="en-US" altLang="en-US" sz="2000" dirty="0">
              <a:solidFill>
                <a:srgbClr val="000000"/>
              </a:solidFill>
            </a:endParaRPr>
          </a:p>
        </p:txBody>
      </p:sp>
      <p:sp>
        <p:nvSpPr>
          <p:cNvPr id="2" name="Rectangle 1"/>
          <p:cNvSpPr/>
          <p:nvPr/>
        </p:nvSpPr>
        <p:spPr bwMode="auto">
          <a:xfrm>
            <a:off x="5181600" y="2133600"/>
            <a:ext cx="914400" cy="838200"/>
          </a:xfrm>
          <a:prstGeom prst="rect">
            <a:avLst/>
          </a:prstGeom>
          <a:noFill/>
          <a:ln w="9525" cap="flat" cmpd="sng" algn="ctr">
            <a:solidFill>
              <a:schemeClr val="accent1"/>
            </a:solidFill>
            <a:prstDash val="lg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a typeface="ＭＳ Ｐゴシック" pitchFamily="34" charset="-128"/>
            </a:endParaRPr>
          </a:p>
        </p:txBody>
      </p:sp>
      <p:sp>
        <p:nvSpPr>
          <p:cNvPr id="3" name="Oval Callout 2"/>
          <p:cNvSpPr/>
          <p:nvPr/>
        </p:nvSpPr>
        <p:spPr bwMode="auto">
          <a:xfrm>
            <a:off x="4876800" y="3581400"/>
            <a:ext cx="1905000" cy="1219200"/>
          </a:xfrm>
          <a:prstGeom prst="wedgeEllipseCallout">
            <a:avLst>
              <a:gd name="adj1" fmla="val -2199"/>
              <a:gd name="adj2" fmla="val -120369"/>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effectLst/>
                <a:latin typeface="Verdana" pitchFamily="34" charset="0"/>
                <a:ea typeface="ＭＳ Ｐゴシック" pitchFamily="34" charset="-128"/>
              </a:rPr>
              <a:t>Optional – within customer premises</a:t>
            </a:r>
          </a:p>
        </p:txBody>
      </p:sp>
      <p:sp>
        <p:nvSpPr>
          <p:cNvPr id="10" name="Oval Callout 9"/>
          <p:cNvSpPr/>
          <p:nvPr/>
        </p:nvSpPr>
        <p:spPr bwMode="auto">
          <a:xfrm>
            <a:off x="3200400" y="3276600"/>
            <a:ext cx="990601" cy="685800"/>
          </a:xfrm>
          <a:prstGeom prst="wedgeEllipseCallout">
            <a:avLst>
              <a:gd name="adj1" fmla="val -2199"/>
              <a:gd name="adj2" fmla="val -120369"/>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000" dirty="0">
                <a:latin typeface="Verdana" pitchFamily="34" charset="0"/>
                <a:ea typeface="ＭＳ Ｐゴシック" pitchFamily="34" charset="-128"/>
              </a:rPr>
              <a:t>May be called FAN or NAN</a:t>
            </a:r>
            <a:endParaRPr kumimoji="0" lang="en-US" sz="1000" b="0" i="0" u="none" strike="noStrike" cap="none" normalizeH="0" baseline="0" dirty="0">
              <a:ln>
                <a:noFill/>
              </a:ln>
              <a:effectLst/>
              <a:latin typeface="Verdana" pitchFamily="34" charset="0"/>
              <a:ea typeface="ＭＳ Ｐゴシック" pitchFamily="34" charset="-128"/>
            </a:endParaRPr>
          </a:p>
        </p:txBody>
      </p:sp>
      <p:sp>
        <p:nvSpPr>
          <p:cNvPr id="11" name="Oval Callout 10"/>
          <p:cNvSpPr/>
          <p:nvPr/>
        </p:nvSpPr>
        <p:spPr bwMode="auto">
          <a:xfrm>
            <a:off x="2133600" y="3429000"/>
            <a:ext cx="990601" cy="685800"/>
          </a:xfrm>
          <a:prstGeom prst="wedgeEllipseCallout">
            <a:avLst>
              <a:gd name="adj1" fmla="val 33119"/>
              <a:gd name="adj2" fmla="val -163268"/>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000" dirty="0">
                <a:latin typeface="Verdana" pitchFamily="34" charset="0"/>
                <a:ea typeface="ＭＳ Ｐゴシック" pitchFamily="34" charset="-128"/>
              </a:rPr>
              <a:t>Data Aggregation Point</a:t>
            </a:r>
            <a:endParaRPr kumimoji="0" lang="en-US" sz="1000" b="0" i="0" u="none" strike="noStrike" cap="none" normalizeH="0" baseline="0" dirty="0">
              <a:ln>
                <a:noFill/>
              </a:ln>
              <a:effectLst/>
              <a:latin typeface="Verdana" pitchFamily="34" charset="0"/>
              <a:ea typeface="ＭＳ Ｐゴシック" pitchFamily="34" charset="-128"/>
            </a:endParaRPr>
          </a:p>
        </p:txBody>
      </p:sp>
      <p:sp>
        <p:nvSpPr>
          <p:cNvPr id="4" name="Cloud 3"/>
          <p:cNvSpPr/>
          <p:nvPr/>
        </p:nvSpPr>
        <p:spPr bwMode="auto">
          <a:xfrm>
            <a:off x="6629400" y="2133600"/>
            <a:ext cx="1066800" cy="914400"/>
          </a:xfrm>
          <a:prstGeom prst="cloud">
            <a:avLst/>
          </a:prstGeom>
          <a:solidFill>
            <a:schemeClr val="accent1"/>
          </a:solidFill>
          <a:ln w="952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effectLst/>
                <a:latin typeface="Verdana" pitchFamily="34" charset="0"/>
                <a:ea typeface="ＭＳ Ｐゴシック" pitchFamily="34" charset="-128"/>
              </a:rPr>
              <a:t>Internet</a:t>
            </a:r>
          </a:p>
        </p:txBody>
      </p:sp>
      <p:sp>
        <p:nvSpPr>
          <p:cNvPr id="5" name="Arc 4"/>
          <p:cNvSpPr/>
          <p:nvPr/>
        </p:nvSpPr>
        <p:spPr bwMode="auto">
          <a:xfrm>
            <a:off x="1752600" y="1828800"/>
            <a:ext cx="5257800" cy="762000"/>
          </a:xfrm>
          <a:prstGeom prst="arc">
            <a:avLst>
              <a:gd name="adj1" fmla="val 10859818"/>
              <a:gd name="adj2" fmla="val 21512259"/>
            </a:avLst>
          </a:prstGeom>
          <a:noFill/>
          <a:ln w="952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a typeface="ＭＳ Ｐゴシック" pitchFamily="34" charset="-128"/>
            </a:endParaRPr>
          </a:p>
        </p:txBody>
      </p:sp>
    </p:spTree>
    <p:extLst>
      <p:ext uri="{BB962C8B-B14F-4D97-AF65-F5344CB8AC3E}">
        <p14:creationId xmlns:p14="http://schemas.microsoft.com/office/powerpoint/2010/main" val="1995625456"/>
      </p:ext>
    </p:extLst>
  </p:cSld>
  <p:clrMapOvr>
    <a:masterClrMapping/>
  </p:clrMapOvr>
</p:sld>
</file>

<file path=ppt/theme/theme1.xml><?xml version="1.0" encoding="utf-8"?>
<a:theme xmlns:a="http://schemas.openxmlformats.org/drawingml/2006/main" name="802-11-Submission">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IEEE-SA Powerpoint Template">
  <a:themeElements>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fontScheme name="Blank Presentatio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clrMap bg1="lt1" tx1="dk1" bg2="lt2" tx2="dk2" accent1="accent1" accent2="accent2" accent3="accent3" accent4="accent4" accent5="accent5" accent6="accent6" hlink="hlink" folHlink="folHlink"/>
    </a:extraClrScheme>
    <a:extraClrScheme>
      <a:clrScheme name="Blank Presentation 2">
        <a:dk1>
          <a:srgbClr val="A6B4AC"/>
        </a:dk1>
        <a:lt1>
          <a:srgbClr val="FFFFFF"/>
        </a:lt1>
        <a:dk2>
          <a:srgbClr val="000000"/>
        </a:dk2>
        <a:lt2>
          <a:srgbClr val="FFFFFF"/>
        </a:lt2>
        <a:accent1>
          <a:srgbClr val="0066A1"/>
        </a:accent1>
        <a:accent2>
          <a:srgbClr val="009FDA"/>
        </a:accent2>
        <a:accent3>
          <a:srgbClr val="AAAAAA"/>
        </a:accent3>
        <a:accent4>
          <a:srgbClr val="DADADA"/>
        </a:accent4>
        <a:accent5>
          <a:srgbClr val="AAB8CD"/>
        </a:accent5>
        <a:accent6>
          <a:srgbClr val="0090C5"/>
        </a:accent6>
        <a:hlink>
          <a:srgbClr val="CC1239"/>
        </a:hlink>
        <a:folHlink>
          <a:srgbClr val="FDC82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4178</TotalTime>
  <Words>1812</Words>
  <Application>Microsoft Office PowerPoint</Application>
  <PresentationFormat>On-screen Show (4:3)</PresentationFormat>
  <Paragraphs>421</Paragraphs>
  <Slides>28</Slides>
  <Notes>17</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28</vt:i4>
      </vt:variant>
    </vt:vector>
  </HeadingPairs>
  <TitlesOfParts>
    <vt:vector size="41" baseType="lpstr">
      <vt:lpstr>Arial Unicode MS</vt:lpstr>
      <vt:lpstr>Arial</vt:lpstr>
      <vt:lpstr>Calibri</vt:lpstr>
      <vt:lpstr>CiscoSans ExtraLight</vt:lpstr>
      <vt:lpstr>Geneva</vt:lpstr>
      <vt:lpstr>MS Gothic</vt:lpstr>
      <vt:lpstr>MS PGothic</vt:lpstr>
      <vt:lpstr>MS PGothic</vt:lpstr>
      <vt:lpstr>Myriad Pro</vt:lpstr>
      <vt:lpstr>Times New Roman</vt:lpstr>
      <vt:lpstr>Verdana</vt:lpstr>
      <vt:lpstr>802-11-Submission</vt:lpstr>
      <vt:lpstr>1_IEEE-SA Powerpoint Template</vt:lpstr>
      <vt:lpstr>802.24.1 Smart Grid TAG  Consolidated White Paper Presentation</vt:lpstr>
      <vt:lpstr>IEEE-SA Smart Grid</vt:lpstr>
      <vt:lpstr>Smart Grid</vt:lpstr>
      <vt:lpstr>IEEE 802 and Smart Grid</vt:lpstr>
      <vt:lpstr>IEEE 802 Standards Applicable to Grid Communications</vt:lpstr>
      <vt:lpstr>The Integrated Grid</vt:lpstr>
      <vt:lpstr>Summary of utility communications protocols</vt:lpstr>
      <vt:lpstr>Overview of AMI Applications</vt:lpstr>
      <vt:lpstr>SG Network Architecture</vt:lpstr>
      <vt:lpstr>Overview of DA Applications</vt:lpstr>
      <vt:lpstr>Security Overview</vt:lpstr>
      <vt:lpstr>802.1X Security</vt:lpstr>
      <vt:lpstr>802.1X Authentication</vt:lpstr>
      <vt:lpstr>802.11 Security</vt:lpstr>
      <vt:lpstr>802.15 Security</vt:lpstr>
      <vt:lpstr>802.16 Security</vt:lpstr>
      <vt:lpstr>Security for 802.21d  Multicast Group Management</vt:lpstr>
      <vt:lpstr>802.22 Security</vt:lpstr>
      <vt:lpstr>Non Mains and Low Power Applications</vt:lpstr>
      <vt:lpstr>IEEE 802 Standards for Grid Communications Networks</vt:lpstr>
      <vt:lpstr>Complementary Communications Technologies</vt:lpstr>
      <vt:lpstr>Why is mesh networking used</vt:lpstr>
      <vt:lpstr>Example of Mesh Network</vt:lpstr>
      <vt:lpstr>Lifecycle Considerations</vt:lpstr>
      <vt:lpstr>Backup Section</vt:lpstr>
      <vt:lpstr>802.11 – Spectrum / Rate view</vt:lpstr>
      <vt:lpstr>802.15.4 PHY Overview (data rate vs frequency)</vt:lpstr>
      <vt:lpstr>SG Network Architecture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Dedicated Short Range Communication (DSRC) Applications Tutorial and Implications for Spectrum Sharing</dc:title>
  <dc:subject>Implications for spectrum sharing</dc:subject>
  <dc:creator>John Kenny</dc:creator>
  <cp:lastModifiedBy>Godfrey, Tim</cp:lastModifiedBy>
  <cp:revision>116</cp:revision>
  <cp:lastPrinted>1601-01-01T00:00:00Z</cp:lastPrinted>
  <dcterms:created xsi:type="dcterms:W3CDTF">2013-05-08T17:52:04Z</dcterms:created>
  <dcterms:modified xsi:type="dcterms:W3CDTF">2016-10-25T22:27:52Z</dcterms:modified>
</cp:coreProperties>
</file>