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8" r:id="rId2"/>
    <p:sldId id="256" r:id="rId3"/>
    <p:sldId id="285" r:id="rId4"/>
    <p:sldId id="310" r:id="rId5"/>
    <p:sldId id="309" r:id="rId6"/>
    <p:sldId id="314" r:id="rId7"/>
    <p:sldId id="306" r:id="rId8"/>
    <p:sldId id="311" r:id="rId9"/>
    <p:sldId id="312" r:id="rId10"/>
    <p:sldId id="313" r:id="rId11"/>
    <p:sldId id="276" r:id="rId12"/>
    <p:sldId id="275" r:id="rId13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17" autoAdjust="0"/>
    <p:restoredTop sz="94660"/>
  </p:normalViewPr>
  <p:slideViewPr>
    <p:cSldViewPr>
      <p:cViewPr varScale="1">
        <p:scale>
          <a:sx n="99" d="100"/>
          <a:sy n="99" d="100"/>
        </p:scale>
        <p:origin x="27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544888" y="177800"/>
            <a:ext cx="2693987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altLang="en-US"/>
              <a:t>doc.: IEEE 802.15-&lt;doc#&gt;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230981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altLang="en-US"/>
              <a:t>&lt;month year&gt;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160838" y="8982075"/>
            <a:ext cx="2157412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000"/>
            </a:lvl1pPr>
          </a:lstStyle>
          <a:p>
            <a:r>
              <a:rPr lang="en-US" altLang="en-US"/>
              <a:t>&lt;author&gt;, &lt;company&gt;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2697163" y="8982075"/>
            <a:ext cx="1385887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z="1000"/>
            </a:lvl1pPr>
          </a:lstStyle>
          <a:p>
            <a:r>
              <a:rPr lang="en-US" altLang="en-US"/>
              <a:t>Page </a:t>
            </a:r>
            <a:fld id="{F05CCD38-E3BA-4351-86DA-0A746BC4558B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defTabSz="9334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61963" defTabSz="9334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923925" defTabSz="9334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387475" defTabSz="9334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849438" defTabSz="9334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3066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7638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2210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6782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3912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467100" y="98425"/>
            <a:ext cx="281463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altLang="en-US"/>
              <a:t>doc.: IEEE 802.15-&lt;doc#&gt;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27368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altLang="en-US"/>
              <a:t>&lt;month year&gt;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771900" y="8985250"/>
            <a:ext cx="2509838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 altLang="en-US"/>
              <a:t>&lt;author&gt;, &lt;company&gt;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2933700" y="8985250"/>
            <a:ext cx="801688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altLang="en-US"/>
              <a:t>Page </a:t>
            </a:r>
            <a:fld id="{F9031878-2613-4CF8-8C8B-1C8D0CA1FB2E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r>
              <a:rPr lang="en-US" alt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22071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en-US"/>
              <a:t>doc.: IEEE 802.15-&lt;doc#&gt;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altLang="en-US"/>
              <a:t>&lt;month year&gt;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altLang="en-US"/>
              <a:t>&lt;author&gt;, &lt;company&gt;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altLang="en-US"/>
              <a:t>Page </a:t>
            </a:r>
            <a:fld id="{CEDB8187-817F-4946-82F7-CCFC76068F71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267889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 smtClean="0"/>
              <a:t>Tim Godfrey, EPRI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869219CD-136A-40C3-85E0-D9FA436669C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169393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 smtClean="0"/>
              <a:t>Tim Godfrey, EPRI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D2793805-6678-4F90-9549-7863581D225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57152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 smtClean="0"/>
              <a:t>Tim Godfrey, EPRI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A42A6F1F-89D0-4C7C-88C0-E46BC40C428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51269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 smtClean="0"/>
              <a:t>Tim Godfrey, EPRI</a:t>
            </a:r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43D6F4AB-797C-4E10-8BE8-7E7A0FDF117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162663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 smtClean="0"/>
              <a:t>Tim Godfrey, EPRI</a:t>
            </a:r>
            <a:endParaRPr lang="en-US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EFA497F3-03E4-43CE-BA28-C5FC5BC2AE2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880998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85800" y="378281"/>
            <a:ext cx="1600200" cy="2154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&lt;month year&gt;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 smtClean="0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71B338A4-ED28-4298-8247-49C20A64E3B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49446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85800" y="378281"/>
            <a:ext cx="1600200" cy="2154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&lt;month year&gt;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 smtClean="0"/>
              <a:t>Tim Godfrey, EPRI</a:t>
            </a:r>
            <a:endParaRPr lang="en-US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10F6A3D7-DD84-42AF-989C-56ECD19EC4B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668944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378281"/>
            <a:ext cx="1600200" cy="2154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&lt;month year&gt;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 smtClean="0"/>
              <a:t>Tim Godfrey, EPRI</a:t>
            </a:r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68D59594-AA2E-416C-8D6D-4EAE56C9B63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03021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86400" y="6475413"/>
            <a:ext cx="3124200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altLang="en-US" dirty="0" smtClean="0"/>
              <a:t>Tim Godfrey, EPRI</a:t>
            </a:r>
            <a:endParaRPr lang="en-US" alt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 altLang="en-US"/>
              <a:t>Slide </a:t>
            </a:r>
            <a:fld id="{4CFCE8D9-1B5D-49FC-8389-90980ECCA564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267200" y="394156"/>
            <a:ext cx="419100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anchor="b">
            <a:spAutoFit/>
          </a:bodyPr>
          <a:lstStyle/>
          <a:p>
            <a:pPr lvl="4" algn="r"/>
            <a:r>
              <a:rPr lang="en-US" altLang="en-US" sz="1400" b="1" dirty="0"/>
              <a:t>doc.: IEEE </a:t>
            </a:r>
            <a:r>
              <a:rPr lang="en-US" altLang="en-US" sz="1400" b="1" dirty="0" smtClean="0"/>
              <a:t>802.24-16-0005r0</a:t>
            </a:r>
            <a:endParaRPr lang="en-US" altLang="en-US" sz="1400" b="1" dirty="0" smtClean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r>
              <a:rPr lang="en-US" alt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685800" y="381000"/>
            <a:ext cx="434340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anchor="b">
            <a:spAutoFit/>
          </a:bodyPr>
          <a:lstStyle/>
          <a:p>
            <a:pPr marL="0" lvl="4" algn="l"/>
            <a:r>
              <a:rPr lang="en-US" altLang="en-US" sz="1400" b="1" dirty="0" smtClean="0"/>
              <a:t>January 2016</a:t>
            </a:r>
            <a:endParaRPr lang="en-US" altLang="en-US" sz="1400" b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24/dcn/16/24-16-0001-00-0000-802-16-802-24-tutorial-proposed-802-16s-narrowband-project.pdf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24/dcn/16/24-16-0004-00-0000-802-student-paper-competition-judging-criteria.docx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ctrTitle"/>
          </p:nvPr>
        </p:nvSpPr>
        <p:spPr/>
        <p:txBody>
          <a:bodyPr anchor="ctr"/>
          <a:lstStyle/>
          <a:p>
            <a:r>
              <a:rPr lang="en-US" altLang="en-US" sz="3600" dirty="0" smtClean="0"/>
              <a:t>802.24 Vertical Applications TAG</a:t>
            </a:r>
            <a:endParaRPr lang="en-US" altLang="en-US" sz="3600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January 2016 </a:t>
            </a:r>
            <a:r>
              <a:rPr lang="en-US" dirty="0" smtClean="0"/>
              <a:t>Meeting</a:t>
            </a:r>
          </a:p>
          <a:p>
            <a:r>
              <a:rPr lang="en-US" dirty="0" smtClean="0"/>
              <a:t>Closing Report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Atlanta, Georgia, USA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dirty="0" smtClean="0"/>
              <a:t>Tim Godfrey, EPRI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FB77950E-B72B-4A4A-976E-ED1B46E90826}" type="slidenum">
              <a:rPr lang="en-US" altLang="en-US"/>
              <a:pPr/>
              <a:t>1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Paper Judging Timeline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Deadline Tuesday March 1.</a:t>
            </a:r>
          </a:p>
          <a:p>
            <a:r>
              <a:rPr lang="en-US" dirty="0" smtClean="0"/>
              <a:t>Papers distributed to judges March 4</a:t>
            </a:r>
          </a:p>
          <a:p>
            <a:r>
              <a:rPr lang="en-US" dirty="0" smtClean="0"/>
              <a:t>Judges responses by March 11</a:t>
            </a:r>
          </a:p>
          <a:p>
            <a:r>
              <a:rPr lang="en-US" dirty="0" smtClean="0"/>
              <a:t>Preliminary discussion of papers and review at March meeting. </a:t>
            </a:r>
          </a:p>
          <a:p>
            <a:r>
              <a:rPr lang="en-US" dirty="0" smtClean="0"/>
              <a:t>Final decision by teleconference in April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D2793805-6678-4F90-9549-7863581D2258}" type="slidenum">
              <a:rPr lang="en-US" altLang="en-US" smtClean="0"/>
              <a:pPr/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66808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802.24 TAG closing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Action </a:t>
            </a:r>
            <a:r>
              <a:rPr lang="en-US" dirty="0" smtClean="0"/>
              <a:t>Items from this </a:t>
            </a:r>
            <a:r>
              <a:rPr lang="en-US" dirty="0" smtClean="0"/>
              <a:t>meeting</a:t>
            </a:r>
          </a:p>
          <a:p>
            <a:pPr lvl="1"/>
            <a:r>
              <a:rPr lang="en-US" dirty="0" smtClean="0"/>
              <a:t>Follow up for Sub-1GHz white paper</a:t>
            </a:r>
          </a:p>
          <a:p>
            <a:pPr lvl="1"/>
            <a:r>
              <a:rPr lang="en-US" dirty="0" smtClean="0"/>
              <a:t>Follow up for SG Companion Presentation</a:t>
            </a:r>
          </a:p>
          <a:p>
            <a:pPr lvl="1"/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D2793805-6678-4F90-9549-7863581D2258}" type="slidenum">
              <a:rPr lang="en-US" altLang="en-US" smtClean="0"/>
              <a:pPr/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53613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957262"/>
          </a:xfrm>
        </p:spPr>
        <p:txBody>
          <a:bodyPr/>
          <a:lstStyle/>
          <a:p>
            <a:r>
              <a:rPr lang="en-US" dirty="0" smtClean="0"/>
              <a:t>Next Meeting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>
          <a:xfrm>
            <a:off x="623888" y="3429001"/>
            <a:ext cx="7886700" cy="2660650"/>
          </a:xfrm>
        </p:spPr>
        <p:txBody>
          <a:bodyPr/>
          <a:lstStyle/>
          <a:p>
            <a:r>
              <a:rPr lang="en-US" dirty="0" smtClean="0"/>
              <a:t>Monday March 14th - Wednesday March 16th</a:t>
            </a:r>
            <a:r>
              <a:rPr lang="en-US" dirty="0"/>
              <a:t>, </a:t>
            </a:r>
            <a:r>
              <a:rPr lang="en-US" dirty="0" smtClean="0"/>
              <a:t>2016</a:t>
            </a:r>
            <a:endParaRPr lang="en-US" dirty="0"/>
          </a:p>
          <a:p>
            <a:endParaRPr lang="en-US" b="1" dirty="0" smtClean="0"/>
          </a:p>
          <a:p>
            <a:endParaRPr lang="en-US" b="1" dirty="0"/>
          </a:p>
          <a:p>
            <a:r>
              <a:rPr lang="en-US" b="1" dirty="0" smtClean="0"/>
              <a:t>Sands </a:t>
            </a:r>
            <a:r>
              <a:rPr lang="en-US" b="1" dirty="0"/>
              <a:t>Venetian Macao Hotel</a:t>
            </a:r>
            <a:br>
              <a:rPr lang="en-US" b="1" dirty="0"/>
            </a:br>
            <a:r>
              <a:rPr lang="en-US" dirty="0"/>
              <a:t>Estrada da </a:t>
            </a:r>
            <a:r>
              <a:rPr lang="en-US" dirty="0" err="1"/>
              <a:t>Baia</a:t>
            </a:r>
            <a:r>
              <a:rPr lang="en-US" dirty="0"/>
              <a:t> de </a:t>
            </a:r>
            <a:r>
              <a:rPr lang="en-US" dirty="0" err="1"/>
              <a:t>Nossa</a:t>
            </a:r>
            <a:r>
              <a:rPr lang="en-US" dirty="0"/>
              <a:t> </a:t>
            </a:r>
            <a:r>
              <a:rPr lang="en-US" dirty="0" err="1"/>
              <a:t>Senhora</a:t>
            </a:r>
            <a:r>
              <a:rPr lang="en-US" dirty="0"/>
              <a:t> da </a:t>
            </a:r>
            <a:r>
              <a:rPr lang="en-US" dirty="0" err="1"/>
              <a:t>Esperanca</a:t>
            </a:r>
            <a:r>
              <a:rPr lang="en-US" dirty="0"/>
              <a:t>,</a:t>
            </a:r>
            <a:br>
              <a:rPr lang="en-US" dirty="0"/>
            </a:br>
            <a:r>
              <a:rPr lang="en-US" dirty="0"/>
              <a:t>Macau</a:t>
            </a:r>
            <a:br>
              <a:rPr lang="en-US" dirty="0"/>
            </a:br>
            <a:r>
              <a:rPr lang="en-US" dirty="0"/>
              <a:t>Tel: +853 2882 8888</a:t>
            </a:r>
            <a:br>
              <a:rPr lang="en-US" dirty="0"/>
            </a:br>
            <a:endParaRPr lang="en-US" dirty="0"/>
          </a:p>
          <a:p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D2793805-6678-4F90-9549-7863581D2258}" type="slidenum">
              <a:rPr lang="en-US" altLang="en-US" smtClean="0"/>
              <a:pPr/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2976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altLang="en-US" sz="3200" smtClean="0"/>
              <a:t>802.24 Overview</a:t>
            </a:r>
            <a:endParaRPr lang="en-US" altLang="en-US" sz="3200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8153400" cy="4114800"/>
          </a:xfrm>
          <a:ln/>
        </p:spPr>
        <p:txBody>
          <a:bodyPr>
            <a:normAutofit fontScale="62500" lnSpcReduction="20000"/>
          </a:bodyPr>
          <a:lstStyle/>
          <a:p>
            <a:r>
              <a:rPr lang="en-US" altLang="en-US" dirty="0" smtClean="0"/>
              <a:t>Officers</a:t>
            </a:r>
          </a:p>
          <a:p>
            <a:pPr lvl="1"/>
            <a:r>
              <a:rPr lang="en-US" altLang="en-US" sz="2400" dirty="0" smtClean="0"/>
              <a:t>TAG Chair:				Tim Godfrey</a:t>
            </a:r>
          </a:p>
          <a:p>
            <a:pPr lvl="1"/>
            <a:r>
              <a:rPr lang="en-US" altLang="en-US" sz="2400" dirty="0" smtClean="0"/>
              <a:t>Secretary &amp; TAG Vice Chair:		Ben Rolfe</a:t>
            </a:r>
          </a:p>
          <a:p>
            <a:r>
              <a:rPr lang="en-US" altLang="en-US" dirty="0" smtClean="0"/>
              <a:t>Task Groups</a:t>
            </a:r>
          </a:p>
          <a:p>
            <a:pPr lvl="1"/>
            <a:r>
              <a:rPr lang="en-US" altLang="en-US" dirty="0" smtClean="0"/>
              <a:t>802.24.1	Smart Grid TG		Tim Godfrey</a:t>
            </a:r>
          </a:p>
          <a:p>
            <a:pPr lvl="1"/>
            <a:r>
              <a:rPr lang="en-US" altLang="en-US" dirty="0" smtClean="0"/>
              <a:t>802.24.2	IoT TG			Chris </a:t>
            </a:r>
            <a:r>
              <a:rPr lang="en-US" altLang="en-US" dirty="0" err="1" smtClean="0"/>
              <a:t>DiMinico</a:t>
            </a:r>
            <a:endParaRPr lang="en-US" altLang="en-US" dirty="0" smtClean="0"/>
          </a:p>
          <a:p>
            <a:r>
              <a:rPr lang="en-US" altLang="en-US" dirty="0" smtClean="0"/>
              <a:t>36 </a:t>
            </a:r>
            <a:r>
              <a:rPr lang="en-US" altLang="en-US" dirty="0" smtClean="0"/>
              <a:t>Voting </a:t>
            </a:r>
            <a:r>
              <a:rPr lang="en-US" altLang="en-US" dirty="0" smtClean="0"/>
              <a:t>Members     (as of November 2015 Plenary)</a:t>
            </a:r>
            <a:endParaRPr lang="en-US" altLang="en-US" dirty="0" smtClean="0"/>
          </a:p>
          <a:p>
            <a:pPr marL="342900" lvl="1" indent="-342900">
              <a:buFontTx/>
              <a:buChar char="•"/>
            </a:pPr>
            <a:r>
              <a:rPr lang="en-US" altLang="en-US" dirty="0"/>
              <a:t>Agenda: 	</a:t>
            </a:r>
            <a:r>
              <a:rPr lang="en-US" dirty="0" smtClean="0"/>
              <a:t>24-15-0043-02-0000</a:t>
            </a:r>
            <a:endParaRPr lang="en-US" altLang="en-US" dirty="0"/>
          </a:p>
          <a:p>
            <a:r>
              <a:rPr lang="en-US" altLang="en-US" dirty="0" smtClean="0"/>
              <a:t>Meetings for the Week</a:t>
            </a:r>
          </a:p>
          <a:p>
            <a:pPr lvl="1"/>
            <a:r>
              <a:rPr lang="en-US" altLang="en-US" dirty="0" smtClean="0"/>
              <a:t>Monday PM2</a:t>
            </a:r>
            <a:r>
              <a:rPr lang="en-US" altLang="en-US" dirty="0"/>
              <a:t>	</a:t>
            </a:r>
            <a:r>
              <a:rPr lang="en-US" altLang="en-US" dirty="0" smtClean="0"/>
              <a:t>		</a:t>
            </a:r>
          </a:p>
          <a:p>
            <a:pPr lvl="1"/>
            <a:r>
              <a:rPr lang="en-US" altLang="en-US" dirty="0" smtClean="0"/>
              <a:t>Tuesday PM2</a:t>
            </a:r>
            <a:r>
              <a:rPr lang="en-US" altLang="en-US" dirty="0"/>
              <a:t>	</a:t>
            </a:r>
            <a:r>
              <a:rPr lang="en-US" altLang="en-US" dirty="0" smtClean="0"/>
              <a:t>	</a:t>
            </a:r>
          </a:p>
          <a:p>
            <a:pPr lvl="1"/>
            <a:r>
              <a:rPr lang="en-US" altLang="en-US" dirty="0" smtClean="0"/>
              <a:t>Tuesday Evening (Joint Tutorial with 802.16)	</a:t>
            </a:r>
          </a:p>
          <a:p>
            <a:pPr lvl="1"/>
            <a:r>
              <a:rPr lang="en-US" altLang="en-US" dirty="0" smtClean="0"/>
              <a:t>Wednesday PM2</a:t>
            </a:r>
            <a:r>
              <a:rPr lang="en-US" altLang="en-US" dirty="0"/>
              <a:t>	</a:t>
            </a:r>
            <a:endParaRPr lang="en-US" altLang="en-US" dirty="0" smtClean="0"/>
          </a:p>
          <a:p>
            <a:r>
              <a:rPr lang="en-US" altLang="en-US" dirty="0" smtClean="0"/>
              <a:t>Review manual attendance Procedure for 802.3 members</a:t>
            </a:r>
            <a:r>
              <a:rPr lang="en-US" altLang="en-US" dirty="0"/>
              <a:t>	</a:t>
            </a:r>
            <a:endParaRPr lang="en-US" alt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altLang="en-US" smtClean="0"/>
              <a:t>Slide </a:t>
            </a:r>
            <a:fld id="{21094F23-5605-4FD6-98C1-874C85FFA791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2400" cy="685800"/>
          </a:xfrm>
        </p:spPr>
        <p:txBody>
          <a:bodyPr/>
          <a:lstStyle/>
          <a:p>
            <a:r>
              <a:rPr lang="en-US" dirty="0"/>
              <a:t>Agenda - </a:t>
            </a:r>
            <a:r>
              <a:rPr lang="en-US" dirty="0" smtClean="0"/>
              <a:t>24-15-0043-02-0000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D2793805-6678-4F90-9549-7863581D2258}" type="slidenum">
              <a:rPr lang="en-US" altLang="en-US" smtClean="0"/>
              <a:pPr/>
              <a:t>3</a:t>
            </a:fld>
            <a:endParaRPr lang="en-US" alt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1774803"/>
              </p:ext>
            </p:extLst>
          </p:nvPr>
        </p:nvGraphicFramePr>
        <p:xfrm>
          <a:off x="1676400" y="1219200"/>
          <a:ext cx="5562601" cy="538637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03448"/>
                <a:gridCol w="3457499"/>
                <a:gridCol w="691006"/>
                <a:gridCol w="407200"/>
                <a:gridCol w="503448"/>
              </a:tblGrid>
              <a:tr h="128020"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 dirty="0">
                          <a:effectLst/>
                        </a:rPr>
                        <a:t>1</a:t>
                      </a:r>
                      <a:endParaRPr lang="en-US" sz="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 dirty="0">
                          <a:effectLst/>
                        </a:rPr>
                        <a:t>Monday PM2 session</a:t>
                      </a:r>
                      <a:endParaRPr lang="en-US" sz="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4965" marR="4965" marT="4965" marB="0" anchor="b"/>
                </a:tc>
              </a:tr>
              <a:tr h="239788"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1.1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 dirty="0">
                          <a:effectLst/>
                        </a:rPr>
                        <a:t>Call session to order, present “Guidelines for IEEE SA meetings”, Quorum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Godfrey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5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4:00 PM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965" marR="4965" marT="4965" marB="0" anchor="b"/>
                </a:tc>
              </a:tr>
              <a:tr h="126752"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1.2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 dirty="0">
                          <a:effectLst/>
                        </a:rPr>
                        <a:t>Approval of Agenda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Godfrey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5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4:05 PM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965" marR="4965" marT="4965" marB="0" anchor="b"/>
                </a:tc>
              </a:tr>
              <a:tr h="126752"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1.3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 dirty="0">
                          <a:effectLst/>
                        </a:rPr>
                        <a:t>Introduction/meeting objectives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Godfrey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5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4:10 PM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965" marR="4965" marT="4965" marB="0" anchor="b"/>
                </a:tc>
              </a:tr>
              <a:tr h="126752"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1.4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Approve November minutes (24-15-0027-00-0000) 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Godfrey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5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4:15 PM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965" marR="4965" marT="4965" marB="0" anchor="b"/>
                </a:tc>
              </a:tr>
              <a:tr h="126752"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1.5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Review action items from previous meeting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Godfrey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5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4:20 PM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965" marR="4965" marT="4965" marB="0" anchor="b"/>
                </a:tc>
              </a:tr>
              <a:tr h="126752"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1.6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802.24.2 IoT Task Group business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DiMinico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0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4:25 PM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965" marR="4965" marT="4965" marB="0" anchor="b"/>
                </a:tc>
              </a:tr>
              <a:tr h="126752"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1.7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802.24.2 Liaison Coordinator's Report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Diab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15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4:25 PM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965" marR="4965" marT="4965" marB="0" anchor="b"/>
                </a:tc>
              </a:tr>
              <a:tr h="152103"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1.8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P2413 Liaison Report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Winkel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15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4:40 PM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965" marR="4965" marT="4965" marB="0" anchor="b"/>
                </a:tc>
              </a:tr>
              <a:tr h="152103"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1.9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IIC Liaison Report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Diab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15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4:55 PM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965" marR="4965" marT="4965" marB="0" anchor="b"/>
                </a:tc>
              </a:tr>
              <a:tr h="152103"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1.10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Review and plan IoT white paper development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DiMinico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40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5:10 PM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965" marR="4965" marT="4965" marB="0" anchor="b"/>
                </a:tc>
              </a:tr>
              <a:tr h="126752"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1.12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Recess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DiMinico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0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5:50 PM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965" marR="4965" marT="4965" marB="0" anchor="b"/>
                </a:tc>
              </a:tr>
              <a:tr h="126752"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965" marR="4965" marT="4965" marB="0" anchor="b"/>
                </a:tc>
              </a:tr>
              <a:tr h="128020"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2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Tuesday PM2 session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4965" marR="4965" marT="4965" marB="0" anchor="b"/>
                </a:tc>
              </a:tr>
              <a:tr h="126752"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2.1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Call to Order - 802.24.1 Smart Grid Task Group business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DiMinico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5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4:00 PM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965" marR="4965" marT="4965" marB="0" anchor="b"/>
                </a:tc>
              </a:tr>
              <a:tr h="239788"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2.2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Discussion on 802.16/802.24 Tutorial session on 802.16s amendment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Godfrey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15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4:05 PM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965" marR="4965" marT="4965" marB="0" anchor="b"/>
                </a:tc>
              </a:tr>
              <a:tr h="126752"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2.3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P2030.5 Liaison Report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Heile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10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4:20 PM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965" marR="4965" marT="4965" marB="0" anchor="b"/>
                </a:tc>
              </a:tr>
              <a:tr h="139428"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2.4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Development of Sub-1 GHz White Paper 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Godfrey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30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4:30 PM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965" marR="4965" marT="4965" marB="0" anchor="b"/>
                </a:tc>
              </a:tr>
              <a:tr h="126752"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2.5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Recess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Godfrey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0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965" marR="4965" marT="496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5:00 PM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965" marR="4965" marT="4965" marB="0" anchor="b"/>
                </a:tc>
              </a:tr>
              <a:tr h="126752"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65" marR="4965" marT="4965" marB="0" anchor="b"/>
                </a:tc>
              </a:tr>
              <a:tr h="133090"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3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Tuesday Evening session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4965" marR="4965" marT="4965" marB="0" anchor="b"/>
                </a:tc>
              </a:tr>
              <a:tr h="126752"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3.1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Introductions / 802.16 overview, history, and context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Marks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15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7:30 PM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965" marR="4965" marT="4965" marB="0" anchor="b"/>
                </a:tc>
              </a:tr>
              <a:tr h="239788"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3.2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802.24 Vertical Applications TAG - applications of 802.16 in utility field area networks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Godfrey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10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7:45 PM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965" marR="4965" marT="4965" marB="0" anchor="b"/>
                </a:tc>
              </a:tr>
              <a:tr h="126752"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3.3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Utility industry perspective on private spectrum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Shaft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15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7:55 PM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965" marR="4965" marT="4965" marB="0" anchor="b"/>
                </a:tc>
              </a:tr>
              <a:tr h="126752"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3.4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Utility perspective on standardization for narrow channel operation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Kilbourne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15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8:10 PM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965" marR="4965" marT="4965" marB="0" anchor="b"/>
                </a:tc>
              </a:tr>
              <a:tr h="126752"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3.5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Update on the 700 MHz Upper A Block spectrum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Finch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10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965" marR="4965" marT="496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8:25 PM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965" marR="4965" marT="4965" marB="0" anchor="b"/>
                </a:tc>
              </a:tr>
              <a:tr h="126752"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3.6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Approaches for narrow channel implementation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Simpson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15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965" marR="4965" marT="496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8:35 PM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965" marR="4965" marT="4965" marB="0" anchor="b"/>
                </a:tc>
              </a:tr>
              <a:tr h="126752"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3.7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Q&amp;A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All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10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965" marR="4965" marT="496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8:50 PM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965" marR="4965" marT="4965" marB="0" anchor="b"/>
                </a:tc>
              </a:tr>
              <a:tr h="126752"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3.8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Adjourn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Marks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l" fontAlgn="t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965" marR="4965" marT="496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9:00 PM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965" marR="4965" marT="4965" marB="0" anchor="b"/>
                </a:tc>
              </a:tr>
              <a:tr h="126752"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65" marR="4965" marT="4965" marB="0" anchor="b"/>
                </a:tc>
              </a:tr>
              <a:tr h="126752"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65" marR="4965" marT="4965" marB="0" anchor="b"/>
                </a:tc>
              </a:tr>
              <a:tr h="133090"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4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Wednesday PM2 session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4965" marR="4965" marT="4965" marB="0" anchor="b"/>
                </a:tc>
              </a:tr>
              <a:tr h="126752"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4.1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Call to Order - 802.24.1 Smart Grid Task Group business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Godfrey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0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4:00 PM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965" marR="4965" marT="4965" marB="0" anchor="b"/>
                </a:tc>
              </a:tr>
              <a:tr h="253506"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4.2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Smart Grid Whitepaper Companion Presentation (review action items and section assignments)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Godfrey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30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4:00 PM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965" marR="4965" marT="4965" marB="0" anchor="b"/>
                </a:tc>
              </a:tr>
              <a:tr h="126752"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4.3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802.24 TAG Business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Godfrey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0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4:30 PM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965" marR="4965" marT="4965" marB="0" anchor="b"/>
                </a:tc>
              </a:tr>
              <a:tr h="126752"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4.4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Update on IEEE 802 Student Paper Contest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Gilb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30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4:30 PM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965" marR="4965" marT="4965" marB="0" anchor="b"/>
                </a:tc>
              </a:tr>
              <a:tr h="126752"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4.5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Review action items from current meeting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Godfrey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10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965" marR="4965" marT="496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5:00 PM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965" marR="4965" marT="4965" marB="0" anchor="b"/>
                </a:tc>
              </a:tr>
              <a:tr h="126752"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4.6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Adjourn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Godfrey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65" marR="4965" marT="4965" marB="0" anchor="b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u="none" strike="noStrike">
                          <a:effectLst/>
                        </a:rPr>
                        <a:t>0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965" marR="4965" marT="496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 dirty="0">
                          <a:effectLst/>
                        </a:rPr>
                        <a:t>5:10 PM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965" marR="4965" marT="496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55415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Monday: 802.24.2 Tasks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802.24.2 Liaison Coordinator's </a:t>
            </a:r>
            <a:r>
              <a:rPr lang="en-US" dirty="0" smtClean="0"/>
              <a:t>Report</a:t>
            </a:r>
          </a:p>
          <a:p>
            <a:pPr lvl="1"/>
            <a:r>
              <a:rPr lang="en-US" dirty="0" err="1" smtClean="0"/>
              <a:t>Wael</a:t>
            </a:r>
            <a:r>
              <a:rPr lang="en-US" dirty="0" smtClean="0"/>
              <a:t> </a:t>
            </a:r>
            <a:r>
              <a:rPr lang="en-US" dirty="0" err="1" smtClean="0"/>
              <a:t>Diab</a:t>
            </a:r>
            <a:endParaRPr lang="en-US" dirty="0"/>
          </a:p>
          <a:p>
            <a:r>
              <a:rPr lang="en-US" dirty="0"/>
              <a:t>P2413 Liaison </a:t>
            </a:r>
            <a:r>
              <a:rPr lang="en-US" dirty="0" smtClean="0"/>
              <a:t>Report</a:t>
            </a:r>
          </a:p>
          <a:p>
            <a:pPr lvl="1"/>
            <a:r>
              <a:rPr lang="en-US" dirty="0" smtClean="0"/>
              <a:t>Ludwig </a:t>
            </a:r>
            <a:r>
              <a:rPr lang="en-US" dirty="0" err="1" smtClean="0"/>
              <a:t>Winkel</a:t>
            </a:r>
            <a:endParaRPr lang="en-US" dirty="0"/>
          </a:p>
          <a:p>
            <a:r>
              <a:rPr lang="en-US" dirty="0"/>
              <a:t>IIC Liaison </a:t>
            </a:r>
            <a:r>
              <a:rPr lang="en-US" dirty="0" smtClean="0"/>
              <a:t>Report</a:t>
            </a:r>
          </a:p>
          <a:p>
            <a:pPr lvl="1"/>
            <a:r>
              <a:rPr lang="en-US" dirty="0" err="1" smtClean="0"/>
              <a:t>Wael</a:t>
            </a:r>
            <a:r>
              <a:rPr lang="en-US" dirty="0" smtClean="0"/>
              <a:t> </a:t>
            </a:r>
            <a:r>
              <a:rPr lang="en-US" dirty="0" err="1" smtClean="0"/>
              <a:t>Diab</a:t>
            </a:r>
            <a:endParaRPr lang="en-US" dirty="0"/>
          </a:p>
          <a:p>
            <a:r>
              <a:rPr lang="en-US" dirty="0"/>
              <a:t>Review and plan IoT white paper </a:t>
            </a:r>
            <a:r>
              <a:rPr lang="en-US" dirty="0" smtClean="0"/>
              <a:t>development</a:t>
            </a:r>
          </a:p>
          <a:p>
            <a:pPr lvl="1"/>
            <a:r>
              <a:rPr lang="en-US" dirty="0" smtClean="0"/>
              <a:t>Chris </a:t>
            </a:r>
            <a:r>
              <a:rPr lang="en-US" dirty="0" err="1" smtClean="0"/>
              <a:t>DiMinico</a:t>
            </a:r>
            <a:endParaRPr lang="en-US" dirty="0"/>
          </a:p>
          <a:p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D2793805-6678-4F90-9549-7863581D2258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45593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Tuesday: 802.24.1 </a:t>
            </a:r>
            <a:r>
              <a:rPr lang="en-US" dirty="0" smtClean="0"/>
              <a:t>SG TG Tasks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419600"/>
          </a:xfrm>
        </p:spPr>
        <p:txBody>
          <a:bodyPr>
            <a:normAutofit fontScale="47500" lnSpcReduction="20000"/>
          </a:bodyPr>
          <a:lstStyle/>
          <a:p>
            <a:r>
              <a:rPr lang="en-US" dirty="0"/>
              <a:t>Discussion on 802.16/802.24 Tutorial session on 802.16s </a:t>
            </a:r>
            <a:r>
              <a:rPr lang="en-US" dirty="0" smtClean="0"/>
              <a:t>amendment</a:t>
            </a:r>
          </a:p>
          <a:p>
            <a:pPr lvl="1"/>
            <a:r>
              <a:rPr lang="en-US" dirty="0" smtClean="0"/>
              <a:t>7:30pm Regency V</a:t>
            </a:r>
            <a:endParaRPr lang="en-US" dirty="0"/>
          </a:p>
          <a:p>
            <a:r>
              <a:rPr lang="en-US" dirty="0" smtClean="0"/>
              <a:t>Discussion on 24.1 liaisons and relevant industry activity</a:t>
            </a:r>
          </a:p>
          <a:p>
            <a:pPr lvl="1"/>
            <a:r>
              <a:rPr lang="en-US" dirty="0" smtClean="0"/>
              <a:t>SGIP </a:t>
            </a:r>
            <a:r>
              <a:rPr lang="en-US" dirty="0" err="1" smtClean="0"/>
              <a:t>OpenFMB</a:t>
            </a:r>
            <a:r>
              <a:rPr lang="en-US" dirty="0" smtClean="0"/>
              <a:t>  (is there any opportunity – maybe not)</a:t>
            </a:r>
          </a:p>
          <a:p>
            <a:pPr lvl="1"/>
            <a:r>
              <a:rPr lang="en-US" dirty="0" smtClean="0"/>
              <a:t>SGCG in Europe (ETSI group parallel to SGIP) 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Useful Output: Identify the use cases that the standards serve, and provide them to the industry.</a:t>
            </a:r>
          </a:p>
          <a:p>
            <a:pPr lvl="1"/>
            <a:r>
              <a:rPr lang="en-US" dirty="0" smtClean="0"/>
              <a:t>That can then define who is an appropriate liaison</a:t>
            </a:r>
          </a:p>
          <a:p>
            <a:pPr lvl="1"/>
            <a:r>
              <a:rPr lang="en-US" dirty="0" smtClean="0"/>
              <a:t>Case in point – deterministic Ethernet – how does it apply to utility industry? </a:t>
            </a:r>
          </a:p>
          <a:p>
            <a:pPr lvl="2"/>
            <a:r>
              <a:rPr lang="en-US" dirty="0" smtClean="0"/>
              <a:t>IEC has some requirements for </a:t>
            </a:r>
            <a:r>
              <a:rPr lang="en-US" dirty="0" err="1" smtClean="0"/>
              <a:t>realtime</a:t>
            </a:r>
            <a:r>
              <a:rPr lang="en-US" dirty="0" smtClean="0"/>
              <a:t>  (in TC57)  and also 61850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r>
              <a:rPr lang="en-US" dirty="0" smtClean="0"/>
              <a:t>Need to educate and inform liaisons to gather needs and requirements with respect to IEEE 802 projects.   Identify the tools we have available, and present the available toolbox.</a:t>
            </a:r>
          </a:p>
          <a:p>
            <a:endParaRPr lang="en-US" dirty="0" smtClean="0"/>
          </a:p>
          <a:p>
            <a:r>
              <a:rPr lang="en-US" dirty="0" smtClean="0"/>
              <a:t>P2030.5 </a:t>
            </a:r>
            <a:r>
              <a:rPr lang="en-US" dirty="0"/>
              <a:t>Liaison Report</a:t>
            </a:r>
          </a:p>
          <a:p>
            <a:pPr lvl="1"/>
            <a:r>
              <a:rPr lang="en-US" dirty="0" smtClean="0"/>
              <a:t>F2F WG meeting in Santa Clara next month – will invite utilities as observers, and invite CPUC.  Sponsor Ballot upcoming. 3</a:t>
            </a:r>
            <a:r>
              <a:rPr lang="en-US" baseline="30000" dirty="0" smtClean="0"/>
              <a:t>rd</a:t>
            </a:r>
            <a:r>
              <a:rPr lang="en-US" dirty="0" smtClean="0"/>
              <a:t> week in February (Tuesday/ or Wednesday evening TBD)</a:t>
            </a:r>
          </a:p>
          <a:p>
            <a:r>
              <a:rPr lang="en-US" dirty="0" smtClean="0"/>
              <a:t>Development </a:t>
            </a:r>
            <a:r>
              <a:rPr lang="en-US" dirty="0"/>
              <a:t>of Sub-1 GHz White Paper </a:t>
            </a:r>
            <a:endParaRPr lang="en-US" dirty="0" smtClean="0"/>
          </a:p>
          <a:p>
            <a:pPr lvl="1"/>
            <a:r>
              <a:rPr lang="en-US" dirty="0"/>
              <a:t>Draft updated: </a:t>
            </a:r>
            <a:r>
              <a:rPr lang="en-US" dirty="0" smtClean="0"/>
              <a:t>24-15-0029r3</a:t>
            </a:r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D2793805-6678-4F90-9549-7863581D2258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8360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802.16/802.24 Tutorial: Proposed 802.16s Narrowband Project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802.16 and 802.24 conducted a joint tutorial on the vertical applications of 802.16 in utility grid communication and field area networks. </a:t>
            </a:r>
          </a:p>
          <a:p>
            <a:r>
              <a:rPr lang="en-US" dirty="0" smtClean="0"/>
              <a:t>This tutorial highlights the need for an amendment of 802.16 (the 802.16s project) to accommodate specific narrower channel spectrum allocations.</a:t>
            </a:r>
          </a:p>
          <a:p>
            <a:r>
              <a:rPr lang="en-US" dirty="0" smtClean="0"/>
              <a:t>The presentations </a:t>
            </a:r>
            <a:r>
              <a:rPr lang="en-US" dirty="0"/>
              <a:t>are available as </a:t>
            </a:r>
            <a:r>
              <a:rPr lang="en-US" dirty="0">
                <a:hlinkClick r:id="rId2"/>
              </a:rPr>
              <a:t>24-16-0001-00-0000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D2793805-6678-4F90-9549-7863581D2258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96322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Remaining actions for SG </a:t>
            </a:r>
            <a:r>
              <a:rPr lang="en-US" dirty="0"/>
              <a:t>Companion </a:t>
            </a:r>
            <a:r>
              <a:rPr lang="en-US" dirty="0" smtClean="0"/>
              <a:t>Presentation </a:t>
            </a:r>
            <a:r>
              <a:rPr lang="en-US" dirty="0"/>
              <a:t>(</a:t>
            </a:r>
            <a:r>
              <a:rPr lang="en-US" dirty="0" smtClean="0"/>
              <a:t>24-14-0035-08)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Slide 12: 802.1X </a:t>
            </a:r>
            <a:r>
              <a:rPr lang="en-US" dirty="0" smtClean="0"/>
              <a:t>Security.</a:t>
            </a:r>
          </a:p>
          <a:p>
            <a:pPr lvl="1"/>
            <a:r>
              <a:rPr lang="en-US" dirty="0" smtClean="0"/>
              <a:t>Mick Seaman? </a:t>
            </a:r>
            <a:endParaRPr lang="en-US" dirty="0" smtClean="0"/>
          </a:p>
          <a:p>
            <a:r>
              <a:rPr lang="en-US" dirty="0"/>
              <a:t>Slide 13: 802.11 </a:t>
            </a:r>
            <a:r>
              <a:rPr lang="en-US" dirty="0" smtClean="0"/>
              <a:t>Security   (Tim)</a:t>
            </a:r>
            <a:endParaRPr lang="en-US" dirty="0" smtClean="0"/>
          </a:p>
          <a:p>
            <a:r>
              <a:rPr lang="en-US" dirty="0" smtClean="0"/>
              <a:t>Slide 14: </a:t>
            </a:r>
            <a:r>
              <a:rPr lang="en-US" dirty="0" smtClean="0"/>
              <a:t>802.15 	</a:t>
            </a:r>
            <a:r>
              <a:rPr lang="en-US" dirty="0" err="1" smtClean="0"/>
              <a:t>Tero</a:t>
            </a:r>
            <a:endParaRPr lang="en-US" dirty="0" smtClean="0"/>
          </a:p>
          <a:p>
            <a:r>
              <a:rPr lang="en-US" dirty="0"/>
              <a:t>802.16 </a:t>
            </a:r>
            <a:r>
              <a:rPr lang="en-US" dirty="0" smtClean="0"/>
              <a:t>Security </a:t>
            </a:r>
            <a:r>
              <a:rPr lang="en-US" dirty="0" smtClean="0"/>
              <a:t>  - Tim</a:t>
            </a:r>
            <a:endParaRPr lang="en-US" dirty="0" smtClean="0"/>
          </a:p>
          <a:p>
            <a:r>
              <a:rPr lang="en-US" dirty="0" smtClean="0"/>
              <a:t>802.22 Security – </a:t>
            </a:r>
            <a:r>
              <a:rPr lang="en-US" dirty="0" smtClean="0"/>
              <a:t> Apurva</a:t>
            </a:r>
            <a:endParaRPr lang="en-US" dirty="0" smtClean="0"/>
          </a:p>
          <a:p>
            <a:r>
              <a:rPr lang="en-US" dirty="0" smtClean="0"/>
              <a:t>Non Mains and </a:t>
            </a:r>
            <a:r>
              <a:rPr lang="en-US" dirty="0"/>
              <a:t>LP applications </a:t>
            </a:r>
            <a:r>
              <a:rPr lang="en-US" dirty="0" smtClean="0"/>
              <a:t>– </a:t>
            </a:r>
          </a:p>
          <a:p>
            <a:pPr lvl="2"/>
            <a:r>
              <a:rPr lang="en-US" dirty="0" smtClean="0"/>
              <a:t>Chris Calvert &amp; Ruben Salazar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D2793805-6678-4F90-9549-7863581D2258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5350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Student Paper Competition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153400" cy="4953000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/>
              <a:t>January 2016 Actions</a:t>
            </a:r>
          </a:p>
          <a:p>
            <a:endParaRPr lang="en-US" dirty="0"/>
          </a:p>
          <a:p>
            <a:r>
              <a:rPr lang="en-US" dirty="0" smtClean="0"/>
              <a:t>Establishing a judging committee</a:t>
            </a:r>
          </a:p>
          <a:p>
            <a:pPr lvl="1"/>
            <a:r>
              <a:rPr lang="en-US" dirty="0" smtClean="0"/>
              <a:t>IEEE (Tara Gallus) will receive papers from submission email. </a:t>
            </a:r>
          </a:p>
          <a:p>
            <a:pPr lvl="1"/>
            <a:r>
              <a:rPr lang="en-US" dirty="0" smtClean="0"/>
              <a:t>IEEE will anonymize the papers</a:t>
            </a:r>
          </a:p>
          <a:p>
            <a:pPr lvl="1"/>
            <a:r>
              <a:rPr lang="en-US" dirty="0" smtClean="0"/>
              <a:t>IEEE will distribute to judging committee lead (James Gilb)</a:t>
            </a:r>
          </a:p>
          <a:p>
            <a:pPr lvl="1"/>
            <a:r>
              <a:rPr lang="en-US" dirty="0" smtClean="0"/>
              <a:t>James will distribute to judges</a:t>
            </a:r>
          </a:p>
          <a:p>
            <a:endParaRPr lang="en-US" dirty="0"/>
          </a:p>
          <a:p>
            <a:r>
              <a:rPr lang="en-US" dirty="0" smtClean="0"/>
              <a:t>Judging Committee Volunteers</a:t>
            </a:r>
          </a:p>
          <a:p>
            <a:pPr lvl="1"/>
            <a:r>
              <a:rPr lang="en-US" dirty="0" smtClean="0"/>
              <a:t>Ben Rolfe</a:t>
            </a:r>
          </a:p>
          <a:p>
            <a:pPr lvl="1"/>
            <a:r>
              <a:rPr lang="en-US" dirty="0" err="1" smtClean="0"/>
              <a:t>Jeritt</a:t>
            </a:r>
            <a:r>
              <a:rPr lang="en-US" dirty="0" smtClean="0"/>
              <a:t> Kent</a:t>
            </a:r>
          </a:p>
          <a:p>
            <a:pPr lvl="1"/>
            <a:r>
              <a:rPr lang="en-US" dirty="0" smtClean="0"/>
              <a:t>Ludwig </a:t>
            </a:r>
            <a:r>
              <a:rPr lang="en-US" dirty="0" err="1" smtClean="0"/>
              <a:t>Winkel</a:t>
            </a:r>
            <a:endParaRPr lang="en-US" dirty="0" smtClean="0"/>
          </a:p>
          <a:p>
            <a:pPr lvl="1"/>
            <a:r>
              <a:rPr lang="en-US" dirty="0" smtClean="0"/>
              <a:t>Ruben Salazar</a:t>
            </a:r>
            <a:endParaRPr lang="en-US" dirty="0"/>
          </a:p>
          <a:p>
            <a:pPr lvl="1"/>
            <a:endParaRPr lang="en-US" dirty="0" smtClean="0"/>
          </a:p>
          <a:p>
            <a:r>
              <a:rPr lang="en-US" dirty="0" smtClean="0"/>
              <a:t>Communication to judging team by email. Papers to be distributed as they are submitted.</a:t>
            </a:r>
          </a:p>
          <a:p>
            <a:r>
              <a:rPr lang="en-US" dirty="0" smtClean="0"/>
              <a:t>If number of submissions is low, all papers will be given to all judges. If a larger number is more than 5 and less than 15, they will be divided among judges.  </a:t>
            </a:r>
          </a:p>
          <a:p>
            <a:r>
              <a:rPr lang="en-US" dirty="0" smtClean="0"/>
              <a:t>If a large number of papers are submitted (&gt;25) we will find more judges.</a:t>
            </a:r>
            <a:endParaRPr lang="en-US" dirty="0"/>
          </a:p>
          <a:p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D2793805-6678-4F90-9549-7863581D2258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21520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Student Paper Competition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Development of judging criteria</a:t>
            </a:r>
          </a:p>
          <a:p>
            <a:pPr lvl="1"/>
            <a:r>
              <a:rPr lang="en-US" dirty="0" smtClean="0"/>
              <a:t>Validation that submission requirements have been met</a:t>
            </a:r>
          </a:p>
          <a:p>
            <a:pPr lvl="1"/>
            <a:r>
              <a:rPr lang="en-US" dirty="0" smtClean="0"/>
              <a:t>Compliance with defined scope and relevance to IEEE 802</a:t>
            </a:r>
          </a:p>
          <a:p>
            <a:pPr lvl="1"/>
            <a:r>
              <a:rPr lang="en-US" dirty="0" smtClean="0"/>
              <a:t>Clarity, Conciseness, unique or differentiated idea.  (are there any IEEE resources for this?)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Scoring</a:t>
            </a:r>
          </a:p>
          <a:p>
            <a:pPr lvl="1"/>
            <a:r>
              <a:rPr lang="en-US" dirty="0" smtClean="0"/>
              <a:t>Each aspect on a 0-10 scale</a:t>
            </a:r>
          </a:p>
          <a:p>
            <a:pPr lvl="1"/>
            <a:r>
              <a:rPr lang="en-US" dirty="0" smtClean="0"/>
              <a:t>Follow Published judging criteria document </a:t>
            </a:r>
            <a:r>
              <a:rPr lang="en-US" dirty="0" smtClean="0">
                <a:hlinkClick r:id="rId2"/>
              </a:rPr>
              <a:t>24-16-0004r0</a:t>
            </a:r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dirty="0" smtClean="0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D2793805-6678-4F90-9549-7863581D2258}" type="slidenum">
              <a:rPr lang="en-US" altLang="en-US" smtClean="0"/>
              <a:pPr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36667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IEEE-P802_24</Template>
  <TotalTime>7053</TotalTime>
  <Words>857</Words>
  <Application>Microsoft Office PowerPoint</Application>
  <PresentationFormat>On-screen Show (4:3)</PresentationFormat>
  <Paragraphs>293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Arial1</vt:lpstr>
      <vt:lpstr>Calibri</vt:lpstr>
      <vt:lpstr>Times New Roman</vt:lpstr>
      <vt:lpstr>Times New Roman1</vt:lpstr>
      <vt:lpstr>Office Theme</vt:lpstr>
      <vt:lpstr>802.24 Vertical Applications TAG</vt:lpstr>
      <vt:lpstr>802.24 Overview</vt:lpstr>
      <vt:lpstr>Agenda - 24-15-0043-02-0000</vt:lpstr>
      <vt:lpstr>Monday: 802.24.2 Tasks</vt:lpstr>
      <vt:lpstr>Tuesday: 802.24.1 SG TG Tasks</vt:lpstr>
      <vt:lpstr>802.16/802.24 Tutorial: Proposed 802.16s Narrowband Project</vt:lpstr>
      <vt:lpstr>Remaining actions for SG Companion Presentation (24-14-0035-08)</vt:lpstr>
      <vt:lpstr>Student Paper Competition</vt:lpstr>
      <vt:lpstr>Student Paper Competition</vt:lpstr>
      <vt:lpstr>Paper Judging Timeline</vt:lpstr>
      <vt:lpstr>802.24 TAG closing</vt:lpstr>
      <vt:lpstr>Next Meeting</vt:lpstr>
    </vt:vector>
  </TitlesOfParts>
  <Company>EPRI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802.24 Opening Report</dc:title>
  <dc:subject>802.24 Opening Report</dc:subject>
  <dc:creator>Godfrey, Tim</dc:creator>
  <cp:keywords/>
  <dc:description>&lt;doc#&gt;</dc:description>
  <cp:lastModifiedBy>Godfrey, Tim</cp:lastModifiedBy>
  <cp:revision>125</cp:revision>
  <cp:lastPrinted>1998-02-10T13:28:06Z</cp:lastPrinted>
  <dcterms:created xsi:type="dcterms:W3CDTF">2015-05-13T21:49:41Z</dcterms:created>
  <dcterms:modified xsi:type="dcterms:W3CDTF">2016-01-20T22:31:14Z</dcterms:modified>
</cp:coreProperties>
</file>