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56" r:id="rId3"/>
    <p:sldId id="285" r:id="rId4"/>
    <p:sldId id="310" r:id="rId5"/>
    <p:sldId id="309" r:id="rId6"/>
    <p:sldId id="314" r:id="rId7"/>
    <p:sldId id="306" r:id="rId8"/>
    <p:sldId id="311" r:id="rId9"/>
    <p:sldId id="312" r:id="rId10"/>
    <p:sldId id="313" r:id="rId11"/>
    <p:sldId id="276" r:id="rId12"/>
    <p:sldId id="275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17" autoAdjust="0"/>
    <p:restoredTop sz="94660"/>
  </p:normalViewPr>
  <p:slideViewPr>
    <p:cSldViewPr>
      <p:cViewPr varScale="1">
        <p:scale>
          <a:sx n="99" d="100"/>
          <a:sy n="99" d="100"/>
        </p:scale>
        <p:origin x="27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802.24-16-0005r0</a:t>
            </a:r>
            <a:endParaRPr lang="en-US" altLang="en-US" sz="14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 smtClean="0"/>
              <a:t>January 2016</a:t>
            </a:r>
            <a:endParaRPr lang="en-US" alt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6/24-16-0001-00-0000-802-16-802-24-tutorial-proposed-802-16s-narrowband-project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6/24-16-0004-00-0000-802-student-paper-competition-judging-criteria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 smtClean="0"/>
              <a:t>802.24 Vertical Applications TAG</a:t>
            </a:r>
            <a:endParaRPr lang="en-US" alt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2016 </a:t>
            </a:r>
            <a:r>
              <a:rPr lang="en-US" dirty="0" smtClean="0"/>
              <a:t>Meeting</a:t>
            </a:r>
          </a:p>
          <a:p>
            <a:r>
              <a:rPr lang="en-US" dirty="0" smtClean="0"/>
              <a:t>Closing Report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Atlanta, Georgia, USA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Judging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Deadline Tuesday March 1.</a:t>
            </a:r>
          </a:p>
          <a:p>
            <a:r>
              <a:rPr lang="en-US" dirty="0" smtClean="0"/>
              <a:t>Papers distributed to judges March 4</a:t>
            </a:r>
          </a:p>
          <a:p>
            <a:r>
              <a:rPr lang="en-US" dirty="0" smtClean="0"/>
              <a:t>Judges responses by March 11</a:t>
            </a:r>
          </a:p>
          <a:p>
            <a:r>
              <a:rPr lang="en-US" dirty="0" smtClean="0"/>
              <a:t>Preliminary discussion of papers and review at March meeting. </a:t>
            </a:r>
          </a:p>
          <a:p>
            <a:r>
              <a:rPr lang="en-US" dirty="0" smtClean="0"/>
              <a:t>Final decision by teleconference in April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680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TAG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Action </a:t>
            </a:r>
            <a:r>
              <a:rPr lang="en-US" dirty="0" smtClean="0"/>
              <a:t>Items from this </a:t>
            </a:r>
            <a:r>
              <a:rPr lang="en-US" dirty="0" smtClean="0"/>
              <a:t>meeting</a:t>
            </a:r>
          </a:p>
          <a:p>
            <a:pPr lvl="1"/>
            <a:r>
              <a:rPr lang="en-US" dirty="0" smtClean="0"/>
              <a:t>Follow up for Sub-1GHz white paper</a:t>
            </a:r>
          </a:p>
          <a:p>
            <a:pPr lvl="1"/>
            <a:r>
              <a:rPr lang="en-US" dirty="0" smtClean="0"/>
              <a:t>Follow up for SG Companion Presentation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1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957262"/>
          </a:xfrm>
        </p:spPr>
        <p:txBody>
          <a:bodyPr/>
          <a:lstStyle/>
          <a:p>
            <a:r>
              <a:rPr lang="en-US" dirty="0" smtClean="0"/>
              <a:t>Next Meeting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23888" y="3429001"/>
            <a:ext cx="7886700" cy="2660650"/>
          </a:xfrm>
        </p:spPr>
        <p:txBody>
          <a:bodyPr/>
          <a:lstStyle/>
          <a:p>
            <a:r>
              <a:rPr lang="en-US" dirty="0" smtClean="0"/>
              <a:t>Monday March 14th - Wednesday March 16th</a:t>
            </a:r>
            <a:r>
              <a:rPr lang="en-US" dirty="0"/>
              <a:t>, </a:t>
            </a:r>
            <a:r>
              <a:rPr lang="en-US" dirty="0" smtClean="0"/>
              <a:t>2016</a:t>
            </a:r>
            <a:endParaRPr lang="en-US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Sands </a:t>
            </a:r>
            <a:r>
              <a:rPr lang="en-US" b="1" dirty="0"/>
              <a:t>Venetian Macao Hotel</a:t>
            </a:r>
            <a:br>
              <a:rPr lang="en-US" b="1" dirty="0"/>
            </a:br>
            <a:r>
              <a:rPr lang="en-US" dirty="0"/>
              <a:t>Estrada da </a:t>
            </a:r>
            <a:r>
              <a:rPr lang="en-US" dirty="0" err="1"/>
              <a:t>Baia</a:t>
            </a:r>
            <a:r>
              <a:rPr lang="en-US" dirty="0"/>
              <a:t> de </a:t>
            </a:r>
            <a:r>
              <a:rPr lang="en-US" dirty="0" err="1"/>
              <a:t>Nossa</a:t>
            </a:r>
            <a:r>
              <a:rPr lang="en-US" dirty="0"/>
              <a:t> </a:t>
            </a:r>
            <a:r>
              <a:rPr lang="en-US" dirty="0" err="1"/>
              <a:t>Senhora</a:t>
            </a:r>
            <a:r>
              <a:rPr lang="en-US" dirty="0"/>
              <a:t> da </a:t>
            </a:r>
            <a:r>
              <a:rPr lang="en-US" dirty="0" err="1"/>
              <a:t>Esperanca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Macau</a:t>
            </a:r>
            <a:br>
              <a:rPr lang="en-US" dirty="0"/>
            </a:br>
            <a:r>
              <a:rPr lang="en-US" dirty="0"/>
              <a:t>Tel: +853 2882 8888</a:t>
            </a:r>
            <a:br>
              <a:rPr lang="en-US" dirty="0"/>
            </a:b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smtClean="0"/>
              <a:t>802.24 Overview</a:t>
            </a:r>
            <a:endParaRPr lang="en-US" alt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153400" cy="4114800"/>
          </a:xfrm>
          <a:ln/>
        </p:spPr>
        <p:txBody>
          <a:bodyPr>
            <a:normAutofit fontScale="62500" lnSpcReduction="20000"/>
          </a:bodyPr>
          <a:lstStyle/>
          <a:p>
            <a:r>
              <a:rPr lang="en-US" altLang="en-US" dirty="0" smtClean="0"/>
              <a:t>Officers</a:t>
            </a:r>
          </a:p>
          <a:p>
            <a:pPr lvl="1"/>
            <a:r>
              <a:rPr lang="en-US" altLang="en-US" sz="2400" dirty="0" smtClean="0"/>
              <a:t>TAG Chair:				Tim Godfrey</a:t>
            </a:r>
          </a:p>
          <a:p>
            <a:pPr lvl="1"/>
            <a:r>
              <a:rPr lang="en-US" altLang="en-US" sz="2400" dirty="0" smtClean="0"/>
              <a:t>Secretary &amp; TAG Vice Chair:		Ben Rolfe</a:t>
            </a:r>
          </a:p>
          <a:p>
            <a:r>
              <a:rPr lang="en-US" altLang="en-US" dirty="0" smtClean="0"/>
              <a:t>Task Groups</a:t>
            </a:r>
          </a:p>
          <a:p>
            <a:pPr lvl="1"/>
            <a:r>
              <a:rPr lang="en-US" altLang="en-US" dirty="0" smtClean="0"/>
              <a:t>802.24.1	Smart Grid TG		Tim Godfrey</a:t>
            </a:r>
          </a:p>
          <a:p>
            <a:pPr lvl="1"/>
            <a:r>
              <a:rPr lang="en-US" altLang="en-US" dirty="0" smtClean="0"/>
              <a:t>802.24.2	IoT TG			Chris </a:t>
            </a:r>
            <a:r>
              <a:rPr lang="en-US" altLang="en-US" dirty="0" err="1" smtClean="0"/>
              <a:t>DiMinico</a:t>
            </a:r>
            <a:endParaRPr lang="en-US" altLang="en-US" dirty="0" smtClean="0"/>
          </a:p>
          <a:p>
            <a:r>
              <a:rPr lang="en-US" altLang="en-US" dirty="0" smtClean="0"/>
              <a:t>36 </a:t>
            </a:r>
            <a:r>
              <a:rPr lang="en-US" altLang="en-US" dirty="0" smtClean="0"/>
              <a:t>Voting </a:t>
            </a:r>
            <a:r>
              <a:rPr lang="en-US" altLang="en-US" dirty="0" smtClean="0"/>
              <a:t>Members     (as of November 2015 Plenary)</a:t>
            </a:r>
            <a:endParaRPr lang="en-US" altLang="en-US" dirty="0" smtClean="0"/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 smtClean="0"/>
              <a:t>24-15-0043-02-0000</a:t>
            </a:r>
            <a:endParaRPr lang="en-US" altLang="en-US" dirty="0"/>
          </a:p>
          <a:p>
            <a:r>
              <a:rPr lang="en-US" altLang="en-US" dirty="0" smtClean="0"/>
              <a:t>Meetings for the Week</a:t>
            </a:r>
          </a:p>
          <a:p>
            <a:pPr lvl="1"/>
            <a:r>
              <a:rPr lang="en-US" altLang="en-US" dirty="0" smtClean="0"/>
              <a:t>Monday PM2</a:t>
            </a:r>
            <a:r>
              <a:rPr lang="en-US" altLang="en-US" dirty="0"/>
              <a:t>	</a:t>
            </a:r>
            <a:r>
              <a:rPr lang="en-US" altLang="en-US" dirty="0" smtClean="0"/>
              <a:t>		</a:t>
            </a:r>
          </a:p>
          <a:p>
            <a:pPr lvl="1"/>
            <a:r>
              <a:rPr lang="en-US" altLang="en-US" dirty="0" smtClean="0"/>
              <a:t>Tuesday PM2</a:t>
            </a:r>
            <a:r>
              <a:rPr lang="en-US" altLang="en-US" dirty="0"/>
              <a:t>	</a:t>
            </a:r>
            <a:r>
              <a:rPr lang="en-US" altLang="en-US" dirty="0" smtClean="0"/>
              <a:t>	</a:t>
            </a:r>
          </a:p>
          <a:p>
            <a:pPr lvl="1"/>
            <a:r>
              <a:rPr lang="en-US" altLang="en-US" dirty="0" smtClean="0"/>
              <a:t>Tuesday Evening (Joint Tutorial with 802.16)	</a:t>
            </a:r>
          </a:p>
          <a:p>
            <a:pPr lvl="1"/>
            <a:r>
              <a:rPr lang="en-US" altLang="en-US" dirty="0" smtClean="0"/>
              <a:t>Wednesday PM2</a:t>
            </a:r>
            <a:r>
              <a:rPr lang="en-US" altLang="en-US" dirty="0"/>
              <a:t>	</a:t>
            </a:r>
            <a:endParaRPr lang="en-US" altLang="en-US" dirty="0" smtClean="0"/>
          </a:p>
          <a:p>
            <a:r>
              <a:rPr lang="en-US" altLang="en-US" dirty="0" smtClean="0"/>
              <a:t>Review manual attendance Procedure for 802.3 members</a:t>
            </a:r>
            <a:r>
              <a:rPr lang="en-US" altLang="en-US" dirty="0"/>
              <a:t>	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US" dirty="0"/>
              <a:t>Agenda - </a:t>
            </a:r>
            <a:r>
              <a:rPr lang="en-US" dirty="0" smtClean="0"/>
              <a:t>24-15-0043-02-0000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774803"/>
              </p:ext>
            </p:extLst>
          </p:nvPr>
        </p:nvGraphicFramePr>
        <p:xfrm>
          <a:off x="1676400" y="1219200"/>
          <a:ext cx="5562601" cy="53863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3448"/>
                <a:gridCol w="3457499"/>
                <a:gridCol w="691006"/>
                <a:gridCol w="407200"/>
                <a:gridCol w="503448"/>
              </a:tblGrid>
              <a:tr h="12802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1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Monday PM2 session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</a:tr>
              <a:tr h="239788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Call session to order, present “Guidelines for IEEE SA meetings”, Quorum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Approval of Agenda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Introduction/meeting objectives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4:10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Approve November minutes (24-15-0027-00-0000)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4:15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action items from previous meeting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4:20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802.24.2 IoT Task Group business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4:25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802.24.2 Liaison Coordinator's Report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Diab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4:25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52103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P2413 Liaison Report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Winkel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4:40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52103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IIC Liaison Report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Diab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4:55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52103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and plan IoT white paper development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5:10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Recess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5:50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802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Tuesday PM2 session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2.1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Call to Order - 802.24.1 Smart Grid Task Group business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239788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2.2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Discussion on 802.16/802.24 Tutorial session on 802.16s amendment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2.3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P2030.5 Liaison Report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Heile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4:20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39428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2.4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Development of Sub-1 GHz White Paper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2.5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Recess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</a:tr>
              <a:tr h="13309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Tuesday Evening session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Introductions / 802.16 overview, history, and context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Marks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7:30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239788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 Vertical Applications TAG - applications of 802.16 in utility field area networks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7:45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Utility industry perspective on private spectrum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Shaft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7:55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Utility perspective on standardization for narrow channel operation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Kilbourne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8:10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Update on the 700 MHz Upper A Block spectrum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Finch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8:25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Approaches for narrow channel implementation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Simpson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8:35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Q&amp;A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All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8:50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Adjourn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Marks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9:00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</a:tr>
              <a:tr h="13309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Wednesday PM2 session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Call to Order - 802.24.1 Smart Grid Task Group business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253506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Smart Grid Whitepaper Companion Presentation (review action items and section assignments)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 TAG Business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Update on IEEE 802 Student Paper Contest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Gilb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action items from current meeting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Adjourn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5:10 PM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Monday: 802.24.2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802.24.2 Liaison Coordinator's </a:t>
            </a:r>
            <a:r>
              <a:rPr lang="en-US" dirty="0" smtClean="0"/>
              <a:t>Report</a:t>
            </a:r>
          </a:p>
          <a:p>
            <a:pPr lvl="1"/>
            <a:r>
              <a:rPr lang="en-US" dirty="0" err="1" smtClean="0"/>
              <a:t>Wael</a:t>
            </a:r>
            <a:r>
              <a:rPr lang="en-US" dirty="0" smtClean="0"/>
              <a:t> </a:t>
            </a:r>
            <a:r>
              <a:rPr lang="en-US" dirty="0" err="1" smtClean="0"/>
              <a:t>Diab</a:t>
            </a:r>
            <a:endParaRPr lang="en-US" dirty="0"/>
          </a:p>
          <a:p>
            <a:r>
              <a:rPr lang="en-US" dirty="0"/>
              <a:t>P2413 Liaison </a:t>
            </a:r>
            <a:r>
              <a:rPr lang="en-US" dirty="0" smtClean="0"/>
              <a:t>Report</a:t>
            </a:r>
          </a:p>
          <a:p>
            <a:pPr lvl="1"/>
            <a:r>
              <a:rPr lang="en-US" dirty="0" smtClean="0"/>
              <a:t>Ludwig </a:t>
            </a:r>
            <a:r>
              <a:rPr lang="en-US" dirty="0" err="1" smtClean="0"/>
              <a:t>Winkel</a:t>
            </a:r>
            <a:endParaRPr lang="en-US" dirty="0"/>
          </a:p>
          <a:p>
            <a:r>
              <a:rPr lang="en-US" dirty="0"/>
              <a:t>IIC Liaison </a:t>
            </a:r>
            <a:r>
              <a:rPr lang="en-US" dirty="0" smtClean="0"/>
              <a:t>Report</a:t>
            </a:r>
          </a:p>
          <a:p>
            <a:pPr lvl="1"/>
            <a:r>
              <a:rPr lang="en-US" dirty="0" err="1" smtClean="0"/>
              <a:t>Wael</a:t>
            </a:r>
            <a:r>
              <a:rPr lang="en-US" dirty="0" smtClean="0"/>
              <a:t> </a:t>
            </a:r>
            <a:r>
              <a:rPr lang="en-US" dirty="0" err="1" smtClean="0"/>
              <a:t>Diab</a:t>
            </a:r>
            <a:endParaRPr lang="en-US" dirty="0"/>
          </a:p>
          <a:p>
            <a:r>
              <a:rPr lang="en-US" dirty="0"/>
              <a:t>Review and plan IoT white paper </a:t>
            </a:r>
            <a:r>
              <a:rPr lang="en-US" dirty="0" smtClean="0"/>
              <a:t>development</a:t>
            </a:r>
          </a:p>
          <a:p>
            <a:pPr lvl="1"/>
            <a:r>
              <a:rPr lang="en-US" dirty="0" smtClean="0"/>
              <a:t>Chris </a:t>
            </a:r>
            <a:r>
              <a:rPr lang="en-US" dirty="0" err="1" smtClean="0"/>
              <a:t>DiMinico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559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Tuesday: 802.24.1 </a:t>
            </a:r>
            <a:r>
              <a:rPr lang="en-US" dirty="0" smtClean="0"/>
              <a:t>SG TG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Discussion on 802.16/802.24 Tutorial session on 802.16s </a:t>
            </a:r>
            <a:r>
              <a:rPr lang="en-US" dirty="0" smtClean="0"/>
              <a:t>amendment</a:t>
            </a:r>
          </a:p>
          <a:p>
            <a:pPr lvl="1"/>
            <a:r>
              <a:rPr lang="en-US" dirty="0" smtClean="0"/>
              <a:t>7:30pm Regency V</a:t>
            </a:r>
            <a:endParaRPr lang="en-US" dirty="0"/>
          </a:p>
          <a:p>
            <a:r>
              <a:rPr lang="en-US" dirty="0" smtClean="0"/>
              <a:t>Discussion on 24.1 liaisons and relevant industry activity</a:t>
            </a:r>
          </a:p>
          <a:p>
            <a:pPr lvl="1"/>
            <a:r>
              <a:rPr lang="en-US" dirty="0" smtClean="0"/>
              <a:t>SGIP </a:t>
            </a:r>
            <a:r>
              <a:rPr lang="en-US" dirty="0" err="1" smtClean="0"/>
              <a:t>OpenFMB</a:t>
            </a:r>
            <a:r>
              <a:rPr lang="en-US" dirty="0" smtClean="0"/>
              <a:t>  (is there any opportunity – maybe not)</a:t>
            </a:r>
          </a:p>
          <a:p>
            <a:pPr lvl="1"/>
            <a:r>
              <a:rPr lang="en-US" dirty="0" smtClean="0"/>
              <a:t>SGCG in Europe (ETSI group parallel to SGIP)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Useful Output: Identify the use cases that the standards serve, and provide them to the industry.</a:t>
            </a:r>
          </a:p>
          <a:p>
            <a:pPr lvl="1"/>
            <a:r>
              <a:rPr lang="en-US" dirty="0" smtClean="0"/>
              <a:t>That can then define who is an appropriate liaison</a:t>
            </a:r>
          </a:p>
          <a:p>
            <a:pPr lvl="1"/>
            <a:r>
              <a:rPr lang="en-US" dirty="0" smtClean="0"/>
              <a:t>Case in point – deterministic Ethernet – how does it apply to utility industry? </a:t>
            </a:r>
          </a:p>
          <a:p>
            <a:pPr lvl="2"/>
            <a:r>
              <a:rPr lang="en-US" dirty="0" smtClean="0"/>
              <a:t>IEC has some requirements for </a:t>
            </a:r>
            <a:r>
              <a:rPr lang="en-US" dirty="0" err="1" smtClean="0"/>
              <a:t>realtime</a:t>
            </a:r>
            <a:r>
              <a:rPr lang="en-US" dirty="0" smtClean="0"/>
              <a:t>  (in TC57)  and also 61850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Need to educate and inform liaisons to gather needs and requirements with respect to IEEE 802 projects.   Identify the tools we have available, and present the available toolbox.</a:t>
            </a:r>
          </a:p>
          <a:p>
            <a:endParaRPr lang="en-US" dirty="0" smtClean="0"/>
          </a:p>
          <a:p>
            <a:r>
              <a:rPr lang="en-US" dirty="0" smtClean="0"/>
              <a:t>P2030.5 </a:t>
            </a:r>
            <a:r>
              <a:rPr lang="en-US" dirty="0"/>
              <a:t>Liaison Report</a:t>
            </a:r>
          </a:p>
          <a:p>
            <a:pPr lvl="1"/>
            <a:r>
              <a:rPr lang="en-US" dirty="0" smtClean="0"/>
              <a:t>F2F WG meeting in Santa Clara next month – will invite utilities as observers, and invite CPUC.  Sponsor Ballot upcoming. 3</a:t>
            </a:r>
            <a:r>
              <a:rPr lang="en-US" baseline="30000" dirty="0" smtClean="0"/>
              <a:t>rd</a:t>
            </a:r>
            <a:r>
              <a:rPr lang="en-US" dirty="0" smtClean="0"/>
              <a:t> week in February (Tuesday/ or Wednesday evening TBD)</a:t>
            </a:r>
          </a:p>
          <a:p>
            <a:r>
              <a:rPr lang="en-US" dirty="0" smtClean="0"/>
              <a:t>Development </a:t>
            </a:r>
            <a:r>
              <a:rPr lang="en-US" dirty="0"/>
              <a:t>of Sub-1 GHz White Paper </a:t>
            </a:r>
            <a:endParaRPr lang="en-US" dirty="0" smtClean="0"/>
          </a:p>
          <a:p>
            <a:pPr lvl="1"/>
            <a:r>
              <a:rPr lang="en-US" dirty="0"/>
              <a:t>Draft updated: </a:t>
            </a:r>
            <a:r>
              <a:rPr lang="en-US" dirty="0" smtClean="0"/>
              <a:t>24-15-0029r3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36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802.16/802.24 Tutorial: Proposed 802.16s Narrowband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802.16 and 802.24 conducted a joint tutorial on the vertical applications of 802.16 in utility grid communication and field area networks. </a:t>
            </a:r>
          </a:p>
          <a:p>
            <a:r>
              <a:rPr lang="en-US" dirty="0" smtClean="0"/>
              <a:t>This tutorial highlights the need for an amendment of 802.16 (the 802.16s project) to accommodate specific narrower channel spectrum allocations.</a:t>
            </a:r>
          </a:p>
          <a:p>
            <a:r>
              <a:rPr lang="en-US" dirty="0" smtClean="0"/>
              <a:t>The presentations </a:t>
            </a:r>
            <a:r>
              <a:rPr lang="en-US" dirty="0"/>
              <a:t>are available as </a:t>
            </a:r>
            <a:r>
              <a:rPr lang="en-US" dirty="0">
                <a:hlinkClick r:id="rId2"/>
              </a:rPr>
              <a:t>24-16-0001-00-0000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9632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Remaining actions for SG </a:t>
            </a:r>
            <a:r>
              <a:rPr lang="en-US" dirty="0"/>
              <a:t>Companion </a:t>
            </a:r>
            <a:r>
              <a:rPr lang="en-US" dirty="0" smtClean="0"/>
              <a:t>Presentation </a:t>
            </a:r>
            <a:r>
              <a:rPr lang="en-US" dirty="0"/>
              <a:t>(</a:t>
            </a:r>
            <a:r>
              <a:rPr lang="en-US" dirty="0" smtClean="0"/>
              <a:t>24-14-0035-08)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Slide 12: 802.1X </a:t>
            </a:r>
            <a:r>
              <a:rPr lang="en-US" dirty="0" smtClean="0"/>
              <a:t>Security.</a:t>
            </a:r>
          </a:p>
          <a:p>
            <a:pPr lvl="1"/>
            <a:r>
              <a:rPr lang="en-US" dirty="0" smtClean="0"/>
              <a:t>Mick Seaman? </a:t>
            </a:r>
            <a:endParaRPr lang="en-US" dirty="0" smtClean="0"/>
          </a:p>
          <a:p>
            <a:r>
              <a:rPr lang="en-US" dirty="0"/>
              <a:t>Slide 13: 802.11 </a:t>
            </a:r>
            <a:r>
              <a:rPr lang="en-US" dirty="0" smtClean="0"/>
              <a:t>Security   (Tim)</a:t>
            </a:r>
            <a:endParaRPr lang="en-US" dirty="0" smtClean="0"/>
          </a:p>
          <a:p>
            <a:r>
              <a:rPr lang="en-US" dirty="0" smtClean="0"/>
              <a:t>Slide 14: </a:t>
            </a:r>
            <a:r>
              <a:rPr lang="en-US" dirty="0" smtClean="0"/>
              <a:t>802.15 	</a:t>
            </a:r>
            <a:r>
              <a:rPr lang="en-US" dirty="0" err="1" smtClean="0"/>
              <a:t>Tero</a:t>
            </a:r>
            <a:endParaRPr lang="en-US" dirty="0" smtClean="0"/>
          </a:p>
          <a:p>
            <a:r>
              <a:rPr lang="en-US" dirty="0"/>
              <a:t>802.16 </a:t>
            </a:r>
            <a:r>
              <a:rPr lang="en-US" dirty="0" smtClean="0"/>
              <a:t>Security </a:t>
            </a:r>
            <a:r>
              <a:rPr lang="en-US" dirty="0" smtClean="0"/>
              <a:t>  - Tim</a:t>
            </a:r>
            <a:endParaRPr lang="en-US" dirty="0" smtClean="0"/>
          </a:p>
          <a:p>
            <a:r>
              <a:rPr lang="en-US" dirty="0" smtClean="0"/>
              <a:t>802.22 Security – </a:t>
            </a:r>
            <a:r>
              <a:rPr lang="en-US" dirty="0" smtClean="0"/>
              <a:t> Apurva</a:t>
            </a:r>
            <a:endParaRPr lang="en-US" dirty="0" smtClean="0"/>
          </a:p>
          <a:p>
            <a:r>
              <a:rPr lang="en-US" dirty="0" smtClean="0"/>
              <a:t>Non Mains and </a:t>
            </a:r>
            <a:r>
              <a:rPr lang="en-US" dirty="0"/>
              <a:t>LP applications </a:t>
            </a:r>
            <a:r>
              <a:rPr lang="en-US" dirty="0" smtClean="0"/>
              <a:t>– </a:t>
            </a:r>
          </a:p>
          <a:p>
            <a:pPr lvl="2"/>
            <a:r>
              <a:rPr lang="en-US" dirty="0" smtClean="0"/>
              <a:t>Chris Calvert &amp; Ruben Salazar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35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Paper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953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January 2016 Actions</a:t>
            </a:r>
          </a:p>
          <a:p>
            <a:endParaRPr lang="en-US" dirty="0"/>
          </a:p>
          <a:p>
            <a:r>
              <a:rPr lang="en-US" dirty="0" smtClean="0"/>
              <a:t>Establishing a judging committee</a:t>
            </a:r>
          </a:p>
          <a:p>
            <a:pPr lvl="1"/>
            <a:r>
              <a:rPr lang="en-US" dirty="0" smtClean="0"/>
              <a:t>IEEE (Tara Gallus) will receive papers from submission email. </a:t>
            </a:r>
          </a:p>
          <a:p>
            <a:pPr lvl="1"/>
            <a:r>
              <a:rPr lang="en-US" dirty="0" smtClean="0"/>
              <a:t>IEEE will anonymize the papers</a:t>
            </a:r>
          </a:p>
          <a:p>
            <a:pPr lvl="1"/>
            <a:r>
              <a:rPr lang="en-US" dirty="0" smtClean="0"/>
              <a:t>IEEE will distribute to judging committee lead (James Gilb)</a:t>
            </a:r>
          </a:p>
          <a:p>
            <a:pPr lvl="1"/>
            <a:r>
              <a:rPr lang="en-US" dirty="0" smtClean="0"/>
              <a:t>James will distribute to judges</a:t>
            </a:r>
          </a:p>
          <a:p>
            <a:endParaRPr lang="en-US" dirty="0"/>
          </a:p>
          <a:p>
            <a:r>
              <a:rPr lang="en-US" dirty="0" smtClean="0"/>
              <a:t>Judging Committee Volunteers</a:t>
            </a:r>
          </a:p>
          <a:p>
            <a:pPr lvl="1"/>
            <a:r>
              <a:rPr lang="en-US" dirty="0" smtClean="0"/>
              <a:t>Ben Rolfe</a:t>
            </a:r>
          </a:p>
          <a:p>
            <a:pPr lvl="1"/>
            <a:r>
              <a:rPr lang="en-US" dirty="0" err="1" smtClean="0"/>
              <a:t>Jeritt</a:t>
            </a:r>
            <a:r>
              <a:rPr lang="en-US" dirty="0" smtClean="0"/>
              <a:t> Kent</a:t>
            </a:r>
          </a:p>
          <a:p>
            <a:pPr lvl="1"/>
            <a:r>
              <a:rPr lang="en-US" dirty="0" smtClean="0"/>
              <a:t>Ludwig </a:t>
            </a:r>
            <a:r>
              <a:rPr lang="en-US" dirty="0" err="1" smtClean="0"/>
              <a:t>Winkel</a:t>
            </a:r>
            <a:endParaRPr lang="en-US" dirty="0" smtClean="0"/>
          </a:p>
          <a:p>
            <a:pPr lvl="1"/>
            <a:r>
              <a:rPr lang="en-US" dirty="0" smtClean="0"/>
              <a:t>Ruben Salazar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Communication to judging team by email. Papers to be distributed as they are submitted.</a:t>
            </a:r>
          </a:p>
          <a:p>
            <a:r>
              <a:rPr lang="en-US" dirty="0" smtClean="0"/>
              <a:t>If number of submissions is low, all papers will be given to all judges. If a larger number is more than 5 and less than 15, they will be divided among judges.  </a:t>
            </a:r>
          </a:p>
          <a:p>
            <a:r>
              <a:rPr lang="en-US" dirty="0" smtClean="0"/>
              <a:t>If a large number of papers are submitted (&gt;25) we will find more judges.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152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Paper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Development of judging criteria</a:t>
            </a:r>
          </a:p>
          <a:p>
            <a:pPr lvl="1"/>
            <a:r>
              <a:rPr lang="en-US" dirty="0" smtClean="0"/>
              <a:t>Validation that submission requirements have been met</a:t>
            </a:r>
          </a:p>
          <a:p>
            <a:pPr lvl="1"/>
            <a:r>
              <a:rPr lang="en-US" dirty="0" smtClean="0"/>
              <a:t>Compliance with defined scope and relevance to IEEE 802</a:t>
            </a:r>
          </a:p>
          <a:p>
            <a:pPr lvl="1"/>
            <a:r>
              <a:rPr lang="en-US" dirty="0" smtClean="0"/>
              <a:t>Clarity, Conciseness, unique or differentiated idea.  (are there any IEEE resources for this?)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Scoring</a:t>
            </a:r>
          </a:p>
          <a:p>
            <a:pPr lvl="1"/>
            <a:r>
              <a:rPr lang="en-US" dirty="0" smtClean="0"/>
              <a:t>Each aspect on a 0-10 scale</a:t>
            </a:r>
          </a:p>
          <a:p>
            <a:pPr lvl="1"/>
            <a:r>
              <a:rPr lang="en-US" dirty="0" smtClean="0"/>
              <a:t>Follow Published judging criteria document </a:t>
            </a:r>
            <a:r>
              <a:rPr lang="en-US" dirty="0" smtClean="0">
                <a:hlinkClick r:id="rId2"/>
              </a:rPr>
              <a:t>24-16-0004r0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666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7053</TotalTime>
  <Words>857</Words>
  <Application>Microsoft Office PowerPoint</Application>
  <PresentationFormat>On-screen Show (4:3)</PresentationFormat>
  <Paragraphs>293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Arial1</vt:lpstr>
      <vt:lpstr>Calibri</vt:lpstr>
      <vt:lpstr>Times New Roman</vt:lpstr>
      <vt:lpstr>Times New Roman1</vt:lpstr>
      <vt:lpstr>Office Theme</vt:lpstr>
      <vt:lpstr>802.24 Vertical Applications TAG</vt:lpstr>
      <vt:lpstr>802.24 Overview</vt:lpstr>
      <vt:lpstr>Agenda - 24-15-0043-02-0000</vt:lpstr>
      <vt:lpstr>Monday: 802.24.2 Tasks</vt:lpstr>
      <vt:lpstr>Tuesday: 802.24.1 SG TG Tasks</vt:lpstr>
      <vt:lpstr>802.16/802.24 Tutorial: Proposed 802.16s Narrowband Project</vt:lpstr>
      <vt:lpstr>Remaining actions for SG Companion Presentation (24-14-0035-08)</vt:lpstr>
      <vt:lpstr>Student Paper Competition</vt:lpstr>
      <vt:lpstr>Student Paper Competition</vt:lpstr>
      <vt:lpstr>Paper Judging Timeline</vt:lpstr>
      <vt:lpstr>802.24 TAG closing</vt:lpstr>
      <vt:lpstr>Next Meeting</vt:lpstr>
    </vt:vector>
  </TitlesOfParts>
  <Company>EPRI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125</cp:revision>
  <cp:lastPrinted>1998-02-10T13:28:06Z</cp:lastPrinted>
  <dcterms:created xsi:type="dcterms:W3CDTF">2015-05-13T21:49:41Z</dcterms:created>
  <dcterms:modified xsi:type="dcterms:W3CDTF">2016-01-20T22:31:14Z</dcterms:modified>
</cp:coreProperties>
</file>