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7" r:id="rId2"/>
  </p:sldMasterIdLst>
  <p:notesMasterIdLst>
    <p:notesMasterId r:id="rId18"/>
  </p:notesMasterIdLst>
  <p:handoutMasterIdLst>
    <p:handoutMasterId r:id="rId19"/>
  </p:handoutMasterIdLst>
  <p:sldIdLst>
    <p:sldId id="258" r:id="rId3"/>
    <p:sldId id="256" r:id="rId4"/>
    <p:sldId id="285" r:id="rId5"/>
    <p:sldId id="260" r:id="rId6"/>
    <p:sldId id="259" r:id="rId7"/>
    <p:sldId id="270" r:id="rId8"/>
    <p:sldId id="310" r:id="rId9"/>
    <p:sldId id="309" r:id="rId10"/>
    <p:sldId id="283" r:id="rId11"/>
    <p:sldId id="271" r:id="rId12"/>
    <p:sldId id="306" r:id="rId13"/>
    <p:sldId id="272" r:id="rId14"/>
    <p:sldId id="295" r:id="rId15"/>
    <p:sldId id="276" r:id="rId16"/>
    <p:sldId id="275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17" autoAdjust="0"/>
    <p:restoredTop sz="94660"/>
  </p:normalViewPr>
  <p:slideViewPr>
    <p:cSldViewPr>
      <p:cViewPr varScale="1">
        <p:scale>
          <a:sx n="106" d="100"/>
          <a:sy n="106" d="100"/>
        </p:scale>
        <p:origin x="33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6788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CE39CEA-7F87-4F22-9B0A-AE21F71D7166}" type="slidenum">
              <a:rPr lang="en-US" altLang="en-US" sz="1300">
                <a:solidFill>
                  <a:srgbClr val="000000"/>
                </a:solidFill>
              </a:rPr>
              <a:pPr/>
              <a:t>4</a:t>
            </a:fld>
            <a:endParaRPr lang="en-US" altLang="en-US" sz="1300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955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6939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</a:p>
        </p:txBody>
      </p:sp>
    </p:spTree>
    <p:extLst>
      <p:ext uri="{BB962C8B-B14F-4D97-AF65-F5344CB8AC3E}">
        <p14:creationId xmlns:p14="http://schemas.microsoft.com/office/powerpoint/2010/main" val="3494884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8988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7503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3968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6546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866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31813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34451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4568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982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1529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381000"/>
            <a:ext cx="19621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7340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630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2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26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09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94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89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302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094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4156"/>
            <a:ext cx="419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</a:t>
            </a:r>
            <a:r>
              <a:rPr lang="en-US" altLang="en-US" sz="1400" b="1" dirty="0" smtClean="0"/>
              <a:t>802.24-16-0002r1</a:t>
            </a:r>
            <a:endParaRPr lang="en-US" altLang="en-US" sz="14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81000"/>
            <a:ext cx="4343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 smtClean="0"/>
              <a:t>January 2016</a:t>
            </a:r>
            <a:endParaRPr lang="en-US" alt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 flipV="1">
            <a:off x="533400" y="6477000"/>
            <a:ext cx="6746875" cy="6350"/>
          </a:xfrm>
          <a:prstGeom prst="line">
            <a:avLst/>
          </a:prstGeom>
          <a:noFill/>
          <a:ln w="50800">
            <a:solidFill>
              <a:srgbClr val="2944B7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400">
              <a:solidFill>
                <a:srgbClr val="000000"/>
              </a:solidFill>
            </a:endParaRPr>
          </a:p>
        </p:txBody>
      </p:sp>
      <p:pic>
        <p:nvPicPr>
          <p:cNvPr id="1029" name="Picture 12" descr="ieeeblu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113" y="6281738"/>
            <a:ext cx="106680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4375150" y="6527800"/>
            <a:ext cx="96678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1100" smtClean="0">
                <a:solidFill>
                  <a:srgbClr val="000099"/>
                </a:solidFill>
                <a:latin typeface="Arial" charset="0"/>
                <a:cs typeface="Arial" charset="0"/>
              </a:rPr>
              <a:t>25 Mar 2008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5867400"/>
            <a:ext cx="2895600" cy="920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462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32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8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400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tds-802-all@listserv.ieee.org" TargetMode="External"/><Relationship Id="rId2" Type="http://schemas.openxmlformats.org/officeDocument/2006/relationships/hyperlink" Target="http://mentor.ieee.org/802.24/document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5/24-15-0034-01-0000-tag-minutes-for-november-2015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5/24-15-0029-02-sgtg-sub-1-ghz-white-paper-draft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 smtClean="0"/>
              <a:t>802.24 Vertical Applications TAG</a:t>
            </a:r>
            <a:endParaRPr lang="en-US" altLang="en-US" sz="36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January 2016 Meeting</a:t>
            </a:r>
          </a:p>
          <a:p>
            <a:endParaRPr lang="en-US" dirty="0"/>
          </a:p>
          <a:p>
            <a:r>
              <a:rPr lang="en-US" dirty="0" smtClean="0"/>
              <a:t>Atlanta, </a:t>
            </a:r>
            <a:r>
              <a:rPr lang="en-US" dirty="0" smtClean="0"/>
              <a:t>Georgia, </a:t>
            </a:r>
            <a:r>
              <a:rPr lang="en-US" dirty="0" smtClean="0"/>
              <a:t>USA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 802.24.1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398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Remaining actions for SG </a:t>
            </a:r>
            <a:r>
              <a:rPr lang="en-US" dirty="0"/>
              <a:t>Companion </a:t>
            </a:r>
            <a:r>
              <a:rPr lang="en-US" dirty="0" smtClean="0"/>
              <a:t>Presentation </a:t>
            </a:r>
            <a:r>
              <a:rPr lang="en-US" dirty="0"/>
              <a:t>(</a:t>
            </a:r>
            <a:r>
              <a:rPr lang="en-US" dirty="0" smtClean="0"/>
              <a:t>24-14-0035-08)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Slide 12: 802.1X </a:t>
            </a:r>
            <a:r>
              <a:rPr lang="en-US" dirty="0" smtClean="0"/>
              <a:t>Security.</a:t>
            </a:r>
          </a:p>
          <a:p>
            <a:pPr lvl="1"/>
            <a:r>
              <a:rPr lang="en-US" dirty="0" smtClean="0"/>
              <a:t>(Need a 802.1 person to volunteer)</a:t>
            </a:r>
          </a:p>
          <a:p>
            <a:r>
              <a:rPr lang="en-US" dirty="0"/>
              <a:t>Slide 13: 802.11 </a:t>
            </a:r>
            <a:r>
              <a:rPr lang="en-US" dirty="0" smtClean="0"/>
              <a:t>Security</a:t>
            </a:r>
          </a:p>
          <a:p>
            <a:r>
              <a:rPr lang="en-US" dirty="0" smtClean="0"/>
              <a:t>Slide 14: 802.15</a:t>
            </a:r>
          </a:p>
          <a:p>
            <a:pPr lvl="1"/>
            <a:r>
              <a:rPr lang="en-US" dirty="0" err="1" smtClean="0"/>
              <a:t>Tero</a:t>
            </a:r>
            <a:r>
              <a:rPr lang="en-US" dirty="0" smtClean="0"/>
              <a:t>?</a:t>
            </a:r>
          </a:p>
          <a:p>
            <a:r>
              <a:rPr lang="en-US" dirty="0"/>
              <a:t>802.16 </a:t>
            </a:r>
            <a:r>
              <a:rPr lang="en-US" dirty="0" smtClean="0"/>
              <a:t>Security </a:t>
            </a:r>
          </a:p>
          <a:p>
            <a:pPr lvl="1"/>
            <a:r>
              <a:rPr lang="en-US" dirty="0" smtClean="0"/>
              <a:t>Tim</a:t>
            </a:r>
          </a:p>
          <a:p>
            <a:r>
              <a:rPr lang="en-US" dirty="0" smtClean="0"/>
              <a:t>802.22 Security – Apurva</a:t>
            </a:r>
          </a:p>
          <a:p>
            <a:r>
              <a:rPr lang="en-US" dirty="0" smtClean="0"/>
              <a:t>Non Mains and </a:t>
            </a:r>
            <a:r>
              <a:rPr lang="en-US" dirty="0"/>
              <a:t>LP applications - Chris </a:t>
            </a:r>
            <a:r>
              <a:rPr lang="en-US" dirty="0" smtClean="0"/>
              <a:t>Calvert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350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 802.24 TAG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887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Paper Competition </a:t>
            </a:r>
            <a:br>
              <a:rPr lang="en-US" dirty="0" smtClean="0"/>
            </a:br>
            <a:r>
              <a:rPr lang="en-US" dirty="0" smtClean="0"/>
              <a:t>Judging Committee: Call for Volunteers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8077200" cy="4191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Judges: Any voting member of any IEEE 802 WG</a:t>
            </a:r>
          </a:p>
          <a:p>
            <a:endParaRPr lang="en-US" dirty="0"/>
          </a:p>
          <a:p>
            <a:r>
              <a:rPr lang="en-US" dirty="0" smtClean="0"/>
              <a:t>Form the Program Committee</a:t>
            </a:r>
          </a:p>
          <a:p>
            <a:pPr lvl="1"/>
            <a:r>
              <a:rPr lang="en-US" dirty="0" smtClean="0"/>
              <a:t>Chair of PC runs the selection of judging</a:t>
            </a:r>
          </a:p>
          <a:p>
            <a:pPr lvl="1"/>
            <a:r>
              <a:rPr lang="en-US" dirty="0" smtClean="0"/>
              <a:t>Tim, Ben, James,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Put out call for judges on 802.24 reflector </a:t>
            </a:r>
          </a:p>
          <a:p>
            <a:endParaRPr lang="en-US" dirty="0"/>
          </a:p>
          <a:p>
            <a:r>
              <a:rPr lang="en-US" dirty="0" smtClean="0"/>
              <a:t>Promotion ideas</a:t>
            </a:r>
          </a:p>
          <a:p>
            <a:pPr lvl="1"/>
            <a:r>
              <a:rPr lang="en-US" dirty="0" err="1" smtClean="0"/>
              <a:t>Globecom</a:t>
            </a:r>
            <a:r>
              <a:rPr lang="en-US" dirty="0" smtClean="0"/>
              <a:t> in San Diego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Announcement of approval to distribute  (Friday)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EC Reflector and 802.24 reflector (Tara will handle within IEEE)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Request those who distribute to notify us on who was notified (professors, </a:t>
            </a:r>
            <a:r>
              <a:rPr lang="en-US" dirty="0" err="1" smtClean="0">
                <a:solidFill>
                  <a:srgbClr val="FF0000"/>
                </a:solidFill>
              </a:rPr>
              <a:t>etc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8710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802.24 TAG 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New Business?</a:t>
            </a:r>
          </a:p>
          <a:p>
            <a:endParaRPr lang="en-US" dirty="0"/>
          </a:p>
          <a:p>
            <a:r>
              <a:rPr lang="en-US" dirty="0" smtClean="0"/>
              <a:t>Capture action Items from this meeting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361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Adjourn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97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smtClean="0"/>
              <a:t>802.24 Overview</a:t>
            </a:r>
            <a:endParaRPr lang="en-US" altLang="en-US" sz="32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153400" cy="4114800"/>
          </a:xfrm>
          <a:ln/>
        </p:spPr>
        <p:txBody>
          <a:bodyPr>
            <a:normAutofit fontScale="62500" lnSpcReduction="20000"/>
          </a:bodyPr>
          <a:lstStyle/>
          <a:p>
            <a:r>
              <a:rPr lang="en-US" altLang="en-US" dirty="0" smtClean="0"/>
              <a:t>Officers</a:t>
            </a:r>
          </a:p>
          <a:p>
            <a:pPr lvl="1"/>
            <a:r>
              <a:rPr lang="en-US" altLang="en-US" sz="2400" dirty="0" smtClean="0"/>
              <a:t>TAG Chair:				Tim Godfrey</a:t>
            </a:r>
          </a:p>
          <a:p>
            <a:pPr lvl="1"/>
            <a:r>
              <a:rPr lang="en-US" altLang="en-US" sz="2400" dirty="0" smtClean="0"/>
              <a:t>Secretary &amp; TAG Vice Chair:		Ben Rolfe</a:t>
            </a:r>
          </a:p>
          <a:p>
            <a:r>
              <a:rPr lang="en-US" altLang="en-US" dirty="0" smtClean="0"/>
              <a:t>Task Groups</a:t>
            </a:r>
          </a:p>
          <a:p>
            <a:pPr lvl="1"/>
            <a:r>
              <a:rPr lang="en-US" altLang="en-US" dirty="0" smtClean="0"/>
              <a:t>802.24.1	Smart Grid TG		Tim Godfrey</a:t>
            </a:r>
          </a:p>
          <a:p>
            <a:pPr lvl="1"/>
            <a:r>
              <a:rPr lang="en-US" altLang="en-US" dirty="0" smtClean="0"/>
              <a:t>802.24.2	IoT TG			Chris </a:t>
            </a:r>
            <a:r>
              <a:rPr lang="en-US" altLang="en-US" dirty="0" err="1" smtClean="0"/>
              <a:t>DiMinico</a:t>
            </a:r>
            <a:endParaRPr lang="en-US" altLang="en-US" dirty="0" smtClean="0"/>
          </a:p>
          <a:p>
            <a:r>
              <a:rPr lang="en-US" altLang="en-US" dirty="0" smtClean="0"/>
              <a:t>34 Voting Members</a:t>
            </a:r>
          </a:p>
          <a:p>
            <a:pPr marL="342900" lvl="1" indent="-342900">
              <a:buFontTx/>
              <a:buChar char="•"/>
            </a:pPr>
            <a:r>
              <a:rPr lang="en-US" altLang="en-US" dirty="0"/>
              <a:t>Agenda: 	</a:t>
            </a:r>
            <a:r>
              <a:rPr lang="en-US" dirty="0" smtClean="0"/>
              <a:t>24-15-0043-01-0000</a:t>
            </a:r>
            <a:endParaRPr lang="en-US" altLang="en-US" dirty="0"/>
          </a:p>
          <a:p>
            <a:r>
              <a:rPr lang="en-US" altLang="en-US" dirty="0" smtClean="0"/>
              <a:t>Meetings for the Week</a:t>
            </a:r>
          </a:p>
          <a:p>
            <a:pPr lvl="1"/>
            <a:r>
              <a:rPr lang="en-US" altLang="en-US" dirty="0" smtClean="0"/>
              <a:t>Monday PM2</a:t>
            </a:r>
            <a:r>
              <a:rPr lang="en-US" altLang="en-US" dirty="0"/>
              <a:t>	</a:t>
            </a:r>
            <a:r>
              <a:rPr lang="en-US" altLang="en-US" dirty="0" smtClean="0"/>
              <a:t>		</a:t>
            </a:r>
          </a:p>
          <a:p>
            <a:pPr lvl="1"/>
            <a:r>
              <a:rPr lang="en-US" altLang="en-US" dirty="0" smtClean="0"/>
              <a:t>Tuesday PM2</a:t>
            </a:r>
            <a:r>
              <a:rPr lang="en-US" altLang="en-US" dirty="0"/>
              <a:t>	</a:t>
            </a:r>
            <a:r>
              <a:rPr lang="en-US" altLang="en-US" dirty="0" smtClean="0"/>
              <a:t>	</a:t>
            </a:r>
          </a:p>
          <a:p>
            <a:pPr lvl="1"/>
            <a:r>
              <a:rPr lang="en-US" altLang="en-US" dirty="0" smtClean="0"/>
              <a:t>Tuesday Evening (Joint Tutorial with 802.16)	</a:t>
            </a:r>
          </a:p>
          <a:p>
            <a:pPr lvl="1"/>
            <a:r>
              <a:rPr lang="en-US" altLang="en-US" dirty="0" smtClean="0"/>
              <a:t>Wednesday PM2</a:t>
            </a:r>
            <a:r>
              <a:rPr lang="en-US" altLang="en-US" dirty="0"/>
              <a:t>	</a:t>
            </a:r>
            <a:endParaRPr lang="en-US" altLang="en-US" dirty="0" smtClean="0"/>
          </a:p>
          <a:p>
            <a:r>
              <a:rPr lang="en-US" altLang="en-US" dirty="0" smtClean="0"/>
              <a:t>Review manual attendance Procedure for 802.3 members</a:t>
            </a:r>
            <a:r>
              <a:rPr lang="en-US" altLang="en-US" dirty="0"/>
              <a:t>	</a:t>
            </a:r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/>
          <a:lstStyle/>
          <a:p>
            <a:r>
              <a:rPr lang="en-US" dirty="0"/>
              <a:t>Agenda - </a:t>
            </a:r>
            <a:r>
              <a:rPr lang="en-US" dirty="0" smtClean="0"/>
              <a:t>24-15-0043-01-0000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774803"/>
              </p:ext>
            </p:extLst>
          </p:nvPr>
        </p:nvGraphicFramePr>
        <p:xfrm>
          <a:off x="1676400" y="1219200"/>
          <a:ext cx="5562601" cy="53863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3448"/>
                <a:gridCol w="3457499"/>
                <a:gridCol w="691006"/>
                <a:gridCol w="407200"/>
                <a:gridCol w="503448"/>
              </a:tblGrid>
              <a:tr h="12802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1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</a:rPr>
                        <a:t>Monday PM2 session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</a:tr>
              <a:tr h="239788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Call session to order, present “Guidelines for IEEE SA meetings”, Quorum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4:00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Approval of Agenda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4:05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Introduction/meeting objectives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4:10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Approve November minutes (24-15-0027-00-0000) 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4:15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Review action items from previous meeting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4:20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802.24.2 IoT Task Group business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DiMinico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4:25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802.24.2 Liaison Coordinator's Report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Diab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4:25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52103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P2413 Liaison Report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Winkel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4:40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52103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IIC Liaison Report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Diab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4:55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52103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Review and plan IoT white paper development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DiMinico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40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5:10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1.12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Recess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DiMinico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5:50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802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2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Tuesday PM2 session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2.1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Call to Order - 802.24.1 Smart Grid Task Group business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DiMinico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4:00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239788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2.2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Discussion on 802.16/802.24 Tutorial session on 802.16s amendment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4:05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2.3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P2030.5 Liaison Report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Heile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4:20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39428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2.4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Development of Sub-1 GHz White Paper 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4:30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2.5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Recess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5:00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</a:tr>
              <a:tr h="13309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3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Tuesday Evening session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3.1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Introductions / 802.16 overview, history, and context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Marks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7:30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239788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3.2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802.24 Vertical Applications TAG - applications of 802.16 in utility field area networks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7:45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3.3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Utility industry perspective on private spectrum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Shaft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7:55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3.4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Utility perspective on standardization for narrow channel operation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Kilbourne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8:10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3.5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Update on the 700 MHz Upper A Block spectrum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Finch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8:25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3.6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Approaches for narrow channel implementation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Simpson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8:35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3.7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Q&amp;A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All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8:50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3.8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Adjourn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Marks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t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9:00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</a:tr>
              <a:tr h="13309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Wednesday PM2 session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4.1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Call to Order - 802.24.1 Smart Grid Task Group business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4:00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253506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4.2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Smart Grid Whitepaper Companion Presentation (review action items and section assignments)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4:00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4.3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802.24 TAG Business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4:30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4.4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Update on IEEE 802 Student Paper Contest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Gilb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4:30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4.5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Review action items from current meeting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10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5:00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  <a:tr h="12675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4.6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Adjourn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65" marR="4965" marT="496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500" u="none" strike="noStrike">
                          <a:effectLst/>
                        </a:rPr>
                        <a:t>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5:10 PM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965" marR="4965" marT="496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415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609600"/>
          </a:xfrm>
        </p:spPr>
        <p:txBody>
          <a:bodyPr/>
          <a:lstStyle/>
          <a:p>
            <a:r>
              <a:rPr lang="en-US" altLang="en-US" sz="3200" u="sng" smtClean="0"/>
              <a:t>Guidelines for IEEE-SA Meetings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>
              <a:latin typeface="Helvetica" panose="020B0604020202020204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/>
              <a:t>Technical considerations remain primary focus</a:t>
            </a:r>
            <a:endParaRPr lang="en-US" altLang="en-US" sz="130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/>
            </a:br>
            <a:endParaRPr lang="en-US" altLang="en-US" sz="1200" b="1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See </a:t>
            </a:r>
            <a:r>
              <a:rPr lang="en-US" altLang="en-US" sz="1200" b="1" i="1"/>
              <a:t>IEEE-SA Standards Board Operations Manual</a:t>
            </a:r>
            <a:r>
              <a:rPr lang="en-US" altLang="en-US" sz="1200" b="1"/>
              <a:t>, clause 5.3.10 and </a:t>
            </a:r>
            <a:r>
              <a:rPr lang="en-GB" altLang="en-US" sz="1200" b="1"/>
              <a:t>“Promoting Competition and Innovation: What You Need to Know about the IEEE Standards Association's Antitrust and Competition Policy”</a:t>
            </a:r>
            <a:r>
              <a:rPr lang="en-US" altLang="en-US" sz="1200" b="1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This slide set is available </a:t>
            </a:r>
            <a:br>
              <a:rPr lang="en-US" altLang="en-US" sz="1200" b="1"/>
            </a:br>
            <a:r>
              <a:rPr lang="en-US" altLang="en-US" sz="1200" b="1"/>
              <a:t>at https://development.standards.ieee.org/myproject/Public/mytools/mob/preparslides.ppt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838200" y="5867400"/>
            <a:ext cx="7848600" cy="920750"/>
          </a:xfrm>
        </p:spPr>
        <p:txBody>
          <a:bodyPr/>
          <a:lstStyle/>
          <a:p>
            <a:pPr>
              <a:defRPr/>
            </a:pPr>
            <a:endParaRPr lang="en-US" b="1">
              <a:solidFill>
                <a:srgbClr val="2D2DB9"/>
              </a:solidFill>
            </a:endParaRP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March 2015</a:t>
            </a: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IEEE-SA Standards Board Patent Committee</a:t>
            </a:r>
          </a:p>
        </p:txBody>
      </p:sp>
    </p:spTree>
    <p:extLst>
      <p:ext uri="{BB962C8B-B14F-4D97-AF65-F5344CB8AC3E}">
        <p14:creationId xmlns:p14="http://schemas.microsoft.com/office/powerpoint/2010/main" val="28850281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495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Attendance take on IMAT</a:t>
            </a:r>
          </a:p>
          <a:p>
            <a:pPr lvl="1"/>
            <a:r>
              <a:rPr lang="en-US" dirty="0" smtClean="0"/>
              <a:t>Reciprocal rights for most WGs</a:t>
            </a:r>
          </a:p>
          <a:p>
            <a:r>
              <a:rPr lang="en-US" dirty="0" smtClean="0"/>
              <a:t>Web page</a:t>
            </a:r>
          </a:p>
          <a:p>
            <a:pPr lvl="1"/>
            <a:r>
              <a:rPr lang="en-US" dirty="0" smtClean="0"/>
              <a:t>http://www.ieee802.org/24</a:t>
            </a:r>
          </a:p>
          <a:p>
            <a:r>
              <a:rPr lang="en-US" dirty="0" smtClean="0"/>
              <a:t>Mailing list</a:t>
            </a:r>
          </a:p>
          <a:p>
            <a:pPr lvl="1"/>
            <a:r>
              <a:rPr lang="en-US" dirty="0" smtClean="0"/>
              <a:t>stds-802-24@listserv.ieee.org</a:t>
            </a:r>
          </a:p>
          <a:p>
            <a:pPr lvl="1"/>
            <a:r>
              <a:rPr lang="en-US" dirty="0" smtClean="0"/>
              <a:t>802-24-voters@listserv.ieee.org (voters list)</a:t>
            </a:r>
          </a:p>
          <a:p>
            <a:r>
              <a:rPr lang="en-US" dirty="0" smtClean="0"/>
              <a:t>Document archive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http://mentor.ieee.org/802.24/documents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IEEE 802 announcement reflector, </a:t>
            </a:r>
            <a:r>
              <a:rPr lang="en-US" dirty="0" smtClean="0">
                <a:hlinkClick r:id="rId3"/>
              </a:rPr>
              <a:t>stds-802-all@listserv.ieee.org</a:t>
            </a:r>
            <a:endParaRPr lang="en-US" dirty="0" smtClean="0"/>
          </a:p>
          <a:p>
            <a:pPr lvl="1"/>
            <a:r>
              <a:rPr lang="en-US" dirty="0" smtClean="0"/>
              <a:t>Send email to listserv@listserv.ieee.org with no subject and with the </a:t>
            </a:r>
          </a:p>
          <a:p>
            <a:pPr lvl="1"/>
            <a:r>
              <a:rPr lang="en-US" dirty="0" smtClean="0"/>
              <a:t>following 2 lines appearing first in the body of the message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</a:t>
            </a:r>
            <a:r>
              <a:rPr lang="en-US" sz="2900" dirty="0" smtClean="0">
                <a:latin typeface="+mj-lt"/>
              </a:rPr>
              <a:t>	Subscribe stds-802-all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</a:t>
            </a:r>
            <a:r>
              <a:rPr lang="en-US" sz="2900" dirty="0" smtClean="0">
                <a:latin typeface="+mj-lt"/>
              </a:rPr>
              <a:t>	end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05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Monday: 802.24 TAG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Approve </a:t>
            </a:r>
            <a:r>
              <a:rPr lang="en-US" dirty="0" smtClean="0"/>
              <a:t>November </a:t>
            </a:r>
            <a:r>
              <a:rPr lang="en-US" dirty="0"/>
              <a:t>minutes 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24-15-0034-01-0000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Action Items:</a:t>
            </a:r>
          </a:p>
          <a:p>
            <a:pPr lvl="1"/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61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Monday: 802.24.2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802.24.2 Liaison Coordinator's Report</a:t>
            </a:r>
          </a:p>
          <a:p>
            <a:r>
              <a:rPr lang="en-US" dirty="0"/>
              <a:t>P2413 Liaison Report</a:t>
            </a:r>
          </a:p>
          <a:p>
            <a:r>
              <a:rPr lang="en-US" dirty="0"/>
              <a:t>IIC Liaison Report</a:t>
            </a:r>
          </a:p>
          <a:p>
            <a:r>
              <a:rPr lang="en-US" dirty="0"/>
              <a:t>Review and plan IoT white paper development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559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Tuesday: 802.24.1 </a:t>
            </a:r>
            <a:r>
              <a:rPr lang="en-US" dirty="0"/>
              <a:t>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Discussion on 802.16/802.24 Tutorial session on 802.16s amendment</a:t>
            </a:r>
          </a:p>
          <a:p>
            <a:r>
              <a:rPr lang="en-US" dirty="0"/>
              <a:t>P2030.5 Liaison Report</a:t>
            </a:r>
          </a:p>
          <a:p>
            <a:r>
              <a:rPr lang="en-US" dirty="0"/>
              <a:t>Development of Sub-1 GHz White Paper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360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 GHz White Paper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Development of sub 1 GHz White Paper </a:t>
            </a:r>
          </a:p>
          <a:p>
            <a:pPr lvl="1"/>
            <a:r>
              <a:rPr lang="en-US" dirty="0"/>
              <a:t>Draft updated: </a:t>
            </a:r>
            <a:r>
              <a:rPr lang="en-US" dirty="0" smtClean="0">
                <a:hlinkClick r:id="rId2"/>
              </a:rPr>
              <a:t>24-15-0029r2</a:t>
            </a:r>
            <a:endParaRPr lang="en-US" sz="2400" dirty="0"/>
          </a:p>
          <a:p>
            <a:r>
              <a:rPr lang="en-US" sz="2400" dirty="0" smtClean="0"/>
              <a:t>Author Assignments:</a:t>
            </a:r>
          </a:p>
          <a:p>
            <a:pPr lvl="1"/>
            <a:r>
              <a:rPr lang="en-US" sz="2000" dirty="0"/>
              <a:t>802.15.4g (SUN</a:t>
            </a:r>
            <a:r>
              <a:rPr lang="en-US" sz="2000" dirty="0" smtClean="0"/>
              <a:t>) Overview 	Steve Pope</a:t>
            </a:r>
          </a:p>
          <a:p>
            <a:pPr lvl="1"/>
            <a:r>
              <a:rPr lang="en-US" sz="2000" dirty="0"/>
              <a:t>802.11ah (S1G</a:t>
            </a:r>
            <a:r>
              <a:rPr lang="en-US" sz="2000" dirty="0" smtClean="0"/>
              <a:t>)			</a:t>
            </a:r>
            <a:r>
              <a:rPr lang="en-US" sz="2000" dirty="0" err="1" smtClean="0"/>
              <a:t>Yongho</a:t>
            </a:r>
            <a:r>
              <a:rPr lang="en-US" sz="2000" dirty="0" smtClean="0"/>
              <a:t> </a:t>
            </a:r>
            <a:r>
              <a:rPr lang="en-US" sz="2000" dirty="0" err="1" smtClean="0"/>
              <a:t>Seok</a:t>
            </a:r>
            <a:r>
              <a:rPr lang="en-US" sz="2000" dirty="0">
                <a:sym typeface="Webdings" panose="05030102010509060703" pitchFamily="18" charset="2"/>
              </a:rPr>
              <a:t> </a:t>
            </a:r>
            <a:endParaRPr lang="en-US" sz="2000" dirty="0" smtClean="0"/>
          </a:p>
          <a:p>
            <a:pPr lvl="1"/>
            <a:r>
              <a:rPr lang="en-US" sz="2000" dirty="0"/>
              <a:t>802.15.4m (TVWS</a:t>
            </a:r>
            <a:r>
              <a:rPr lang="en-US" sz="2000" dirty="0" smtClean="0"/>
              <a:t>)		</a:t>
            </a:r>
            <a:r>
              <a:rPr lang="en-US" sz="2000" dirty="0" err="1" smtClean="0"/>
              <a:t>Kunal</a:t>
            </a:r>
            <a:r>
              <a:rPr lang="en-US" sz="2000" dirty="0" smtClean="0"/>
              <a:t> Shah, Ben Rolfe</a:t>
            </a:r>
            <a:r>
              <a:rPr lang="en-US" sz="2000" dirty="0" smtClean="0">
                <a:sym typeface="Webdings" panose="05030102010509060703" pitchFamily="18" charset="2"/>
              </a:rPr>
              <a:t></a:t>
            </a:r>
            <a:endParaRPr lang="en-US" sz="2000" dirty="0" smtClean="0"/>
          </a:p>
          <a:p>
            <a:pPr lvl="1"/>
            <a:r>
              <a:rPr lang="en-US" sz="2000" dirty="0" smtClean="0"/>
              <a:t>802.11af				(TBD – Rich Kennedy?)</a:t>
            </a:r>
          </a:p>
          <a:p>
            <a:pPr lvl="1"/>
            <a:r>
              <a:rPr lang="en-US" sz="2000" dirty="0" smtClean="0"/>
              <a:t>802.19.1</a:t>
            </a:r>
            <a:r>
              <a:rPr lang="en-US" sz="2000" dirty="0"/>
              <a:t>				</a:t>
            </a:r>
            <a:r>
              <a:rPr lang="en-US" sz="2000" dirty="0" err="1"/>
              <a:t>Tuncer</a:t>
            </a:r>
            <a:r>
              <a:rPr lang="en-US" sz="2000" dirty="0"/>
              <a:t> </a:t>
            </a:r>
            <a:r>
              <a:rPr lang="en-US" sz="2000" dirty="0" err="1" smtClean="0"/>
              <a:t>Baykas</a:t>
            </a:r>
            <a:endParaRPr lang="en-US" sz="2000" dirty="0"/>
          </a:p>
          <a:p>
            <a:pPr lvl="1"/>
            <a:r>
              <a:rPr lang="en-US" sz="2000" dirty="0" smtClean="0"/>
              <a:t>802.22			</a:t>
            </a:r>
            <a:r>
              <a:rPr lang="en-US" sz="2000" dirty="0"/>
              <a:t>	Apurva </a:t>
            </a:r>
            <a:r>
              <a:rPr lang="en-US" sz="2000" dirty="0" smtClean="0"/>
              <a:t>Mody</a:t>
            </a:r>
          </a:p>
          <a:p>
            <a:pPr lvl="1"/>
            <a:r>
              <a:rPr lang="en-US" sz="2000" dirty="0" smtClean="0"/>
              <a:t>Sub-1GHz Applications		</a:t>
            </a:r>
            <a:r>
              <a:rPr lang="en-US" sz="2000" dirty="0" err="1" smtClean="0"/>
              <a:t>Jeritt</a:t>
            </a:r>
            <a:r>
              <a:rPr lang="en-US" sz="2000" dirty="0" smtClean="0"/>
              <a:t> Kent  </a:t>
            </a:r>
            <a:r>
              <a:rPr lang="en-US" sz="900" dirty="0" smtClean="0"/>
              <a:t>(incorporate SG-NET material?)</a:t>
            </a:r>
            <a:endParaRPr lang="en-US" sz="2000" dirty="0" smtClean="0"/>
          </a:p>
          <a:p>
            <a:pPr lvl="1"/>
            <a:r>
              <a:rPr lang="en-US" sz="2000" dirty="0" smtClean="0"/>
              <a:t>Coexistence			(TBA)</a:t>
            </a:r>
          </a:p>
          <a:p>
            <a:pPr lvl="1"/>
            <a:r>
              <a:rPr lang="en-US" sz="2000" dirty="0"/>
              <a:t>Global regulatory environment </a:t>
            </a:r>
            <a:r>
              <a:rPr lang="en-US" sz="2000" dirty="0" smtClean="0"/>
              <a:t>	John </a:t>
            </a:r>
            <a:r>
              <a:rPr lang="en-US" sz="2000" dirty="0" err="1" smtClean="0"/>
              <a:t>Notor</a:t>
            </a:r>
            <a:r>
              <a:rPr lang="en-US" sz="2000" dirty="0" smtClean="0"/>
              <a:t>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A42A6F1F-89D0-4C7C-88C0-E46BC40C428C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913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IEEE-P802_24</Template>
  <TotalTime>6574</TotalTime>
  <Words>893</Words>
  <Application>Microsoft Office PowerPoint</Application>
  <PresentationFormat>On-screen Show (4:3)</PresentationFormat>
  <Paragraphs>302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Arial</vt:lpstr>
      <vt:lpstr>Arial1</vt:lpstr>
      <vt:lpstr>Calibri</vt:lpstr>
      <vt:lpstr>Helvetica</vt:lpstr>
      <vt:lpstr>Monotype Sorts</vt:lpstr>
      <vt:lpstr>Times New Roman</vt:lpstr>
      <vt:lpstr>Times New Roman1</vt:lpstr>
      <vt:lpstr>Webdings</vt:lpstr>
      <vt:lpstr>Office Theme</vt:lpstr>
      <vt:lpstr>Default Design</vt:lpstr>
      <vt:lpstr>802.24 Vertical Applications TAG</vt:lpstr>
      <vt:lpstr>802.24 Overview</vt:lpstr>
      <vt:lpstr>Agenda - 24-15-0043-01-0000</vt:lpstr>
      <vt:lpstr>Guidelines for IEEE-SA Meetings</vt:lpstr>
      <vt:lpstr>Administration</vt:lpstr>
      <vt:lpstr>Monday: 802.24 TAG Tasks</vt:lpstr>
      <vt:lpstr>Monday: 802.24.2 Tasks</vt:lpstr>
      <vt:lpstr>Tuesday: 802.24.1 Tasks</vt:lpstr>
      <vt:lpstr>Sub GHz White Paper</vt:lpstr>
      <vt:lpstr>Wednesday 802.24.1</vt:lpstr>
      <vt:lpstr>Remaining actions for SG Companion Presentation (24-14-0035-08)</vt:lpstr>
      <vt:lpstr>Wednesday 802.24 TAG</vt:lpstr>
      <vt:lpstr>Student Paper Competition  Judging Committee: Call for Volunteers</vt:lpstr>
      <vt:lpstr>802.24 TAG closing</vt:lpstr>
      <vt:lpstr>Adjourn</vt:lpstr>
    </vt:vector>
  </TitlesOfParts>
  <Company>EPRI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Opening Report</dc:title>
  <dc:subject>802.24 Opening Report</dc:subject>
  <dc:creator>Godfrey, Tim</dc:creator>
  <cp:keywords/>
  <dc:description>&lt;doc#&gt;</dc:description>
  <cp:lastModifiedBy>Godfrey, Tim</cp:lastModifiedBy>
  <cp:revision>110</cp:revision>
  <cp:lastPrinted>1998-02-10T13:28:06Z</cp:lastPrinted>
  <dcterms:created xsi:type="dcterms:W3CDTF">2015-05-13T21:49:41Z</dcterms:created>
  <dcterms:modified xsi:type="dcterms:W3CDTF">2016-01-18T20:54:52Z</dcterms:modified>
</cp:coreProperties>
</file>