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57" r:id="rId2"/>
  </p:sldMasterIdLst>
  <p:notesMasterIdLst>
    <p:notesMasterId r:id="rId40"/>
  </p:notesMasterIdLst>
  <p:handoutMasterIdLst>
    <p:handoutMasterId r:id="rId41"/>
  </p:handoutMasterIdLst>
  <p:sldIdLst>
    <p:sldId id="258" r:id="rId3"/>
    <p:sldId id="256" r:id="rId4"/>
    <p:sldId id="285" r:id="rId5"/>
    <p:sldId id="260" r:id="rId6"/>
    <p:sldId id="259" r:id="rId7"/>
    <p:sldId id="264" r:id="rId8"/>
    <p:sldId id="282" r:id="rId9"/>
    <p:sldId id="270" r:id="rId10"/>
    <p:sldId id="284" r:id="rId11"/>
    <p:sldId id="286" r:id="rId12"/>
    <p:sldId id="289" r:id="rId13"/>
    <p:sldId id="269" r:id="rId14"/>
    <p:sldId id="283" r:id="rId15"/>
    <p:sldId id="271" r:id="rId16"/>
    <p:sldId id="279" r:id="rId17"/>
    <p:sldId id="273" r:id="rId18"/>
    <p:sldId id="274" r:id="rId19"/>
    <p:sldId id="267" r:id="rId20"/>
    <p:sldId id="268" r:id="rId21"/>
    <p:sldId id="287" r:id="rId22"/>
    <p:sldId id="288" r:id="rId23"/>
    <p:sldId id="290" r:id="rId24"/>
    <p:sldId id="291" r:id="rId25"/>
    <p:sldId id="300" r:id="rId26"/>
    <p:sldId id="301" r:id="rId27"/>
    <p:sldId id="294" r:id="rId28"/>
    <p:sldId id="293" r:id="rId29"/>
    <p:sldId id="297" r:id="rId30"/>
    <p:sldId id="292" r:id="rId31"/>
    <p:sldId id="295" r:id="rId32"/>
    <p:sldId id="296" r:id="rId33"/>
    <p:sldId id="298" r:id="rId34"/>
    <p:sldId id="299" r:id="rId35"/>
    <p:sldId id="272" r:id="rId36"/>
    <p:sldId id="276" r:id="rId37"/>
    <p:sldId id="281" r:id="rId38"/>
    <p:sldId id="275" r:id="rId3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17" autoAdjust="0"/>
    <p:restoredTop sz="94660"/>
  </p:normalViewPr>
  <p:slideViewPr>
    <p:cSldViewPr>
      <p:cViewPr varScale="1">
        <p:scale>
          <a:sx n="103" d="100"/>
          <a:sy n="103" d="100"/>
        </p:scale>
        <p:origin x="108" y="35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9267889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7CE39CEA-7F87-4F22-9B0A-AE21F71D7166}" type="slidenum">
              <a:rPr lang="en-US" altLang="en-US" sz="1300">
                <a:solidFill>
                  <a:srgbClr val="000000"/>
                </a:solidFill>
              </a:rPr>
              <a:pPr/>
              <a:t>4</a:t>
            </a:fld>
            <a:endParaRPr lang="en-US" altLang="en-US" sz="1300">
              <a:solidFill>
                <a:srgbClr val="000000"/>
              </a:solidFill>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latin typeface="Times New Roman" panose="02020603050405020304" pitchFamily="18" charset="0"/>
            </a:endParaRPr>
          </a:p>
        </p:txBody>
      </p:sp>
    </p:spTree>
    <p:extLst>
      <p:ext uri="{BB962C8B-B14F-4D97-AF65-F5344CB8AC3E}">
        <p14:creationId xmlns:p14="http://schemas.microsoft.com/office/powerpoint/2010/main" val="3776955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lvl1pPr>
              <a:defRPr/>
            </a:lvl1pPr>
          </a:lstStyle>
          <a:p>
            <a:r>
              <a:rPr lang="en-US" altLang="en-US" dirty="0" smtClean="0"/>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a:pPr/>
              <a:t>‹#›</a:t>
            </a:fld>
            <a:endParaRPr lang="en-US" altLang="en-US"/>
          </a:p>
        </p:txBody>
      </p:sp>
    </p:spTree>
    <p:extLst>
      <p:ext uri="{BB962C8B-B14F-4D97-AF65-F5344CB8AC3E}">
        <p14:creationId xmlns:p14="http://schemas.microsoft.com/office/powerpoint/2010/main" val="2316939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10"/>
          </p:nvPr>
        </p:nvSpPr>
        <p:spPr/>
        <p:txBody>
          <a:bodyPr/>
          <a:lstStyle>
            <a:lvl1pPr>
              <a:defRPr/>
            </a:lvl1pPr>
          </a:lstStyle>
          <a:p>
            <a:pPr>
              <a:defRPr/>
            </a:pPr>
            <a:r>
              <a:rPr lang="en-US">
                <a:solidFill>
                  <a:srgbClr val="000000">
                    <a:tint val="75000"/>
                  </a:srgbClr>
                </a:solidFill>
              </a:rPr>
              <a:t>March 2015</a:t>
            </a:r>
          </a:p>
        </p:txBody>
      </p:sp>
    </p:spTree>
    <p:extLst>
      <p:ext uri="{BB962C8B-B14F-4D97-AF65-F5344CB8AC3E}">
        <p14:creationId xmlns:p14="http://schemas.microsoft.com/office/powerpoint/2010/main" val="3494884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pPr>
              <a:defRPr/>
            </a:pPr>
            <a:r>
              <a:rPr lang="en-US">
                <a:solidFill>
                  <a:srgbClr val="000000">
                    <a:tint val="75000"/>
                  </a:srgbClr>
                </a:solidFill>
              </a:rPr>
              <a:t>March 2015</a:t>
            </a:r>
            <a:endParaRPr lang="en-US" dirty="0">
              <a:solidFill>
                <a:srgbClr val="000000">
                  <a:tint val="75000"/>
                </a:srgbClr>
              </a:solidFill>
            </a:endParaRPr>
          </a:p>
        </p:txBody>
      </p:sp>
      <p:sp>
        <p:nvSpPr>
          <p:cNvPr id="4" name="Date Placeholder 3"/>
          <p:cNvSpPr>
            <a:spLocks noGrp="1"/>
          </p:cNvSpPr>
          <p:nvPr>
            <p:ph type="dt" sz="half" idx="11"/>
          </p:nvPr>
        </p:nvSpPr>
        <p:spPr>
          <a:xfrm>
            <a:off x="457200" y="6356350"/>
            <a:ext cx="2133600" cy="365125"/>
          </a:xfrm>
          <a:prstGeom prst="rect">
            <a:avLst/>
          </a:prstGeom>
        </p:spPr>
        <p:txBody>
          <a:bodyPr/>
          <a:lstStyle>
            <a:lvl1pPr>
              <a:defRPr>
                <a:latin typeface="Times New Roman" pitchFamily="16" charset="0"/>
              </a:defRPr>
            </a:lvl1pPr>
          </a:lstStyle>
          <a:p>
            <a:pPr>
              <a:defRPr/>
            </a:pPr>
            <a:endParaRPr lang="en-US" sz="2400">
              <a:solidFill>
                <a:srgbClr val="000000"/>
              </a:solidFill>
            </a:endParaRPr>
          </a:p>
        </p:txBody>
      </p:sp>
    </p:spTree>
    <p:extLst>
      <p:ext uri="{BB962C8B-B14F-4D97-AF65-F5344CB8AC3E}">
        <p14:creationId xmlns:p14="http://schemas.microsoft.com/office/powerpoint/2010/main" val="7188988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787503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443968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a:defRPr>
                <a:latin typeface="Times New Roman" pitchFamily="16" charset="0"/>
              </a:defRPr>
            </a:lvl1pPr>
          </a:lstStyle>
          <a:p>
            <a:pPr>
              <a:defRPr/>
            </a:pPr>
            <a:endParaRPr lang="en-US" sz="2400">
              <a:solidFill>
                <a:srgbClr val="000000"/>
              </a:solidFill>
            </a:endParaRPr>
          </a:p>
        </p:txBody>
      </p:sp>
      <p:sp>
        <p:nvSpPr>
          <p:cNvPr id="8" name="Footer Placeholder 7"/>
          <p:cNvSpPr>
            <a:spLocks noGrp="1"/>
          </p:cNvSpPr>
          <p:nvPr>
            <p:ph type="ftr" sz="quarter" idx="11"/>
          </p:nvPr>
        </p:nvSpPr>
        <p:spPr/>
        <p:txBody>
          <a:bodyPr/>
          <a:lstStyle>
            <a:lvl1pPr>
              <a:defRPr/>
            </a:lvl1pPr>
          </a:lstStyle>
          <a:p>
            <a:pPr>
              <a:defRPr/>
            </a:pPr>
            <a:r>
              <a:rPr lang="en-US">
                <a:solidFill>
                  <a:srgbClr val="000000">
                    <a:tint val="75000"/>
                  </a:srgbClr>
                </a:solidFill>
              </a:rPr>
              <a:t>March 2015</a:t>
            </a:r>
            <a:endParaRPr lang="en-US" dirty="0">
              <a:solidFill>
                <a:srgbClr val="000000">
                  <a:tint val="75000"/>
                </a:srgbClr>
              </a:solidFill>
            </a:endParaRPr>
          </a:p>
        </p:txBody>
      </p:sp>
    </p:spTree>
    <p:extLst>
      <p:ext uri="{BB962C8B-B14F-4D97-AF65-F5344CB8AC3E}">
        <p14:creationId xmlns:p14="http://schemas.microsoft.com/office/powerpoint/2010/main" val="11926546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7306866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31813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134451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8045682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15982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r>
              <a:rPr lang="en-US" altLang="en-US" dirty="0" smtClean="0"/>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a:pPr/>
              <a:t>‹#›</a:t>
            </a:fld>
            <a:endParaRPr lang="en-US" altLang="en-US"/>
          </a:p>
        </p:txBody>
      </p:sp>
    </p:spTree>
    <p:extLst>
      <p:ext uri="{BB962C8B-B14F-4D97-AF65-F5344CB8AC3E}">
        <p14:creationId xmlns:p14="http://schemas.microsoft.com/office/powerpoint/2010/main" val="29571529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76630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en-US" dirty="0" smtClean="0"/>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a:pPr/>
              <a:t>‹#›</a:t>
            </a:fld>
            <a:endParaRPr lang="en-US" altLang="en-US"/>
          </a:p>
        </p:txBody>
      </p:sp>
    </p:spTree>
    <p:extLst>
      <p:ext uri="{BB962C8B-B14F-4D97-AF65-F5344CB8AC3E}">
        <p14:creationId xmlns:p14="http://schemas.microsoft.com/office/powerpoint/2010/main" val="65126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en-US" dirty="0" smtClean="0"/>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a:pPr/>
              <a:t>‹#›</a:t>
            </a:fld>
            <a:endParaRPr lang="en-US" altLang="en-US"/>
          </a:p>
        </p:txBody>
      </p:sp>
    </p:spTree>
    <p:extLst>
      <p:ext uri="{BB962C8B-B14F-4D97-AF65-F5344CB8AC3E}">
        <p14:creationId xmlns:p14="http://schemas.microsoft.com/office/powerpoint/2010/main" val="1516266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en-US" dirty="0" smtClean="0"/>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a:pPr/>
              <a:t>‹#›</a:t>
            </a:fld>
            <a:endParaRPr lang="en-US" altLang="en-US"/>
          </a:p>
        </p:txBody>
      </p:sp>
    </p:spTree>
    <p:extLst>
      <p:ext uri="{BB962C8B-B14F-4D97-AF65-F5344CB8AC3E}">
        <p14:creationId xmlns:p14="http://schemas.microsoft.com/office/powerpoint/2010/main" val="2088099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4" name="Footer Placeholder 3"/>
          <p:cNvSpPr>
            <a:spLocks noGrp="1"/>
          </p:cNvSpPr>
          <p:nvPr>
            <p:ph type="ftr" sz="quarter" idx="11"/>
          </p:nvPr>
        </p:nvSpPr>
        <p:spPr/>
        <p:txBody>
          <a:bodyPr/>
          <a:lstStyle>
            <a:lvl1pPr>
              <a:defRPr/>
            </a:lvl1pPr>
          </a:lstStyle>
          <a:p>
            <a:r>
              <a:rPr lang="en-US" altLang="en-US" dirty="0" smtClean="0"/>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a:pPr/>
              <a:t>‹#›</a:t>
            </a:fld>
            <a:endParaRPr lang="en-US" altLang="en-US"/>
          </a:p>
        </p:txBody>
      </p:sp>
    </p:spTree>
    <p:extLst>
      <p:ext uri="{BB962C8B-B14F-4D97-AF65-F5344CB8AC3E}">
        <p14:creationId xmlns:p14="http://schemas.microsoft.com/office/powerpoint/2010/main" val="3244944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3" name="Footer Placeholder 2"/>
          <p:cNvSpPr>
            <a:spLocks noGrp="1"/>
          </p:cNvSpPr>
          <p:nvPr>
            <p:ph type="ftr" sz="quarter" idx="11"/>
          </p:nvPr>
        </p:nvSpPr>
        <p:spPr/>
        <p:txBody>
          <a:bodyPr/>
          <a:lstStyle>
            <a:lvl1pPr>
              <a:defRPr/>
            </a:lvl1pPr>
          </a:lstStyle>
          <a:p>
            <a:r>
              <a:rPr lang="en-US" altLang="en-US" dirty="0" smtClean="0"/>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a:pPr/>
              <a:t>‹#›</a:t>
            </a:fld>
            <a:endParaRPr lang="en-US" altLang="en-US"/>
          </a:p>
        </p:txBody>
      </p:sp>
    </p:spTree>
    <p:extLst>
      <p:ext uri="{BB962C8B-B14F-4D97-AF65-F5344CB8AC3E}">
        <p14:creationId xmlns:p14="http://schemas.microsoft.com/office/powerpoint/2010/main" val="3166894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dirty="0" smtClean="0"/>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a:pPr/>
              <a:t>‹#›</a:t>
            </a:fld>
            <a:endParaRPr lang="en-US" altLang="en-US"/>
          </a:p>
        </p:txBody>
      </p:sp>
    </p:spTree>
    <p:extLst>
      <p:ext uri="{BB962C8B-B14F-4D97-AF65-F5344CB8AC3E}">
        <p14:creationId xmlns:p14="http://schemas.microsoft.com/office/powerpoint/2010/main" val="720302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895094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13" Type="http://schemas.openxmlformats.org/officeDocument/2006/relationships/theme" Target="../theme/theme2.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slideLayout" Target="../slideLayouts/slideLayout20.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Tim Godfrey, EPRI</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a:pPr/>
              <a:t>‹#›</a:t>
            </a:fld>
            <a:endParaRPr lang="en-US" altLang="en-US"/>
          </a:p>
        </p:txBody>
      </p:sp>
      <p:sp>
        <p:nvSpPr>
          <p:cNvPr id="1031" name="Rectangle 7"/>
          <p:cNvSpPr>
            <a:spLocks noChangeArrowheads="1"/>
          </p:cNvSpPr>
          <p:nvPr/>
        </p:nvSpPr>
        <p:spPr bwMode="auto">
          <a:xfrm>
            <a:off x="4267200" y="394156"/>
            <a:ext cx="4191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802.24-15-0025r3</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7"/>
          <p:cNvSpPr>
            <a:spLocks noChangeArrowheads="1"/>
          </p:cNvSpPr>
          <p:nvPr userDrawn="1"/>
        </p:nvSpPr>
        <p:spPr bwMode="auto">
          <a:xfrm>
            <a:off x="685800" y="381000"/>
            <a:ext cx="4343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smtClean="0"/>
              <a:t>Sept 2015</a:t>
            </a:r>
            <a:endParaRPr lang="en-US" altLang="en-US" sz="14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770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2400">
              <a:solidFill>
                <a:srgbClr val="000000"/>
              </a:solidFill>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817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19"/>
          <p:cNvSpPr>
            <a:spLocks noChangeArrowheads="1"/>
          </p:cNvSpPr>
          <p:nvPr userDrawn="1"/>
        </p:nvSpPr>
        <p:spPr bwMode="auto">
          <a:xfrm>
            <a:off x="4375150" y="6527800"/>
            <a:ext cx="966788"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6" charset="0"/>
              </a:defRPr>
            </a:lvl1pPr>
            <a:lvl2pPr marL="742950" indent="-285750">
              <a:defRPr sz="2400">
                <a:solidFill>
                  <a:schemeClr val="tx1"/>
                </a:solidFill>
                <a:latin typeface="Times New Roman" pitchFamily="16" charset="0"/>
              </a:defRPr>
            </a:lvl2pPr>
            <a:lvl3pPr marL="1143000" indent="-228600">
              <a:defRPr sz="2400">
                <a:solidFill>
                  <a:schemeClr val="tx1"/>
                </a:solidFill>
                <a:latin typeface="Times New Roman" pitchFamily="16" charset="0"/>
              </a:defRPr>
            </a:lvl3pPr>
            <a:lvl4pPr marL="1600200" indent="-228600">
              <a:defRPr sz="2400">
                <a:solidFill>
                  <a:schemeClr val="tx1"/>
                </a:solidFill>
                <a:latin typeface="Times New Roman" pitchFamily="16" charset="0"/>
              </a:defRPr>
            </a:lvl4pPr>
            <a:lvl5pPr marL="2057400" indent="-228600">
              <a:defRPr sz="2400">
                <a:solidFill>
                  <a:schemeClr val="tx1"/>
                </a:solidFill>
                <a:latin typeface="Times New Roman" pitchFamily="16" charset="0"/>
              </a:defRPr>
            </a:lvl5pPr>
            <a:lvl6pPr marL="2514600" indent="-228600" eaLnBrk="0" fontAlgn="base" hangingPunct="0">
              <a:spcBef>
                <a:spcPct val="0"/>
              </a:spcBef>
              <a:spcAft>
                <a:spcPct val="0"/>
              </a:spcAft>
              <a:defRPr sz="2400">
                <a:solidFill>
                  <a:schemeClr val="tx1"/>
                </a:solidFill>
                <a:latin typeface="Times New Roman" pitchFamily="16" charset="0"/>
              </a:defRPr>
            </a:lvl6pPr>
            <a:lvl7pPr marL="2971800" indent="-228600" eaLnBrk="0" fontAlgn="base" hangingPunct="0">
              <a:spcBef>
                <a:spcPct val="0"/>
              </a:spcBef>
              <a:spcAft>
                <a:spcPct val="0"/>
              </a:spcAft>
              <a:defRPr sz="2400">
                <a:solidFill>
                  <a:schemeClr val="tx1"/>
                </a:solidFill>
                <a:latin typeface="Times New Roman" pitchFamily="16" charset="0"/>
              </a:defRPr>
            </a:lvl7pPr>
            <a:lvl8pPr marL="3429000" indent="-228600" eaLnBrk="0" fontAlgn="base" hangingPunct="0">
              <a:spcBef>
                <a:spcPct val="0"/>
              </a:spcBef>
              <a:spcAft>
                <a:spcPct val="0"/>
              </a:spcAft>
              <a:defRPr sz="2400">
                <a:solidFill>
                  <a:schemeClr val="tx1"/>
                </a:solidFill>
                <a:latin typeface="Times New Roman" pitchFamily="16" charset="0"/>
              </a:defRPr>
            </a:lvl8pPr>
            <a:lvl9pPr marL="3886200" indent="-228600" eaLnBrk="0" fontAlgn="base" hangingPunct="0">
              <a:spcBef>
                <a:spcPct val="0"/>
              </a:spcBef>
              <a:spcAft>
                <a:spcPct val="0"/>
              </a:spcAft>
              <a:defRPr sz="2400">
                <a:solidFill>
                  <a:schemeClr val="tx1"/>
                </a:solidFill>
                <a:latin typeface="Times New Roman" pitchFamily="16" charset="0"/>
              </a:defRPr>
            </a:lvl9pPr>
          </a:lstStyle>
          <a:p>
            <a:pPr algn="ctr" eaLnBrk="1" hangingPunct="1">
              <a:defRPr/>
            </a:pPr>
            <a:r>
              <a:rPr lang="en-GB" altLang="en-US" sz="1100" smtClean="0">
                <a:solidFill>
                  <a:srgbClr val="000099"/>
                </a:solidFill>
                <a:latin typeface="Arial" charset="0"/>
                <a:cs typeface="Arial" charset="0"/>
              </a:rPr>
              <a:t>25 Mar 2008</a:t>
            </a:r>
          </a:p>
        </p:txBody>
      </p:sp>
      <p:sp>
        <p:nvSpPr>
          <p:cNvPr id="2" name="Footer Placeholder 1"/>
          <p:cNvSpPr>
            <a:spLocks noGrp="1"/>
          </p:cNvSpPr>
          <p:nvPr>
            <p:ph type="ftr" sz="quarter" idx="3"/>
          </p:nvPr>
        </p:nvSpPr>
        <p:spPr>
          <a:xfrm>
            <a:off x="3124200" y="5867400"/>
            <a:ext cx="2895600" cy="920750"/>
          </a:xfrm>
          <a:prstGeom prst="rect">
            <a:avLst/>
          </a:prstGeom>
        </p:spPr>
        <p:txBody>
          <a:bodyPr vert="horz" lIns="91440" tIns="45720" rIns="91440" bIns="45720" rtlCol="0" anchor="ctr"/>
          <a:lstStyle>
            <a:lvl1pPr algn="ctr">
              <a:defRPr sz="1200">
                <a:solidFill>
                  <a:schemeClr val="tx1">
                    <a:tint val="75000"/>
                  </a:schemeClr>
                </a:solidFill>
                <a:latin typeface="Times New Roman" pitchFamily="16" charset="0"/>
              </a:defRPr>
            </a:lvl1pPr>
          </a:lstStyle>
          <a:p>
            <a:pPr>
              <a:defRPr/>
            </a:pPr>
            <a:r>
              <a:rPr lang="en-US">
                <a:solidFill>
                  <a:srgbClr val="000000">
                    <a:tint val="75000"/>
                  </a:srgbClr>
                </a:solidFill>
              </a:rPr>
              <a:t>March 2015</a:t>
            </a:r>
            <a:endParaRPr lang="en-US" dirty="0">
              <a:solidFill>
                <a:srgbClr val="000000">
                  <a:tint val="75000"/>
                </a:srgbClr>
              </a:solidFill>
            </a:endParaRPr>
          </a:p>
        </p:txBody>
      </p:sp>
    </p:spTree>
    <p:extLst>
      <p:ext uri="{BB962C8B-B14F-4D97-AF65-F5344CB8AC3E}">
        <p14:creationId xmlns:p14="http://schemas.microsoft.com/office/powerpoint/2010/main" val="2534462546"/>
      </p:ext>
    </p:extLst>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Lst>
  <p:timing>
    <p:tnLst>
      <p:par>
        <p:cTn id="1" dur="indefinite" restart="never" nodeType="tmRoot"/>
      </p:par>
    </p:tnLst>
  </p:timing>
  <p:hf sldNum="0" hdr="0" dt="0"/>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pitchFamily="2" charset="2"/>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pitchFamily="2" charset="2"/>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pitchFamily="2" charset="2"/>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collaborate.nist.gov/twiki-sggrid/bin/view/SmartGrid/PAP02Wireles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8/dcn/15/18-15-0032-00-0000-report-itu-r-sm-smart-grid-on-the-smart-grid-project.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smtClean="0"/>
              <a:t>802.24 Vertical Applications TAG</a:t>
            </a:r>
            <a:endParaRPr lang="en-US" altLang="en-US" sz="3600" dirty="0"/>
          </a:p>
        </p:txBody>
      </p:sp>
      <p:sp>
        <p:nvSpPr>
          <p:cNvPr id="2" name="Subtitle 1"/>
          <p:cNvSpPr>
            <a:spLocks noGrp="1"/>
          </p:cNvSpPr>
          <p:nvPr>
            <p:ph type="subTitle" idx="1"/>
          </p:nvPr>
        </p:nvSpPr>
        <p:spPr/>
        <p:txBody>
          <a:bodyPr/>
          <a:lstStyle/>
          <a:p>
            <a:r>
              <a:rPr lang="en-US" dirty="0" smtClean="0"/>
              <a:t>September 2015 Meeting</a:t>
            </a:r>
            <a:endParaRPr lang="en-US" dirty="0"/>
          </a:p>
        </p:txBody>
      </p:sp>
      <p:sp>
        <p:nvSpPr>
          <p:cNvPr id="5" name="Footer Placeholder 4"/>
          <p:cNvSpPr>
            <a:spLocks noGrp="1"/>
          </p:cNvSpPr>
          <p:nvPr>
            <p:ph type="ftr" sz="quarter" idx="11"/>
          </p:nvPr>
        </p:nvSpPr>
        <p:spPr/>
        <p:txBody>
          <a:bodyPr/>
          <a:lstStyle/>
          <a:p>
            <a:r>
              <a:rPr lang="en-US" altLang="en-US" dirty="0" smtClean="0"/>
              <a:t>Tim Godfrey, EPRI</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FB77950E-B72B-4A4A-976E-ED1B46E90826}" type="slidenum">
              <a:rPr lang="en-US" altLang="en-US"/>
              <a:pPr/>
              <a:t>1</a:t>
            </a:fld>
            <a:endParaRPr lang="en-US"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Comments on Document Structure</a:t>
            </a:r>
            <a:endParaRPr lang="en-US" dirty="0"/>
          </a:p>
        </p:txBody>
      </p:sp>
      <p:sp>
        <p:nvSpPr>
          <p:cNvPr id="3" name="Content Placeholder 2"/>
          <p:cNvSpPr>
            <a:spLocks noGrp="1"/>
          </p:cNvSpPr>
          <p:nvPr>
            <p:ph idx="1"/>
          </p:nvPr>
        </p:nvSpPr>
        <p:spPr/>
        <p:txBody>
          <a:bodyPr>
            <a:normAutofit fontScale="85000" lnSpcReduction="10000"/>
          </a:bodyPr>
          <a:lstStyle/>
          <a:p>
            <a:r>
              <a:rPr lang="en-US" dirty="0"/>
              <a:t>Section 5 title: </a:t>
            </a:r>
            <a:r>
              <a:rPr lang="en-US" dirty="0" smtClean="0"/>
              <a:t>“ITU </a:t>
            </a:r>
            <a:r>
              <a:rPr lang="en-US" dirty="0"/>
              <a:t>approach to smart </a:t>
            </a:r>
            <a:r>
              <a:rPr lang="en-US" dirty="0" smtClean="0"/>
              <a:t>grid”</a:t>
            </a:r>
          </a:p>
          <a:p>
            <a:pPr lvl="1"/>
            <a:r>
              <a:rPr lang="en-US" dirty="0" smtClean="0"/>
              <a:t>Actual topic: “ITU PLC standards for smart grid”</a:t>
            </a:r>
          </a:p>
          <a:p>
            <a:pPr lvl="1"/>
            <a:endParaRPr lang="en-US" dirty="0"/>
          </a:p>
          <a:p>
            <a:r>
              <a:rPr lang="en-US" dirty="0" smtClean="0"/>
              <a:t>Section </a:t>
            </a:r>
            <a:r>
              <a:rPr lang="en-US" dirty="0"/>
              <a:t>6 title: Data rates, bandwidths, frequency bands and spectrum requirements needed to support the needs of power grid management </a:t>
            </a:r>
            <a:r>
              <a:rPr lang="en-US" dirty="0" smtClean="0"/>
              <a:t>systems</a:t>
            </a:r>
          </a:p>
          <a:p>
            <a:pPr lvl="1"/>
            <a:r>
              <a:rPr lang="en-US" dirty="0" smtClean="0"/>
              <a:t>Actual topic: Overview of smart grid communications architecture and applicable standards. </a:t>
            </a:r>
            <a:endParaRPr lang="en-US" dirty="0"/>
          </a:p>
        </p:txBody>
      </p:sp>
      <p:sp>
        <p:nvSpPr>
          <p:cNvPr id="4" name="Footer Placeholder 3"/>
          <p:cNvSpPr>
            <a:spLocks noGrp="1"/>
          </p:cNvSpPr>
          <p:nvPr>
            <p:ph type="ftr" sz="quarter" idx="11"/>
          </p:nvPr>
        </p:nvSpPr>
        <p:spPr/>
        <p:txBody>
          <a:bodyPr/>
          <a:lstStyle/>
          <a:p>
            <a:r>
              <a:rPr lang="en-US" altLang="en-US" smtClean="0"/>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smtClean="0"/>
              <a:t>Slide </a:t>
            </a:r>
            <a:fld id="{D2793805-6678-4F90-9549-7863581D2258}" type="slidenum">
              <a:rPr lang="en-US" altLang="en-US" smtClean="0"/>
              <a:pPr/>
              <a:t>10</a:t>
            </a:fld>
            <a:endParaRPr lang="en-US" altLang="en-US"/>
          </a:p>
        </p:txBody>
      </p:sp>
    </p:spTree>
    <p:extLst>
      <p:ext uri="{BB962C8B-B14F-4D97-AF65-F5344CB8AC3E}">
        <p14:creationId xmlns:p14="http://schemas.microsoft.com/office/powerpoint/2010/main" val="2424454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Output</a:t>
            </a:r>
            <a:endParaRPr lang="en-US" dirty="0"/>
          </a:p>
        </p:txBody>
      </p:sp>
      <p:sp>
        <p:nvSpPr>
          <p:cNvPr id="3" name="Content Placeholder 2"/>
          <p:cNvSpPr>
            <a:spLocks noGrp="1"/>
          </p:cNvSpPr>
          <p:nvPr>
            <p:ph idx="1"/>
          </p:nvPr>
        </p:nvSpPr>
        <p:spPr/>
        <p:txBody>
          <a:bodyPr/>
          <a:lstStyle/>
          <a:p>
            <a:r>
              <a:rPr lang="en-US" dirty="0" smtClean="0"/>
              <a:t>Initial 802.24 comments posted </a:t>
            </a:r>
            <a:r>
              <a:rPr lang="en-US" dirty="0"/>
              <a:t>in </a:t>
            </a:r>
            <a:r>
              <a:rPr lang="en-US" dirty="0" smtClean="0"/>
              <a:t>document:</a:t>
            </a:r>
            <a:br>
              <a:rPr lang="en-US" dirty="0" smtClean="0"/>
            </a:br>
            <a:r>
              <a:rPr lang="en-US" dirty="0" smtClean="0">
                <a:latin typeface="Consolas" panose="020B0609020204030204" pitchFamily="49" charset="0"/>
                <a:cs typeface="Consolas" panose="020B0609020204030204" pitchFamily="49" charset="0"/>
              </a:rPr>
              <a:t>24-15-0028-00-sgtg-802-24-tag-comments-on-report-itu-r-sm-2351-0-smart-grid-utility-management-systems-docx</a:t>
            </a:r>
            <a:endParaRPr lang="en-US" dirty="0">
              <a:latin typeface="Consolas" panose="020B0609020204030204" pitchFamily="49" charset="0"/>
              <a:cs typeface="Consolas" panose="020B0609020204030204" pitchFamily="49" charset="0"/>
            </a:endParaRPr>
          </a:p>
        </p:txBody>
      </p:sp>
      <p:sp>
        <p:nvSpPr>
          <p:cNvPr id="4" name="Footer Placeholder 3"/>
          <p:cNvSpPr>
            <a:spLocks noGrp="1"/>
          </p:cNvSpPr>
          <p:nvPr>
            <p:ph type="ftr" sz="quarter" idx="11"/>
          </p:nvPr>
        </p:nvSpPr>
        <p:spPr/>
        <p:txBody>
          <a:bodyPr/>
          <a:lstStyle/>
          <a:p>
            <a:r>
              <a:rPr lang="en-US" altLang="en-US" smtClean="0"/>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smtClean="0"/>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6969806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Tuesday: </a:t>
            </a:r>
            <a:r>
              <a:rPr lang="en-US" dirty="0"/>
              <a:t>802.24.1 </a:t>
            </a:r>
            <a:r>
              <a:rPr lang="en-US" dirty="0" smtClean="0"/>
              <a:t>Tasks</a:t>
            </a:r>
            <a:endParaRPr lang="en-US" dirty="0"/>
          </a:p>
        </p:txBody>
      </p:sp>
      <p:sp>
        <p:nvSpPr>
          <p:cNvPr id="3" name="Content Placeholder 2"/>
          <p:cNvSpPr>
            <a:spLocks noGrp="1"/>
          </p:cNvSpPr>
          <p:nvPr>
            <p:ph idx="1"/>
          </p:nvPr>
        </p:nvSpPr>
        <p:spPr>
          <a:xfrm>
            <a:off x="685800" y="1752600"/>
            <a:ext cx="7772400" cy="4419600"/>
          </a:xfrm>
        </p:spPr>
        <p:txBody>
          <a:bodyPr>
            <a:normAutofit/>
          </a:bodyPr>
          <a:lstStyle/>
          <a:p>
            <a:r>
              <a:rPr lang="en-US" dirty="0" smtClean="0"/>
              <a:t>802.24.1 Smart Grid TG Items</a:t>
            </a:r>
          </a:p>
          <a:p>
            <a:pPr lvl="1"/>
            <a:r>
              <a:rPr lang="en-US" dirty="0" smtClean="0"/>
              <a:t>Development of sub 1 GHz White Paper </a:t>
            </a:r>
          </a:p>
          <a:p>
            <a:pPr lvl="2"/>
            <a:r>
              <a:rPr lang="en-US" dirty="0" smtClean="0"/>
              <a:t>Scope Presentation 24-15-0004r1</a:t>
            </a:r>
          </a:p>
          <a:p>
            <a:pPr lvl="2"/>
            <a:r>
              <a:rPr lang="en-US" dirty="0" smtClean="0"/>
              <a:t>Outline: 24-15-0009r1</a:t>
            </a:r>
          </a:p>
          <a:p>
            <a:pPr lvl="2"/>
            <a:r>
              <a:rPr lang="en-US" dirty="0" smtClean="0"/>
              <a:t>Draft: 24-15-0029r0</a:t>
            </a:r>
          </a:p>
          <a:p>
            <a:pPr lvl="2"/>
            <a:r>
              <a:rPr lang="en-US" dirty="0"/>
              <a:t>Integrate SGIP PAP2 Matrix reduced for Sub </a:t>
            </a:r>
            <a:r>
              <a:rPr lang="en-US" dirty="0" smtClean="0"/>
              <a:t>1GHz  24-15-16r1</a:t>
            </a:r>
          </a:p>
          <a:p>
            <a:pPr lvl="2"/>
            <a:r>
              <a:rPr lang="en-US" dirty="0" smtClean="0"/>
              <a:t>Review new contributions</a:t>
            </a:r>
          </a:p>
          <a:p>
            <a:pPr lvl="2"/>
            <a:r>
              <a:rPr lang="en-US" dirty="0" smtClean="0"/>
              <a:t>Integrate into draft</a:t>
            </a:r>
          </a:p>
          <a:p>
            <a:pPr lvl="1"/>
            <a:endParaRPr lang="en-US" dirty="0"/>
          </a:p>
        </p:txBody>
      </p:sp>
      <p:sp>
        <p:nvSpPr>
          <p:cNvPr id="5" name="Footer Placeholder 4"/>
          <p:cNvSpPr>
            <a:spLocks noGrp="1"/>
          </p:cNvSpPr>
          <p:nvPr>
            <p:ph type="ftr" sz="quarter" idx="11"/>
          </p:nvPr>
        </p:nvSpPr>
        <p:spPr/>
        <p:txBody>
          <a:bodyPr/>
          <a:lstStyle/>
          <a:p>
            <a:r>
              <a:rPr lang="en-US" altLang="en-US" smtClean="0"/>
              <a:t>Tim Godfrey, EPRI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28136285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Sub GHz White Paper</a:t>
            </a:r>
            <a:endParaRPr lang="en-US" dirty="0"/>
          </a:p>
        </p:txBody>
      </p:sp>
      <p:sp>
        <p:nvSpPr>
          <p:cNvPr id="7" name="Content Placeholder 6"/>
          <p:cNvSpPr>
            <a:spLocks noGrp="1"/>
          </p:cNvSpPr>
          <p:nvPr>
            <p:ph idx="1"/>
          </p:nvPr>
        </p:nvSpPr>
        <p:spPr/>
        <p:txBody>
          <a:bodyPr/>
          <a:lstStyle/>
          <a:p>
            <a:r>
              <a:rPr lang="en-US" sz="2400" dirty="0"/>
              <a:t>Outline in </a:t>
            </a:r>
            <a:r>
              <a:rPr lang="en-US" sz="2400" dirty="0" smtClean="0"/>
              <a:t>24-15-0009-02-sgtg</a:t>
            </a:r>
            <a:endParaRPr lang="en-US" sz="2400" dirty="0"/>
          </a:p>
          <a:p>
            <a:r>
              <a:rPr lang="en-US" sz="2400" dirty="0" smtClean="0"/>
              <a:t>Author Assignments:</a:t>
            </a:r>
          </a:p>
          <a:p>
            <a:pPr lvl="1"/>
            <a:r>
              <a:rPr lang="en-US" sz="2000" dirty="0"/>
              <a:t>802.15.4g (SUN</a:t>
            </a:r>
            <a:r>
              <a:rPr lang="en-US" sz="2000" dirty="0" smtClean="0"/>
              <a:t>) Overview 	Steve Pope</a:t>
            </a:r>
          </a:p>
          <a:p>
            <a:pPr lvl="1"/>
            <a:r>
              <a:rPr lang="en-US" sz="2000" dirty="0"/>
              <a:t>802.11ah (S1G</a:t>
            </a:r>
            <a:r>
              <a:rPr lang="en-US" sz="2000" dirty="0" smtClean="0"/>
              <a:t>)			</a:t>
            </a:r>
            <a:r>
              <a:rPr lang="en-US" sz="2000" dirty="0" err="1" smtClean="0"/>
              <a:t>Yongho</a:t>
            </a:r>
            <a:r>
              <a:rPr lang="en-US" sz="2000" dirty="0" smtClean="0"/>
              <a:t> </a:t>
            </a:r>
            <a:r>
              <a:rPr lang="en-US" sz="2000" dirty="0" err="1" smtClean="0"/>
              <a:t>Seok</a:t>
            </a:r>
            <a:endParaRPr lang="en-US" sz="2000" dirty="0" smtClean="0"/>
          </a:p>
          <a:p>
            <a:pPr lvl="1"/>
            <a:r>
              <a:rPr lang="en-US" sz="2000" dirty="0"/>
              <a:t>802.15.4m (TVWS</a:t>
            </a:r>
            <a:r>
              <a:rPr lang="en-US" sz="2000" dirty="0" smtClean="0"/>
              <a:t>)		</a:t>
            </a:r>
            <a:r>
              <a:rPr lang="en-US" sz="2000" dirty="0" err="1" smtClean="0"/>
              <a:t>Kunal</a:t>
            </a:r>
            <a:r>
              <a:rPr lang="en-US" sz="2000" dirty="0" smtClean="0"/>
              <a:t> Shah, Ben Rolfe</a:t>
            </a:r>
            <a:r>
              <a:rPr lang="en-US" sz="2000" dirty="0" smtClean="0">
                <a:sym typeface="Webdings" panose="05030102010509060703" pitchFamily="18" charset="2"/>
              </a:rPr>
              <a:t></a:t>
            </a:r>
            <a:endParaRPr lang="en-US" sz="2000" dirty="0" smtClean="0"/>
          </a:p>
          <a:p>
            <a:pPr lvl="1"/>
            <a:r>
              <a:rPr lang="en-US" sz="2000" dirty="0" smtClean="0"/>
              <a:t>802.11af				(TBD – Rich Kennedy?)</a:t>
            </a:r>
          </a:p>
          <a:p>
            <a:pPr lvl="1"/>
            <a:r>
              <a:rPr lang="en-US" sz="2000" dirty="0"/>
              <a:t>802.19.1				</a:t>
            </a:r>
            <a:r>
              <a:rPr lang="en-US" sz="2000" dirty="0" err="1"/>
              <a:t>Tuncer</a:t>
            </a:r>
            <a:r>
              <a:rPr lang="en-US" sz="2000" dirty="0"/>
              <a:t> </a:t>
            </a:r>
            <a:r>
              <a:rPr lang="en-US" sz="2000" dirty="0" err="1" smtClean="0"/>
              <a:t>Baykas</a:t>
            </a:r>
            <a:endParaRPr lang="en-US" sz="2000" dirty="0"/>
          </a:p>
          <a:p>
            <a:pPr lvl="1"/>
            <a:r>
              <a:rPr lang="en-US" sz="2000" dirty="0" smtClean="0"/>
              <a:t>802.22			</a:t>
            </a:r>
            <a:r>
              <a:rPr lang="en-US" sz="2000" dirty="0"/>
              <a:t>	Apurva </a:t>
            </a:r>
            <a:r>
              <a:rPr lang="en-US" sz="2000" dirty="0" smtClean="0"/>
              <a:t>Mody</a:t>
            </a:r>
          </a:p>
          <a:p>
            <a:pPr lvl="1"/>
            <a:r>
              <a:rPr lang="en-US" sz="2000" dirty="0" smtClean="0"/>
              <a:t>Sub-1GHz Applications		</a:t>
            </a:r>
            <a:r>
              <a:rPr lang="en-US" sz="2000" dirty="0" err="1" smtClean="0"/>
              <a:t>Jeritt</a:t>
            </a:r>
            <a:r>
              <a:rPr lang="en-US" sz="2000" dirty="0" smtClean="0"/>
              <a:t> Kent  </a:t>
            </a:r>
            <a:r>
              <a:rPr lang="en-US" sz="900" dirty="0" smtClean="0"/>
              <a:t>(incorporate SG-NET material?)</a:t>
            </a:r>
            <a:endParaRPr lang="en-US" sz="2000" dirty="0" smtClean="0"/>
          </a:p>
          <a:p>
            <a:pPr lvl="1"/>
            <a:r>
              <a:rPr lang="en-US" sz="2000" dirty="0" smtClean="0"/>
              <a:t>Coexistence			(TBA)</a:t>
            </a:r>
          </a:p>
          <a:p>
            <a:pPr lvl="1"/>
            <a:r>
              <a:rPr lang="en-US" sz="2000" dirty="0"/>
              <a:t>Global regulatory environment </a:t>
            </a:r>
            <a:r>
              <a:rPr lang="en-US" sz="2000" dirty="0" smtClean="0"/>
              <a:t>	</a:t>
            </a:r>
            <a:r>
              <a:rPr lang="en-US" sz="2000" dirty="0" err="1" smtClean="0"/>
              <a:t>Kunal</a:t>
            </a:r>
            <a:r>
              <a:rPr lang="en-US" sz="2000" dirty="0" smtClean="0"/>
              <a:t> </a:t>
            </a:r>
            <a:r>
              <a:rPr lang="en-US" sz="2000" dirty="0"/>
              <a:t>Shah, </a:t>
            </a:r>
            <a:r>
              <a:rPr lang="en-US" sz="2000" dirty="0" smtClean="0"/>
              <a:t>Phil Beecher</a:t>
            </a:r>
          </a:p>
          <a:p>
            <a:r>
              <a:rPr lang="en-US" sz="2400" dirty="0" smtClean="0"/>
              <a:t>Contributions were requested by end of August 2015</a:t>
            </a:r>
            <a:endParaRPr lang="en-US" sz="2400" dirty="0"/>
          </a:p>
        </p:txBody>
      </p:sp>
      <p:sp>
        <p:nvSpPr>
          <p:cNvPr id="4" name="Footer Placeholder 3"/>
          <p:cNvSpPr>
            <a:spLocks noGrp="1"/>
          </p:cNvSpPr>
          <p:nvPr>
            <p:ph type="ftr" sz="quarter" idx="11"/>
          </p:nvPr>
        </p:nvSpPr>
        <p:spPr/>
        <p:txBody>
          <a:bodyPr/>
          <a:lstStyle/>
          <a:p>
            <a:r>
              <a:rPr lang="en-US" altLang="en-US" smtClean="0"/>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smtClean="0"/>
              <a:t>Slide </a:t>
            </a:r>
            <a:fld id="{A42A6F1F-89D0-4C7C-88C0-E46BC40C428C}" type="slidenum">
              <a:rPr lang="en-US" altLang="en-US" smtClean="0"/>
              <a:pPr/>
              <a:t>13</a:t>
            </a:fld>
            <a:endParaRPr lang="en-US" altLang="en-US"/>
          </a:p>
        </p:txBody>
      </p:sp>
    </p:spTree>
    <p:extLst>
      <p:ext uri="{BB962C8B-B14F-4D97-AF65-F5344CB8AC3E}">
        <p14:creationId xmlns:p14="http://schemas.microsoft.com/office/powerpoint/2010/main" val="13691319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Wednesday 802.24.1</a:t>
            </a:r>
            <a:endParaRPr lang="en-US" dirty="0"/>
          </a:p>
        </p:txBody>
      </p:sp>
      <p:sp>
        <p:nvSpPr>
          <p:cNvPr id="7" name="Text Placeholder 6"/>
          <p:cNvSpPr>
            <a:spLocks noGrp="1"/>
          </p:cNvSpPr>
          <p:nvPr>
            <p:ph type="body" idx="1"/>
          </p:nvPr>
        </p:nvSpPr>
        <p:spPr/>
        <p:txBody>
          <a:bodyPr/>
          <a:lstStyle/>
          <a:p>
            <a:endParaRPr lang="en-US"/>
          </a:p>
        </p:txBody>
      </p:sp>
      <p:sp>
        <p:nvSpPr>
          <p:cNvPr id="4" name="Footer Placeholder 3"/>
          <p:cNvSpPr>
            <a:spLocks noGrp="1"/>
          </p:cNvSpPr>
          <p:nvPr>
            <p:ph type="ftr" sz="quarter" idx="11"/>
          </p:nvPr>
        </p:nvSpPr>
        <p:spPr/>
        <p:txBody>
          <a:bodyPr/>
          <a:lstStyle/>
          <a:p>
            <a:r>
              <a:rPr lang="en-US" altLang="en-US" smtClean="0"/>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smtClean="0"/>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1939893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White Paper Companion </a:t>
            </a:r>
            <a:r>
              <a:rPr lang="en-US" dirty="0" smtClean="0"/>
              <a:t>Presentation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a:t>Current version: </a:t>
            </a:r>
            <a:r>
              <a:rPr lang="en-US" sz="2400" dirty="0"/>
              <a:t>24-14-0035-07-sgtg-consolidated-white-paper-presentation.pptx</a:t>
            </a:r>
            <a:endParaRPr lang="en-US" dirty="0"/>
          </a:p>
          <a:p>
            <a:r>
              <a:rPr lang="en-US" dirty="0" smtClean="0"/>
              <a:t>Action Items to completion:</a:t>
            </a:r>
          </a:p>
          <a:p>
            <a:pPr lvl="1"/>
            <a:r>
              <a:rPr lang="en-US" dirty="0" smtClean="0"/>
              <a:t>Slide 12	802 security overview  (Bob M)</a:t>
            </a:r>
          </a:p>
          <a:p>
            <a:pPr lvl="1"/>
            <a:r>
              <a:rPr lang="en-US" dirty="0" smtClean="0"/>
              <a:t>Slide 13	802.1X overview  (Mike Seaman?)</a:t>
            </a:r>
          </a:p>
          <a:p>
            <a:pPr lvl="1"/>
            <a:r>
              <a:rPr lang="en-US" dirty="0"/>
              <a:t>Slide </a:t>
            </a:r>
            <a:r>
              <a:rPr lang="en-US" dirty="0" smtClean="0"/>
              <a:t>14</a:t>
            </a:r>
            <a:r>
              <a:rPr lang="en-US" dirty="0"/>
              <a:t>	</a:t>
            </a:r>
            <a:r>
              <a:rPr lang="en-US" dirty="0" smtClean="0"/>
              <a:t>802.11 security overview</a:t>
            </a:r>
          </a:p>
          <a:p>
            <a:pPr lvl="1"/>
            <a:r>
              <a:rPr lang="en-US" dirty="0"/>
              <a:t>Slide 15	802.15 </a:t>
            </a:r>
            <a:r>
              <a:rPr lang="en-US" dirty="0" smtClean="0"/>
              <a:t>Security  	(</a:t>
            </a:r>
            <a:r>
              <a:rPr lang="en-US" dirty="0" err="1" smtClean="0"/>
              <a:t>Tero</a:t>
            </a:r>
            <a:r>
              <a:rPr lang="en-US" dirty="0" smtClean="0"/>
              <a:t>?)</a:t>
            </a:r>
          </a:p>
          <a:p>
            <a:pPr lvl="1"/>
            <a:r>
              <a:rPr lang="en-US" dirty="0" smtClean="0"/>
              <a:t>Slide 16	802.16 Security</a:t>
            </a:r>
          </a:p>
          <a:p>
            <a:pPr lvl="1"/>
            <a:r>
              <a:rPr lang="en-US" dirty="0" smtClean="0"/>
              <a:t>Slide 17	802.22 Security 	(Apurva?)</a:t>
            </a:r>
          </a:p>
          <a:p>
            <a:pPr lvl="1"/>
            <a:r>
              <a:rPr lang="en-US" dirty="0"/>
              <a:t>Slide 18	</a:t>
            </a:r>
            <a:r>
              <a:rPr lang="en-US" sz="2400" dirty="0"/>
              <a:t>Non Mains and Low Power </a:t>
            </a:r>
            <a:r>
              <a:rPr lang="en-US" sz="2400" dirty="0" smtClean="0"/>
              <a:t>Applications</a:t>
            </a:r>
          </a:p>
          <a:p>
            <a:pPr lvl="1"/>
            <a:r>
              <a:rPr lang="en-US" dirty="0"/>
              <a:t>Slide </a:t>
            </a:r>
            <a:r>
              <a:rPr lang="en-US" dirty="0" smtClean="0"/>
              <a:t>30	TVWS Standards</a:t>
            </a:r>
            <a:endParaRPr lang="en-US" dirty="0"/>
          </a:p>
          <a:p>
            <a:pPr lvl="1"/>
            <a:endParaRPr lang="en-US" dirty="0" smtClean="0"/>
          </a:p>
          <a:p>
            <a:endParaRPr lang="en-US" dirty="0"/>
          </a:p>
        </p:txBody>
      </p:sp>
      <p:sp>
        <p:nvSpPr>
          <p:cNvPr id="4" name="Footer Placeholder 3"/>
          <p:cNvSpPr>
            <a:spLocks noGrp="1"/>
          </p:cNvSpPr>
          <p:nvPr>
            <p:ph type="ftr" sz="quarter" idx="11"/>
          </p:nvPr>
        </p:nvSpPr>
        <p:spPr/>
        <p:txBody>
          <a:bodyPr/>
          <a:lstStyle/>
          <a:p>
            <a:r>
              <a:rPr lang="en-US" altLang="en-US" smtClean="0"/>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smtClean="0"/>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10969361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PAP 2 Wireless Matrix </a:t>
            </a:r>
            <a:endParaRPr lang="en-US" dirty="0"/>
          </a:p>
        </p:txBody>
      </p:sp>
      <p:sp>
        <p:nvSpPr>
          <p:cNvPr id="3" name="Content Placeholder 2"/>
          <p:cNvSpPr>
            <a:spLocks noGrp="1"/>
          </p:cNvSpPr>
          <p:nvPr>
            <p:ph idx="1"/>
          </p:nvPr>
        </p:nvSpPr>
        <p:spPr>
          <a:xfrm>
            <a:off x="685800" y="1752600"/>
            <a:ext cx="7772400" cy="4343400"/>
          </a:xfrm>
        </p:spPr>
        <p:txBody>
          <a:bodyPr>
            <a:normAutofit fontScale="77500" lnSpcReduction="20000"/>
          </a:bodyPr>
          <a:lstStyle/>
          <a:p>
            <a:r>
              <a:rPr lang="en-US" dirty="0"/>
              <a:t>The Wireless Characteristics Matrix was started in PAP </a:t>
            </a:r>
            <a:r>
              <a:rPr lang="en-US" dirty="0" smtClean="0"/>
              <a:t>2</a:t>
            </a:r>
          </a:p>
          <a:p>
            <a:pPr lvl="1"/>
            <a:r>
              <a:rPr lang="en-US" dirty="0" smtClean="0"/>
              <a:t>PAP </a:t>
            </a:r>
            <a:r>
              <a:rPr lang="en-US" dirty="0"/>
              <a:t>2 ended before all the updates provided by IEEE 802 were included in the matrix.  </a:t>
            </a:r>
          </a:p>
          <a:p>
            <a:r>
              <a:rPr lang="en-US" dirty="0" smtClean="0"/>
              <a:t>“</a:t>
            </a:r>
            <a:r>
              <a:rPr lang="en-US" dirty="0"/>
              <a:t>Ask The Expert” webinar last </a:t>
            </a:r>
            <a:r>
              <a:rPr lang="en-US" dirty="0" smtClean="0"/>
              <a:t>year</a:t>
            </a:r>
          </a:p>
          <a:p>
            <a:pPr lvl="1"/>
            <a:r>
              <a:rPr lang="en-US" dirty="0" smtClean="0"/>
              <a:t>SGIP </a:t>
            </a:r>
            <a:r>
              <a:rPr lang="en-US" dirty="0"/>
              <a:t>is still linking to this version of the matrix:  Copy of Consolidated_Wireless_Characteristics_Matrix2_09-03-13.xlsx  </a:t>
            </a:r>
            <a:endParaRPr lang="en-US" dirty="0" smtClean="0"/>
          </a:p>
          <a:p>
            <a:pPr lvl="1"/>
            <a:r>
              <a:rPr lang="en-US" dirty="0" smtClean="0"/>
              <a:t>An updated matrix </a:t>
            </a:r>
            <a:r>
              <a:rPr lang="en-US" dirty="0"/>
              <a:t>has never been released.   (note it is still at the old NIST </a:t>
            </a:r>
            <a:r>
              <a:rPr lang="en-US" dirty="0" err="1"/>
              <a:t>twiki</a:t>
            </a:r>
            <a:r>
              <a:rPr lang="en-US" dirty="0"/>
              <a:t> web site, not at SGIP.org</a:t>
            </a:r>
            <a:r>
              <a:rPr lang="en-US" dirty="0" smtClean="0"/>
              <a:t>)</a:t>
            </a:r>
          </a:p>
          <a:p>
            <a:r>
              <a:rPr lang="en-US" dirty="0">
                <a:hlinkClick r:id="rId2"/>
              </a:rPr>
              <a:t>http://</a:t>
            </a:r>
            <a:r>
              <a:rPr lang="en-US" dirty="0" smtClean="0">
                <a:hlinkClick r:id="rId2"/>
              </a:rPr>
              <a:t>collaborate.nist.gov/twiki-sggrid/bin/view/SmartGrid/PAP02Wireless</a:t>
            </a:r>
            <a:endParaRPr lang="en-US" dirty="0" smtClean="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smtClean="0"/>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smtClean="0"/>
              <a:t>Slide </a:t>
            </a:r>
            <a:fld id="{D2793805-6678-4F90-9549-7863581D2258}" type="slidenum">
              <a:rPr lang="en-US" altLang="en-US" smtClean="0"/>
              <a:pPr/>
              <a:t>16</a:t>
            </a:fld>
            <a:endParaRPr lang="en-US" altLang="en-US"/>
          </a:p>
        </p:txBody>
      </p:sp>
      <p:pic>
        <p:nvPicPr>
          <p:cNvPr id="6" name="Picture 5"/>
          <p:cNvPicPr>
            <a:picLocks noChangeAspect="1"/>
          </p:cNvPicPr>
          <p:nvPr/>
        </p:nvPicPr>
        <p:blipFill>
          <a:blip r:embed="rId3"/>
          <a:stretch>
            <a:fillRect/>
          </a:stretch>
        </p:blipFill>
        <p:spPr>
          <a:xfrm>
            <a:off x="685800" y="5715000"/>
            <a:ext cx="7834312" cy="685923"/>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26038578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PAP 2 Wireless Matrix </a:t>
            </a:r>
          </a:p>
        </p:txBody>
      </p:sp>
      <p:sp>
        <p:nvSpPr>
          <p:cNvPr id="3" name="Content Placeholder 2"/>
          <p:cNvSpPr>
            <a:spLocks noGrp="1"/>
          </p:cNvSpPr>
          <p:nvPr>
            <p:ph idx="1"/>
          </p:nvPr>
        </p:nvSpPr>
        <p:spPr>
          <a:xfrm>
            <a:off x="685800" y="1752600"/>
            <a:ext cx="7772400" cy="4343400"/>
          </a:xfrm>
        </p:spPr>
        <p:txBody>
          <a:bodyPr/>
          <a:lstStyle/>
          <a:p>
            <a:r>
              <a:rPr lang="en-US" dirty="0" smtClean="0"/>
              <a:t>Steps to update</a:t>
            </a:r>
          </a:p>
          <a:p>
            <a:pPr lvl="1"/>
            <a:r>
              <a:rPr lang="en-US" dirty="0" smtClean="0"/>
              <a:t>Find the latest version of the matrix and all 802 contributions.</a:t>
            </a:r>
          </a:p>
          <a:p>
            <a:pPr lvl="2"/>
            <a:r>
              <a:rPr lang="en-US" dirty="0" smtClean="0"/>
              <a:t>Is this the latest?</a:t>
            </a:r>
          </a:p>
          <a:p>
            <a:pPr lvl="2"/>
            <a:r>
              <a:rPr lang="en-US" dirty="0" smtClean="0"/>
              <a:t>24-13-0021-01-0000-802-15-4g-e-updates-nist-wireless-characteristics-matrix.xlsx</a:t>
            </a:r>
          </a:p>
          <a:p>
            <a:pPr lvl="1"/>
            <a:r>
              <a:rPr lang="en-US" dirty="0" smtClean="0"/>
              <a:t>Determine if updates are needed</a:t>
            </a:r>
          </a:p>
          <a:p>
            <a:pPr lvl="1"/>
            <a:r>
              <a:rPr lang="en-US" dirty="0" smtClean="0"/>
              <a:t>Provide updated Matrix to SGIP and request hosting and links to make it visible and available.</a:t>
            </a:r>
            <a:endParaRPr lang="en-US" dirty="0"/>
          </a:p>
        </p:txBody>
      </p:sp>
      <p:sp>
        <p:nvSpPr>
          <p:cNvPr id="4" name="Footer Placeholder 3"/>
          <p:cNvSpPr>
            <a:spLocks noGrp="1"/>
          </p:cNvSpPr>
          <p:nvPr>
            <p:ph type="ftr" sz="quarter" idx="11"/>
          </p:nvPr>
        </p:nvSpPr>
        <p:spPr/>
        <p:txBody>
          <a:bodyPr/>
          <a:lstStyle/>
          <a:p>
            <a:r>
              <a:rPr lang="en-US" altLang="en-US" smtClean="0"/>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smtClean="0"/>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13016635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802 Student Paper Competition</a:t>
            </a:r>
            <a:endParaRPr lang="en-US" dirty="0"/>
          </a:p>
        </p:txBody>
      </p:sp>
      <p:sp>
        <p:nvSpPr>
          <p:cNvPr id="3" name="Content Placeholder 2"/>
          <p:cNvSpPr>
            <a:spLocks noGrp="1"/>
          </p:cNvSpPr>
          <p:nvPr>
            <p:ph idx="1"/>
          </p:nvPr>
        </p:nvSpPr>
        <p:spPr>
          <a:xfrm>
            <a:off x="152400" y="1447800"/>
            <a:ext cx="8686800" cy="5181600"/>
          </a:xfrm>
        </p:spPr>
        <p:txBody>
          <a:bodyPr>
            <a:normAutofit fontScale="55000" lnSpcReduction="20000"/>
          </a:bodyPr>
          <a:lstStyle/>
          <a:p>
            <a:r>
              <a:rPr lang="en-US" dirty="0" smtClean="0"/>
              <a:t>This is an 802 competition, hosted by 802.24</a:t>
            </a:r>
          </a:p>
          <a:p>
            <a:r>
              <a:rPr lang="en-US" dirty="0" smtClean="0"/>
              <a:t>First Task: Decide on topic or set of topics  (802.1 &amp; .3 are welcome to contribute also)</a:t>
            </a:r>
          </a:p>
          <a:p>
            <a:pPr lvl="1"/>
            <a:r>
              <a:rPr lang="en-US" dirty="0" smtClean="0"/>
              <a:t>Regulatory (TVWS, cognitive radio, sensing metrics, </a:t>
            </a:r>
            <a:r>
              <a:rPr lang="en-US" dirty="0" err="1" smtClean="0"/>
              <a:t>etc</a:t>
            </a:r>
            <a:r>
              <a:rPr lang="en-US" dirty="0" smtClean="0"/>
              <a:t>)  (James Gilb)</a:t>
            </a:r>
          </a:p>
          <a:p>
            <a:pPr lvl="1"/>
            <a:r>
              <a:rPr lang="en-US" dirty="0" smtClean="0"/>
              <a:t>Implications of LBT rules in regulatory domains, techniques for spectrum sharing  (Ruben S)</a:t>
            </a:r>
          </a:p>
          <a:p>
            <a:pPr lvl="1"/>
            <a:r>
              <a:rPr lang="en-US" dirty="0" smtClean="0"/>
              <a:t>New ideas for standards or amendments (Steve Pope)</a:t>
            </a:r>
          </a:p>
          <a:p>
            <a:pPr lvl="1"/>
            <a:r>
              <a:rPr lang="en-US" dirty="0" smtClean="0"/>
              <a:t>History and implementation of security architecture (</a:t>
            </a:r>
            <a:r>
              <a:rPr lang="en-US" dirty="0" err="1" smtClean="0"/>
              <a:t>Demir</a:t>
            </a:r>
            <a:r>
              <a:rPr lang="en-US" dirty="0" smtClean="0"/>
              <a:t>)</a:t>
            </a:r>
          </a:p>
          <a:p>
            <a:pPr lvl="1"/>
            <a:r>
              <a:rPr lang="en-US" dirty="0" smtClean="0"/>
              <a:t>Improving Humanity through Technology (Steve Pope)</a:t>
            </a:r>
          </a:p>
          <a:p>
            <a:pPr lvl="1"/>
            <a:endParaRPr lang="en-US" dirty="0"/>
          </a:p>
          <a:p>
            <a:r>
              <a:rPr lang="en-US" dirty="0" smtClean="0"/>
              <a:t>Announce call for topics on 802.24 reflector</a:t>
            </a:r>
          </a:p>
          <a:p>
            <a:r>
              <a:rPr lang="en-US" dirty="0" smtClean="0"/>
              <a:t>Coordinate and delegate to Susan </a:t>
            </a:r>
            <a:r>
              <a:rPr lang="en-US" dirty="0" err="1" smtClean="0"/>
              <a:t>Tatiner</a:t>
            </a:r>
            <a:r>
              <a:rPr lang="en-US" dirty="0" smtClean="0"/>
              <a:t> to plan, review, and provide broader exposure when the contest is announced (e.g. create a flyer and advertisement campaign on ieee.org)</a:t>
            </a:r>
          </a:p>
          <a:p>
            <a:r>
              <a:rPr lang="en-US" dirty="0" smtClean="0"/>
              <a:t>Topic abstracts due End of August</a:t>
            </a:r>
          </a:p>
          <a:p>
            <a:pPr lvl="1"/>
            <a:r>
              <a:rPr lang="en-US" dirty="0" smtClean="0"/>
              <a:t>Describe what the “judges” will be looking for</a:t>
            </a:r>
            <a:endParaRPr lang="en-US" dirty="0"/>
          </a:p>
          <a:p>
            <a:r>
              <a:rPr lang="en-US" dirty="0" smtClean="0"/>
              <a:t>Post abstracts to Reflector</a:t>
            </a:r>
          </a:p>
          <a:p>
            <a:pPr lvl="1"/>
            <a:r>
              <a:rPr lang="en-US" dirty="0" smtClean="0"/>
              <a:t>Selection of first competition topic to be made in September </a:t>
            </a:r>
          </a:p>
          <a:p>
            <a:pPr lvl="1"/>
            <a:r>
              <a:rPr lang="en-US" dirty="0" smtClean="0"/>
              <a:t>Send out to EC Email ballot</a:t>
            </a:r>
          </a:p>
          <a:p>
            <a:pPr lvl="1"/>
            <a:endParaRPr lang="en-US" dirty="0" smtClean="0"/>
          </a:p>
        </p:txBody>
      </p:sp>
      <p:sp>
        <p:nvSpPr>
          <p:cNvPr id="4" name="Footer Placeholder 3"/>
          <p:cNvSpPr>
            <a:spLocks noGrp="1"/>
          </p:cNvSpPr>
          <p:nvPr>
            <p:ph type="ftr" sz="quarter" idx="11"/>
          </p:nvPr>
        </p:nvSpPr>
        <p:spPr/>
        <p:txBody>
          <a:bodyPr/>
          <a:lstStyle/>
          <a:p>
            <a:r>
              <a:rPr lang="en-US" altLang="en-US" smtClean="0"/>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smtClean="0"/>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30710756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 of Competition</a:t>
            </a:r>
            <a:endParaRPr lang="en-US" dirty="0"/>
          </a:p>
        </p:txBody>
      </p:sp>
      <p:sp>
        <p:nvSpPr>
          <p:cNvPr id="3" name="Content Placeholder 2"/>
          <p:cNvSpPr>
            <a:spLocks noGrp="1"/>
          </p:cNvSpPr>
          <p:nvPr>
            <p:ph idx="1"/>
          </p:nvPr>
        </p:nvSpPr>
        <p:spPr>
          <a:xfrm>
            <a:off x="685800" y="1676400"/>
            <a:ext cx="7772400" cy="4648200"/>
          </a:xfrm>
        </p:spPr>
        <p:txBody>
          <a:bodyPr>
            <a:normAutofit fontScale="47500" lnSpcReduction="20000"/>
          </a:bodyPr>
          <a:lstStyle/>
          <a:p>
            <a:r>
              <a:rPr lang="en-US" dirty="0" smtClean="0"/>
              <a:t>Open to all students worldwide.  Original unpublished work only. </a:t>
            </a:r>
          </a:p>
          <a:p>
            <a:r>
              <a:rPr lang="en-US" dirty="0" smtClean="0"/>
              <a:t>Three places </a:t>
            </a:r>
          </a:p>
          <a:p>
            <a:r>
              <a:rPr lang="en-US" dirty="0" smtClean="0"/>
              <a:t>Various prizes</a:t>
            </a:r>
          </a:p>
          <a:p>
            <a:pPr lvl="1"/>
            <a:r>
              <a:rPr lang="en-US" dirty="0" smtClean="0"/>
              <a:t>Top 3 get travel stipend, comp hotel (</a:t>
            </a:r>
            <a:r>
              <a:rPr lang="en-US" dirty="0" err="1" smtClean="0"/>
              <a:t>tbd</a:t>
            </a:r>
            <a:r>
              <a:rPr lang="en-US" dirty="0" smtClean="0"/>
              <a:t>)	</a:t>
            </a:r>
          </a:p>
          <a:p>
            <a:pPr lvl="2"/>
            <a:r>
              <a:rPr lang="en-US" dirty="0" smtClean="0"/>
              <a:t>Need based – if local university doesn’t</a:t>
            </a:r>
          </a:p>
          <a:p>
            <a:pPr lvl="1"/>
            <a:r>
              <a:rPr lang="en-US" dirty="0" smtClean="0"/>
              <a:t>Top 10 are offered presentation and meeting fee waiver</a:t>
            </a:r>
            <a:endParaRPr lang="en-US" dirty="0"/>
          </a:p>
          <a:p>
            <a:r>
              <a:rPr lang="en-US" dirty="0" smtClean="0"/>
              <a:t>All finalists have to provide presentation in addition to paper</a:t>
            </a:r>
          </a:p>
          <a:p>
            <a:pPr lvl="1"/>
            <a:r>
              <a:rPr lang="en-US" dirty="0" smtClean="0"/>
              <a:t>Presentations to be held in extra 802.24 slots</a:t>
            </a:r>
          </a:p>
          <a:p>
            <a:pPr lvl="1"/>
            <a:r>
              <a:rPr lang="en-US" dirty="0" smtClean="0"/>
              <a:t>Possibility to publish winning papers?   (Ask Susan to talk to Potentials magazine, Computer Society, Spectrum?)</a:t>
            </a:r>
          </a:p>
          <a:p>
            <a:r>
              <a:rPr lang="en-US" dirty="0" smtClean="0"/>
              <a:t>Schedule:</a:t>
            </a:r>
          </a:p>
          <a:p>
            <a:pPr lvl="1"/>
            <a:r>
              <a:rPr lang="en-US" dirty="0" smtClean="0"/>
              <a:t>Contest announced September 2015  (Bangkok)</a:t>
            </a:r>
          </a:p>
          <a:p>
            <a:pPr lvl="1"/>
            <a:r>
              <a:rPr lang="en-US" dirty="0" smtClean="0"/>
              <a:t>Papers Due January 2016   (Atlanta)</a:t>
            </a:r>
          </a:p>
          <a:p>
            <a:pPr lvl="1"/>
            <a:r>
              <a:rPr lang="en-US" dirty="0" smtClean="0"/>
              <a:t>Winners announced in March 2016  (Macau)</a:t>
            </a:r>
          </a:p>
          <a:p>
            <a:pPr lvl="1"/>
            <a:r>
              <a:rPr lang="en-US" dirty="0" smtClean="0"/>
              <a:t>Papers presented July 2016  (San Diego)</a:t>
            </a:r>
          </a:p>
          <a:p>
            <a:endParaRPr lang="en-US" dirty="0" smtClean="0"/>
          </a:p>
          <a:p>
            <a:r>
              <a:rPr lang="en-US" dirty="0" smtClean="0"/>
              <a:t>Actions</a:t>
            </a:r>
          </a:p>
          <a:p>
            <a:pPr lvl="1"/>
            <a:r>
              <a:rPr lang="en-US" dirty="0" smtClean="0"/>
              <a:t>Review Topic Abstracts</a:t>
            </a:r>
          </a:p>
          <a:p>
            <a:pPr lvl="1"/>
            <a:r>
              <a:rPr lang="en-US" dirty="0" smtClean="0"/>
              <a:t>Develop any additional topic abstracts</a:t>
            </a:r>
          </a:p>
          <a:p>
            <a:pPr lvl="1"/>
            <a:r>
              <a:rPr lang="en-US" dirty="0" smtClean="0"/>
              <a:t>Select first competition topic</a:t>
            </a:r>
          </a:p>
          <a:p>
            <a:pPr lvl="1"/>
            <a:r>
              <a:rPr lang="en-US" dirty="0" smtClean="0"/>
              <a:t>Develop Contest Announcement</a:t>
            </a:r>
          </a:p>
          <a:p>
            <a:pPr lvl="1"/>
            <a:r>
              <a:rPr lang="en-US" dirty="0" smtClean="0"/>
              <a:t>Initiate EC Approval Process </a:t>
            </a:r>
          </a:p>
          <a:p>
            <a:pPr lvl="1"/>
            <a:endParaRPr lang="en-US" dirty="0" smtClean="0"/>
          </a:p>
          <a:p>
            <a:pPr lvl="1"/>
            <a:endParaRPr lang="en-US" dirty="0" smtClean="0"/>
          </a:p>
          <a:p>
            <a:pPr lvl="1"/>
            <a:endParaRPr lang="en-US" dirty="0" smtClean="0"/>
          </a:p>
        </p:txBody>
      </p:sp>
      <p:sp>
        <p:nvSpPr>
          <p:cNvPr id="4" name="Footer Placeholder 3"/>
          <p:cNvSpPr>
            <a:spLocks noGrp="1"/>
          </p:cNvSpPr>
          <p:nvPr>
            <p:ph type="ftr" sz="quarter" idx="11"/>
          </p:nvPr>
        </p:nvSpPr>
        <p:spPr/>
        <p:txBody>
          <a:bodyPr/>
          <a:lstStyle/>
          <a:p>
            <a:r>
              <a:rPr lang="en-US" altLang="en-US" smtClean="0"/>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smtClean="0"/>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6523403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smtClean="0"/>
              <a:t>802.24 Overview</a:t>
            </a:r>
            <a:endParaRPr lang="en-US" altLang="en-US" sz="3200" dirty="0"/>
          </a:p>
        </p:txBody>
      </p:sp>
      <p:sp>
        <p:nvSpPr>
          <p:cNvPr id="4099" name="Rectangle 3"/>
          <p:cNvSpPr>
            <a:spLocks noGrp="1" noChangeArrowheads="1"/>
          </p:cNvSpPr>
          <p:nvPr>
            <p:ph idx="1"/>
          </p:nvPr>
        </p:nvSpPr>
        <p:spPr>
          <a:ln/>
        </p:spPr>
        <p:txBody>
          <a:bodyPr>
            <a:normAutofit fontScale="70000" lnSpcReduction="20000"/>
          </a:bodyPr>
          <a:lstStyle/>
          <a:p>
            <a:r>
              <a:rPr lang="en-US" altLang="en-US" dirty="0" smtClean="0"/>
              <a:t>Officers</a:t>
            </a:r>
          </a:p>
          <a:p>
            <a:pPr lvl="1"/>
            <a:r>
              <a:rPr lang="en-US" altLang="en-US" sz="2400" dirty="0" smtClean="0"/>
              <a:t>TAG Chair:				Tim Godfrey</a:t>
            </a:r>
          </a:p>
          <a:p>
            <a:pPr lvl="1"/>
            <a:r>
              <a:rPr lang="en-US" altLang="en-US" sz="2400" dirty="0" smtClean="0"/>
              <a:t>Secretary &amp; TAG Vice Chair:		Ben Rolfe</a:t>
            </a:r>
          </a:p>
          <a:p>
            <a:r>
              <a:rPr lang="en-US" altLang="en-US" dirty="0" smtClean="0"/>
              <a:t>Task Groups</a:t>
            </a:r>
          </a:p>
          <a:p>
            <a:pPr lvl="1"/>
            <a:r>
              <a:rPr lang="en-US" altLang="en-US" dirty="0" smtClean="0"/>
              <a:t>802.24.1	Smart Grid TG		Tim Godfrey</a:t>
            </a:r>
          </a:p>
          <a:p>
            <a:pPr lvl="1"/>
            <a:r>
              <a:rPr lang="en-US" altLang="en-US" dirty="0" smtClean="0">
                <a:solidFill>
                  <a:schemeClr val="bg1">
                    <a:lumMod val="75000"/>
                  </a:schemeClr>
                </a:solidFill>
              </a:rPr>
              <a:t>802.24.2	IoT TG			Chris </a:t>
            </a:r>
            <a:r>
              <a:rPr lang="en-US" altLang="en-US" dirty="0" err="1" smtClean="0">
                <a:solidFill>
                  <a:schemeClr val="bg1">
                    <a:lumMod val="75000"/>
                  </a:schemeClr>
                </a:solidFill>
              </a:rPr>
              <a:t>DiMinico</a:t>
            </a:r>
            <a:endParaRPr lang="en-US" altLang="en-US" dirty="0" smtClean="0">
              <a:solidFill>
                <a:schemeClr val="bg1">
                  <a:lumMod val="75000"/>
                </a:schemeClr>
              </a:solidFill>
            </a:endParaRPr>
          </a:p>
          <a:p>
            <a:r>
              <a:rPr lang="en-US" altLang="en-US" dirty="0" smtClean="0"/>
              <a:t>34 Voting Members</a:t>
            </a:r>
          </a:p>
          <a:p>
            <a:r>
              <a:rPr lang="en-US" altLang="en-US" dirty="0" smtClean="0"/>
              <a:t>Meetings for the Week</a:t>
            </a:r>
          </a:p>
          <a:p>
            <a:pPr lvl="1"/>
            <a:r>
              <a:rPr lang="en-US" altLang="en-US" dirty="0" smtClean="0"/>
              <a:t>Agenda: 			24-15-0024r1</a:t>
            </a:r>
          </a:p>
          <a:p>
            <a:pPr lvl="1"/>
            <a:r>
              <a:rPr lang="en-US" altLang="en-US" dirty="0" smtClean="0"/>
              <a:t>Monday PM2</a:t>
            </a:r>
            <a:r>
              <a:rPr lang="en-US" altLang="en-US" dirty="0"/>
              <a:t>	</a:t>
            </a:r>
            <a:r>
              <a:rPr lang="en-US" altLang="en-US" dirty="0" smtClean="0"/>
              <a:t>	Lotus </a:t>
            </a:r>
            <a:r>
              <a:rPr lang="en-US" altLang="en-US" dirty="0"/>
              <a:t>Suite 12 - 22nd Floor</a:t>
            </a:r>
            <a:r>
              <a:rPr lang="en-US" altLang="en-US" dirty="0" smtClean="0"/>
              <a:t>	</a:t>
            </a:r>
          </a:p>
          <a:p>
            <a:pPr lvl="1"/>
            <a:r>
              <a:rPr lang="en-US" altLang="en-US" dirty="0" smtClean="0"/>
              <a:t>Tuesday PM2</a:t>
            </a:r>
            <a:r>
              <a:rPr lang="en-US" altLang="en-US" dirty="0"/>
              <a:t>	</a:t>
            </a:r>
            <a:r>
              <a:rPr lang="en-US" altLang="en-US" dirty="0" smtClean="0"/>
              <a:t>	Lotus </a:t>
            </a:r>
            <a:r>
              <a:rPr lang="en-US" altLang="en-US" dirty="0"/>
              <a:t>Suite 4 - 22nd Floor</a:t>
            </a:r>
            <a:r>
              <a:rPr lang="en-US" altLang="en-US" dirty="0" smtClean="0"/>
              <a:t>	</a:t>
            </a:r>
          </a:p>
          <a:p>
            <a:pPr lvl="1"/>
            <a:r>
              <a:rPr lang="en-US" altLang="en-US" dirty="0" smtClean="0"/>
              <a:t>Wednesday PM2</a:t>
            </a:r>
            <a:r>
              <a:rPr lang="en-US" altLang="en-US" dirty="0"/>
              <a:t>		</a:t>
            </a:r>
            <a:r>
              <a:rPr lang="en-US" altLang="en-US" dirty="0" smtClean="0"/>
              <a:t>Lotus </a:t>
            </a:r>
            <a:r>
              <a:rPr lang="en-US" altLang="en-US" dirty="0"/>
              <a:t>Suite 5 - 22nd Floor</a:t>
            </a:r>
            <a:endParaRPr lang="en-US" altLang="en-US" dirty="0" smtClean="0"/>
          </a:p>
        </p:txBody>
      </p:sp>
      <p:sp>
        <p:nvSpPr>
          <p:cNvPr id="6" name="Slide Number Placeholder 5"/>
          <p:cNvSpPr>
            <a:spLocks noGrp="1"/>
          </p:cNvSpPr>
          <p:nvPr>
            <p:ph type="sldNum" sz="quarter" idx="12"/>
          </p:nvPr>
        </p:nvSpPr>
        <p:spPr>
          <a:prstGeom prst="rect">
            <a:avLst/>
          </a:prstGeom>
        </p:spPr>
        <p:txBody>
          <a:bodyPr/>
          <a:lstStyle/>
          <a:p>
            <a:r>
              <a:rPr lang="en-US" altLang="en-US" smtClean="0"/>
              <a:t>Slide </a:t>
            </a:r>
            <a:fld id="{21094F23-5605-4FD6-98C1-874C85FFA791}" type="slidenum">
              <a:rPr lang="en-US" altLang="en-US" smtClean="0"/>
              <a:pPr/>
              <a:t>2</a:t>
            </a:fld>
            <a:endParaRPr lang="en-US"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Contributions</a:t>
            </a:r>
            <a:endParaRPr lang="en-US" dirty="0"/>
          </a:p>
        </p:txBody>
      </p:sp>
      <p:sp>
        <p:nvSpPr>
          <p:cNvPr id="3" name="Content Placeholder 2"/>
          <p:cNvSpPr>
            <a:spLocks noGrp="1"/>
          </p:cNvSpPr>
          <p:nvPr>
            <p:ph idx="1"/>
          </p:nvPr>
        </p:nvSpPr>
        <p:spPr/>
        <p:txBody>
          <a:bodyPr/>
          <a:lstStyle/>
          <a:p>
            <a:r>
              <a:rPr lang="en-US" dirty="0" err="1" smtClean="0"/>
              <a:t>Demir</a:t>
            </a:r>
            <a:r>
              <a:rPr lang="en-US" dirty="0" smtClean="0"/>
              <a:t> </a:t>
            </a:r>
            <a:r>
              <a:rPr lang="en-US" dirty="0" err="1" smtClean="0"/>
              <a:t>Rakanovic</a:t>
            </a:r>
            <a:endParaRPr lang="en-US" dirty="0" smtClean="0"/>
          </a:p>
          <a:p>
            <a:pPr lvl="1"/>
            <a:r>
              <a:rPr lang="en-US" dirty="0" smtClean="0"/>
              <a:t>History </a:t>
            </a:r>
            <a:r>
              <a:rPr lang="en-US" dirty="0"/>
              <a:t>and implementation of security </a:t>
            </a:r>
            <a:r>
              <a:rPr lang="en-US" dirty="0" smtClean="0"/>
              <a:t>architecture.docx</a:t>
            </a:r>
          </a:p>
          <a:p>
            <a:endParaRPr lang="en-US" dirty="0"/>
          </a:p>
        </p:txBody>
      </p:sp>
      <p:sp>
        <p:nvSpPr>
          <p:cNvPr id="4" name="Footer Placeholder 3"/>
          <p:cNvSpPr>
            <a:spLocks noGrp="1"/>
          </p:cNvSpPr>
          <p:nvPr>
            <p:ph type="ftr" sz="quarter" idx="11"/>
          </p:nvPr>
        </p:nvSpPr>
        <p:spPr/>
        <p:txBody>
          <a:bodyPr/>
          <a:lstStyle/>
          <a:p>
            <a:r>
              <a:rPr lang="en-US" altLang="en-US" smtClean="0"/>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smtClean="0"/>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3608856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609600"/>
          </a:xfrm>
        </p:spPr>
        <p:txBody>
          <a:bodyPr/>
          <a:lstStyle/>
          <a:p>
            <a:r>
              <a:rPr lang="en-US" dirty="0"/>
              <a:t>Steve Pope</a:t>
            </a:r>
          </a:p>
        </p:txBody>
      </p:sp>
      <p:sp>
        <p:nvSpPr>
          <p:cNvPr id="3" name="Content Placeholder 2"/>
          <p:cNvSpPr>
            <a:spLocks noGrp="1"/>
          </p:cNvSpPr>
          <p:nvPr>
            <p:ph idx="1"/>
          </p:nvPr>
        </p:nvSpPr>
        <p:spPr>
          <a:xfrm>
            <a:off x="685800" y="1143000"/>
            <a:ext cx="7772400" cy="5334000"/>
          </a:xfrm>
        </p:spPr>
        <p:txBody>
          <a:bodyPr/>
          <a:lstStyle/>
          <a:p>
            <a:r>
              <a:rPr lang="en-US" sz="2000" dirty="0"/>
              <a:t>Topics: </a:t>
            </a:r>
            <a:r>
              <a:rPr lang="en-US" sz="2000" dirty="0"/>
              <a:t>Future Network Technologies for Social Good</a:t>
            </a:r>
          </a:p>
          <a:p>
            <a:pPr lvl="1"/>
            <a:r>
              <a:rPr lang="en-US" sz="1600" dirty="0" smtClean="0"/>
              <a:t>IEEE </a:t>
            </a:r>
            <a:r>
              <a:rPr lang="en-US" sz="1600" dirty="0"/>
              <a:t>802 technologies cover both wired and wireless network capabilities at the personal-area, local-area, and metropolitan-area scales.</a:t>
            </a:r>
          </a:p>
          <a:p>
            <a:pPr lvl="1"/>
            <a:r>
              <a:rPr lang="en-US" sz="1600" dirty="0" smtClean="0"/>
              <a:t>Over </a:t>
            </a:r>
            <a:r>
              <a:rPr lang="en-US" sz="1600" dirty="0"/>
              <a:t>the past decade, these technologies have become increasingly  important, potentially life-saving, during trying social conditions  including, but not limited to, war, repressive regimes, refugee crises,  public protests, and environmental crises and public disasters.</a:t>
            </a:r>
          </a:p>
          <a:p>
            <a:pPr lvl="1"/>
            <a:r>
              <a:rPr lang="en-US" sz="1600" dirty="0" smtClean="0"/>
              <a:t>At </a:t>
            </a:r>
            <a:r>
              <a:rPr lang="en-US" sz="1600" dirty="0"/>
              <a:t>the same time, perpetrator individuals and rogue governments might employ aspects of the technologies against the public, by blocking or controlling networks, by eavesdropping, or through identity and data theft.</a:t>
            </a:r>
          </a:p>
          <a:p>
            <a:r>
              <a:rPr lang="en-US" sz="2000" dirty="0" smtClean="0"/>
              <a:t>How </a:t>
            </a:r>
            <a:r>
              <a:rPr lang="en-US" sz="2000" dirty="0"/>
              <a:t>should these technologies evolve in a way that best serves the greater public good?  </a:t>
            </a:r>
            <a:r>
              <a:rPr lang="en-US" sz="2000" dirty="0" smtClean="0"/>
              <a:t>Possible technical areas:</a:t>
            </a:r>
          </a:p>
          <a:p>
            <a:pPr lvl="1"/>
            <a:r>
              <a:rPr lang="en-US" sz="1600" dirty="0" smtClean="0"/>
              <a:t>Mesh networking </a:t>
            </a:r>
          </a:p>
          <a:p>
            <a:pPr lvl="1"/>
            <a:r>
              <a:rPr lang="en-US" sz="1600" dirty="0" smtClean="0"/>
              <a:t>Zero-based services for information delivery</a:t>
            </a:r>
          </a:p>
          <a:p>
            <a:pPr lvl="1"/>
            <a:r>
              <a:rPr lang="en-US" sz="1600" dirty="0" smtClean="0"/>
              <a:t>Improvements against eavesdropping, exfiltration, and other  information theft.</a:t>
            </a:r>
            <a:endParaRPr lang="en-US" sz="1600" dirty="0"/>
          </a:p>
          <a:p>
            <a:pPr lvl="1"/>
            <a:r>
              <a:rPr lang="en-US" sz="1600" dirty="0" smtClean="0"/>
              <a:t>How </a:t>
            </a:r>
            <a:r>
              <a:rPr lang="en-US" sz="1600" dirty="0"/>
              <a:t>the technology might specifically be improved to better serve social needs, and be hardened against socially problematical </a:t>
            </a:r>
            <a:r>
              <a:rPr lang="en-US" sz="1600" dirty="0" smtClean="0"/>
              <a:t>usages</a:t>
            </a:r>
          </a:p>
          <a:p>
            <a:pPr lvl="1"/>
            <a:r>
              <a:rPr lang="en-US" sz="1600" dirty="0" smtClean="0"/>
              <a:t>How </a:t>
            </a:r>
            <a:r>
              <a:rPr lang="en-US" sz="1600" dirty="0"/>
              <a:t>such evolution can be driven  by the IEEE 802 standards process. </a:t>
            </a:r>
          </a:p>
        </p:txBody>
      </p:sp>
      <p:sp>
        <p:nvSpPr>
          <p:cNvPr id="4" name="Footer Placeholder 3"/>
          <p:cNvSpPr>
            <a:spLocks noGrp="1"/>
          </p:cNvSpPr>
          <p:nvPr>
            <p:ph type="ftr" sz="quarter" idx="11"/>
          </p:nvPr>
        </p:nvSpPr>
        <p:spPr/>
        <p:txBody>
          <a:bodyPr/>
          <a:lstStyle/>
          <a:p>
            <a:r>
              <a:rPr lang="en-US" altLang="en-US" smtClean="0"/>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smtClean="0"/>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3211833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Ruben Salazar</a:t>
            </a:r>
            <a:endParaRPr lang="en-US" dirty="0"/>
          </a:p>
        </p:txBody>
      </p:sp>
      <p:sp>
        <p:nvSpPr>
          <p:cNvPr id="3" name="Content Placeholder 2"/>
          <p:cNvSpPr>
            <a:spLocks noGrp="1"/>
          </p:cNvSpPr>
          <p:nvPr>
            <p:ph idx="1"/>
          </p:nvPr>
        </p:nvSpPr>
        <p:spPr/>
        <p:txBody>
          <a:bodyPr/>
          <a:lstStyle/>
          <a:p>
            <a:r>
              <a:rPr lang="en-US" sz="1400" dirty="0"/>
              <a:t>The topic would be Spectrum Sharing and Regulation: how the regulator can and should ensure the best and non-discriminatory use of a shared spectrum. </a:t>
            </a:r>
          </a:p>
          <a:p>
            <a:r>
              <a:rPr lang="en-US" sz="1400" dirty="0"/>
              <a:t>The paper should include comparative information about such regulations in the different major areas of the world, Asia Pacific, Europe and Americas.</a:t>
            </a:r>
          </a:p>
          <a:p>
            <a:r>
              <a:rPr lang="en-US" sz="1400" dirty="0"/>
              <a:t>The paper should also identify those areas where the regulation imposes static  constraints (Listen Before Talk or Duty cycles) on channel access that could compromise the effective use of the spectral resource. </a:t>
            </a:r>
          </a:p>
          <a:p>
            <a:r>
              <a:rPr lang="en-US" sz="1400" dirty="0"/>
              <a:t>Based on such information the candidate should elaborate about the use of Channel Sensing to serve regulation: is the complexity added to the implementations necessary or could similar sharing performance be achieved without such constraints. Same analysis about the use of Duty Cycle schemes. Finally, the candidate should analyze if and how Transmit Power Management could be used efficiently for Spectrum sharing,  with potentially lower complexity impact. Indeed lower power communications would propagate less and would be confined,  which allows for better geographical Spectrum re-use. What would be a good combination of all these techniques to ensure best Spectrum Sharing.</a:t>
            </a:r>
          </a:p>
          <a:p>
            <a:r>
              <a:rPr lang="en-US" sz="1400" dirty="0"/>
              <a:t>The paper should conclude on which technique would be more adapted to the new applications coming from the IoT initiatives.</a:t>
            </a:r>
          </a:p>
          <a:p>
            <a:endParaRPr lang="en-US" sz="1400" dirty="0"/>
          </a:p>
        </p:txBody>
      </p:sp>
      <p:sp>
        <p:nvSpPr>
          <p:cNvPr id="4" name="Footer Placeholder 3"/>
          <p:cNvSpPr>
            <a:spLocks noGrp="1"/>
          </p:cNvSpPr>
          <p:nvPr>
            <p:ph type="ftr" sz="quarter" idx="11"/>
          </p:nvPr>
        </p:nvSpPr>
        <p:spPr/>
        <p:txBody>
          <a:bodyPr/>
          <a:lstStyle/>
          <a:p>
            <a:r>
              <a:rPr lang="en-US" altLang="en-US" smtClean="0"/>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smtClean="0"/>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38076971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57200"/>
          </a:xfrm>
        </p:spPr>
        <p:txBody>
          <a:bodyPr/>
          <a:lstStyle/>
          <a:p>
            <a:r>
              <a:rPr lang="en-US" dirty="0" smtClean="0"/>
              <a:t>James Gilb edits to Ruben Salazar</a:t>
            </a:r>
            <a:endParaRPr lang="en-US" dirty="0"/>
          </a:p>
        </p:txBody>
      </p:sp>
      <p:sp>
        <p:nvSpPr>
          <p:cNvPr id="3" name="Content Placeholder 2"/>
          <p:cNvSpPr>
            <a:spLocks noGrp="1"/>
          </p:cNvSpPr>
          <p:nvPr>
            <p:ph idx="1"/>
          </p:nvPr>
        </p:nvSpPr>
        <p:spPr>
          <a:xfrm>
            <a:off x="609600" y="1219200"/>
            <a:ext cx="7772400" cy="4495800"/>
          </a:xfrm>
        </p:spPr>
        <p:txBody>
          <a:bodyPr/>
          <a:lstStyle/>
          <a:p>
            <a:r>
              <a:rPr lang="en-US" sz="1400" dirty="0"/>
              <a:t>The topic would be Spectrum Sharing and Regulation: how the regulator can and should ensure the best and non-discriminatory use of a shared spectrum.</a:t>
            </a:r>
          </a:p>
          <a:p>
            <a:r>
              <a:rPr lang="en-US" sz="1400" dirty="0" smtClean="0"/>
              <a:t>The </a:t>
            </a:r>
            <a:r>
              <a:rPr lang="en-US" sz="1400" dirty="0"/>
              <a:t>paper should include comparative information about such regulations </a:t>
            </a:r>
            <a:r>
              <a:rPr lang="en-US" sz="1400" dirty="0" smtClean="0"/>
              <a:t>that </a:t>
            </a:r>
            <a:r>
              <a:rPr lang="en-US" sz="1400" dirty="0"/>
              <a:t>are relevant to IEEE 802 wireless </a:t>
            </a:r>
            <a:r>
              <a:rPr lang="en-US" sz="1400" dirty="0" smtClean="0"/>
              <a:t>networks </a:t>
            </a:r>
            <a:r>
              <a:rPr lang="en-US" sz="1400" dirty="0"/>
              <a:t>in the different major areas of the world, Asia Pacific, Europe and Americas.</a:t>
            </a:r>
          </a:p>
          <a:p>
            <a:r>
              <a:rPr lang="en-US" sz="1400" dirty="0" smtClean="0"/>
              <a:t>The </a:t>
            </a:r>
            <a:r>
              <a:rPr lang="en-US" sz="1400" dirty="0"/>
              <a:t>paper should also identify those areas where the regulation imposes static  constraints (Listen Before Talk or Duty cycles) on channel access that could compromise the effective use of the spectral resource. </a:t>
            </a:r>
          </a:p>
          <a:p>
            <a:r>
              <a:rPr lang="en-US" sz="1400" dirty="0" smtClean="0"/>
              <a:t>The </a:t>
            </a:r>
            <a:r>
              <a:rPr lang="en-US" sz="1400" dirty="0"/>
              <a:t>paper should focus on how these issues affect IEEE 802 wireless networks</a:t>
            </a:r>
            <a:r>
              <a:rPr lang="en-US" sz="1400" dirty="0" smtClean="0"/>
              <a:t>.</a:t>
            </a:r>
            <a:endParaRPr lang="en-US" sz="1400" dirty="0"/>
          </a:p>
          <a:p>
            <a:r>
              <a:rPr lang="en-US" sz="1400" dirty="0" smtClean="0"/>
              <a:t>Based </a:t>
            </a:r>
            <a:r>
              <a:rPr lang="en-US" sz="1400" dirty="0"/>
              <a:t>on such information the candidate should elaborate about the hat are relevant to IEEE 802 wireless </a:t>
            </a:r>
            <a:r>
              <a:rPr lang="en-US" sz="1400" dirty="0" smtClean="0"/>
              <a:t>network use </a:t>
            </a:r>
            <a:r>
              <a:rPr lang="en-US" sz="1400" dirty="0"/>
              <a:t>of Channel Sensing to serve</a:t>
            </a:r>
          </a:p>
          <a:p>
            <a:r>
              <a:rPr lang="en-US" sz="1400" dirty="0"/>
              <a:t>regulation: is the complexity added to the implementations necessary or could similar sharing performance be achieved without such constraints. </a:t>
            </a:r>
          </a:p>
          <a:p>
            <a:r>
              <a:rPr lang="en-US" sz="1400" dirty="0"/>
              <a:t>Same analysis about the use of Duty Cycle schemes.</a:t>
            </a:r>
          </a:p>
          <a:p>
            <a:r>
              <a:rPr lang="en-US" sz="1400" dirty="0" smtClean="0"/>
              <a:t>Finally</a:t>
            </a:r>
            <a:r>
              <a:rPr lang="en-US" sz="1400" dirty="0"/>
              <a:t>, the candidate should analyze if and how Transmit Power Management could be used efficiently for Spectrum sharing,  with potentially lower complexity impact. Indeed lower power communications would propagate less and would be confined,  which allows for better geographical Spectrum re-use. What would be a good combination of all these techniques to ensure best Spectrum Sharing.</a:t>
            </a:r>
          </a:p>
          <a:p>
            <a:r>
              <a:rPr lang="en-US" sz="1400" dirty="0" smtClean="0"/>
              <a:t>The </a:t>
            </a:r>
            <a:r>
              <a:rPr lang="en-US" sz="1400" dirty="0"/>
              <a:t>paper should conclude on which technique would be more adapted to the new applications coming from the IoT initiatives.</a:t>
            </a:r>
          </a:p>
          <a:p>
            <a:pPr marL="0" indent="0">
              <a:buNone/>
            </a:pPr>
            <a:endParaRPr lang="en-US" sz="1400" dirty="0"/>
          </a:p>
        </p:txBody>
      </p:sp>
      <p:sp>
        <p:nvSpPr>
          <p:cNvPr id="4" name="Footer Placeholder 3"/>
          <p:cNvSpPr>
            <a:spLocks noGrp="1"/>
          </p:cNvSpPr>
          <p:nvPr>
            <p:ph type="ftr" sz="quarter" idx="11"/>
          </p:nvPr>
        </p:nvSpPr>
        <p:spPr/>
        <p:txBody>
          <a:bodyPr/>
          <a:lstStyle/>
          <a:p>
            <a:r>
              <a:rPr lang="en-US" altLang="en-US" smtClean="0"/>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smtClean="0"/>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38595265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TVWS</a:t>
            </a:r>
            <a:endParaRPr lang="en-US" dirty="0"/>
          </a:p>
        </p:txBody>
      </p:sp>
      <p:sp>
        <p:nvSpPr>
          <p:cNvPr id="3" name="Content Placeholder 2"/>
          <p:cNvSpPr>
            <a:spLocks noGrp="1"/>
          </p:cNvSpPr>
          <p:nvPr>
            <p:ph idx="1"/>
          </p:nvPr>
        </p:nvSpPr>
        <p:spPr/>
        <p:txBody>
          <a:bodyPr/>
          <a:lstStyle/>
          <a:p>
            <a:r>
              <a:rPr lang="en-US" sz="2400" dirty="0"/>
              <a:t>TVWS</a:t>
            </a:r>
          </a:p>
          <a:p>
            <a:r>
              <a:rPr lang="en-US" sz="2400" dirty="0"/>
              <a:t>- Compare and contrast the key features of IEEE 802.11af, IEEE 802.15.4m, and IEEE 802.22. Identify strengths and weaknesses of each standards</a:t>
            </a:r>
          </a:p>
          <a:p>
            <a:r>
              <a:rPr lang="en-US" sz="2400" dirty="0"/>
              <a:t>- How does IEEE 802.19.1 work in conjunction with IEEE TVWS standards (IEEE 802.11af, IEEE 802.15.4m, IEEE 802.22) and other users of the TVWS.</a:t>
            </a:r>
          </a:p>
          <a:p>
            <a:endParaRPr lang="en-US" sz="2400" dirty="0"/>
          </a:p>
        </p:txBody>
      </p:sp>
      <p:sp>
        <p:nvSpPr>
          <p:cNvPr id="4" name="Footer Placeholder 3"/>
          <p:cNvSpPr>
            <a:spLocks noGrp="1"/>
          </p:cNvSpPr>
          <p:nvPr>
            <p:ph type="ftr" sz="quarter" idx="11"/>
          </p:nvPr>
        </p:nvSpPr>
        <p:spPr/>
        <p:txBody>
          <a:bodyPr/>
          <a:lstStyle/>
          <a:p>
            <a:r>
              <a:rPr lang="en-US" altLang="en-US" smtClean="0"/>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smtClean="0"/>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32444225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Spectrum Sharing and Regulation: How the regulator can and should ensure the best and non-discriminatory use of a shared spectrum.</a:t>
            </a:r>
            <a:br>
              <a:rPr lang="en-US" sz="2000" dirty="0"/>
            </a:br>
            <a:endParaRPr lang="en-US" sz="2000" dirty="0"/>
          </a:p>
        </p:txBody>
      </p:sp>
      <p:sp>
        <p:nvSpPr>
          <p:cNvPr id="3" name="Content Placeholder 2"/>
          <p:cNvSpPr>
            <a:spLocks noGrp="1"/>
          </p:cNvSpPr>
          <p:nvPr>
            <p:ph idx="1"/>
          </p:nvPr>
        </p:nvSpPr>
        <p:spPr>
          <a:xfrm>
            <a:off x="685800" y="1524000"/>
            <a:ext cx="7772400" cy="4572000"/>
          </a:xfrm>
        </p:spPr>
        <p:txBody>
          <a:bodyPr/>
          <a:lstStyle/>
          <a:p>
            <a:r>
              <a:rPr lang="en-US" sz="2400" dirty="0" smtClean="0"/>
              <a:t>Specific </a:t>
            </a:r>
            <a:r>
              <a:rPr lang="en-US" sz="2400" dirty="0"/>
              <a:t>topics relevant to IEEE 802 wireless networks are:</a:t>
            </a:r>
          </a:p>
          <a:p>
            <a:pPr lvl="1"/>
            <a:r>
              <a:rPr lang="en-US" sz="1400" dirty="0" smtClean="0"/>
              <a:t>Comparative </a:t>
            </a:r>
            <a:r>
              <a:rPr lang="en-US" sz="1400" dirty="0"/>
              <a:t>information about regulations for wireless networks in the different major areas of the world, Asia Pacific, Europe and Americas.</a:t>
            </a:r>
          </a:p>
          <a:p>
            <a:pPr lvl="1"/>
            <a:r>
              <a:rPr lang="en-US" sz="1400" dirty="0" smtClean="0"/>
              <a:t>Identify </a:t>
            </a:r>
            <a:r>
              <a:rPr lang="en-US" sz="1400" dirty="0"/>
              <a:t>those areas where the regulation imposes static constraints (e.g., Listen Before Talk or Duty cycles) on channel access that could compromise the effective use of the spectral resource.</a:t>
            </a:r>
          </a:p>
          <a:p>
            <a:pPr lvl="1"/>
            <a:r>
              <a:rPr lang="en-US" sz="1400" dirty="0" smtClean="0"/>
              <a:t>Discuss </a:t>
            </a:r>
            <a:r>
              <a:rPr lang="en-US" sz="1400" dirty="0"/>
              <a:t>the use of Channel Sensing to serve regulation: is the complexity added to the implementations necessary or could similar sharing performance be achieved without such constraints.</a:t>
            </a:r>
          </a:p>
          <a:p>
            <a:pPr lvl="1"/>
            <a:r>
              <a:rPr lang="en-US" sz="1400" dirty="0" smtClean="0"/>
              <a:t>Discuss </a:t>
            </a:r>
            <a:r>
              <a:rPr lang="en-US" sz="1400" dirty="0"/>
              <a:t>the use of Duty Cycle schemes to serve regulation: is the complexity added to the implementations necessary or could similar sharing performance be achieved without such constraints.</a:t>
            </a:r>
          </a:p>
          <a:p>
            <a:pPr lvl="1"/>
            <a:r>
              <a:rPr lang="en-US" sz="1400" dirty="0" smtClean="0"/>
              <a:t>Analyze </a:t>
            </a:r>
            <a:r>
              <a:rPr lang="en-US" sz="1400" dirty="0"/>
              <a:t>if and how Transmit Power Management could be used efficiently for Spectrum sharing,  with potentially lower complexity impact. Indeed lower power communications would propagate less and would be confined,  which allows for better geographical Spectrum re-use.</a:t>
            </a:r>
          </a:p>
          <a:p>
            <a:pPr lvl="1"/>
            <a:r>
              <a:rPr lang="en-US" sz="1400" dirty="0" smtClean="0"/>
              <a:t>How </a:t>
            </a:r>
            <a:r>
              <a:rPr lang="en-US" sz="1400" dirty="0"/>
              <a:t>can spectrum sharing techniques be adapted to the new applications coming from the IoT initiatives?</a:t>
            </a:r>
          </a:p>
          <a:p>
            <a:endParaRPr lang="en-US" sz="2400" dirty="0"/>
          </a:p>
        </p:txBody>
      </p:sp>
      <p:sp>
        <p:nvSpPr>
          <p:cNvPr id="4" name="Footer Placeholder 3"/>
          <p:cNvSpPr>
            <a:spLocks noGrp="1"/>
          </p:cNvSpPr>
          <p:nvPr>
            <p:ph type="ftr" sz="quarter" idx="11"/>
          </p:nvPr>
        </p:nvSpPr>
        <p:spPr/>
        <p:txBody>
          <a:bodyPr/>
          <a:lstStyle/>
          <a:p>
            <a:r>
              <a:rPr lang="en-US" altLang="en-US" smtClean="0"/>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smtClean="0"/>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15714772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Describe the application of IEEE 802 standards in Distributed Energy Resource Management Systems (DERMS)</a:t>
            </a:r>
          </a:p>
          <a:p>
            <a:r>
              <a:rPr lang="en-US" dirty="0"/>
              <a:t>Describe the application of IEEE 802 standards in </a:t>
            </a:r>
            <a:r>
              <a:rPr lang="en-US" dirty="0" smtClean="0"/>
              <a:t>Field Area Networks and Field Message Buses</a:t>
            </a:r>
            <a:endParaRPr lang="en-US" dirty="0"/>
          </a:p>
          <a:p>
            <a:endParaRPr lang="en-US" dirty="0"/>
          </a:p>
        </p:txBody>
      </p:sp>
      <p:sp>
        <p:nvSpPr>
          <p:cNvPr id="4" name="Footer Placeholder 3"/>
          <p:cNvSpPr>
            <a:spLocks noGrp="1"/>
          </p:cNvSpPr>
          <p:nvPr>
            <p:ph type="ftr" sz="quarter" idx="11"/>
          </p:nvPr>
        </p:nvSpPr>
        <p:spPr/>
        <p:txBody>
          <a:bodyPr/>
          <a:lstStyle/>
          <a:p>
            <a:r>
              <a:rPr lang="en-US" altLang="en-US" smtClean="0"/>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smtClean="0"/>
              <a:t>Slide </a:t>
            </a:r>
            <a:fld id="{D2793805-6678-4F90-9549-7863581D2258}" type="slidenum">
              <a:rPr lang="en-US" altLang="en-US" smtClean="0"/>
              <a:pPr/>
              <a:t>26</a:t>
            </a:fld>
            <a:endParaRPr lang="en-US" altLang="en-US"/>
          </a:p>
        </p:txBody>
      </p:sp>
    </p:spTree>
    <p:extLst>
      <p:ext uri="{BB962C8B-B14F-4D97-AF65-F5344CB8AC3E}">
        <p14:creationId xmlns:p14="http://schemas.microsoft.com/office/powerpoint/2010/main" val="42033987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topics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Anything that describes uses of IEEE 802 standards in networking to solve problems and advance the cause of humanity.</a:t>
            </a:r>
          </a:p>
          <a:p>
            <a:r>
              <a:rPr lang="en-US" dirty="0" smtClean="0"/>
              <a:t>Historical overview of IEEE 802 standard(s)</a:t>
            </a:r>
          </a:p>
          <a:p>
            <a:r>
              <a:rPr lang="en-US" dirty="0" smtClean="0"/>
              <a:t>Compare similar or competing IEEE 802 technologies </a:t>
            </a:r>
          </a:p>
          <a:p>
            <a:r>
              <a:rPr lang="en-US" dirty="0" smtClean="0"/>
              <a:t>Application of IEEE 802 standards to new applications and uses</a:t>
            </a:r>
            <a:endParaRPr lang="en-US" dirty="0"/>
          </a:p>
        </p:txBody>
      </p:sp>
      <p:sp>
        <p:nvSpPr>
          <p:cNvPr id="4" name="Footer Placeholder 3"/>
          <p:cNvSpPr>
            <a:spLocks noGrp="1"/>
          </p:cNvSpPr>
          <p:nvPr>
            <p:ph type="ftr" sz="quarter" idx="11"/>
          </p:nvPr>
        </p:nvSpPr>
        <p:spPr/>
        <p:txBody>
          <a:bodyPr/>
          <a:lstStyle/>
          <a:p>
            <a:r>
              <a:rPr lang="en-US" altLang="en-US" smtClean="0"/>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smtClean="0"/>
              <a:t>Slide </a:t>
            </a:r>
            <a:fld id="{D2793805-6678-4F90-9549-7863581D2258}" type="slidenum">
              <a:rPr lang="en-US" altLang="en-US" smtClean="0"/>
              <a:pPr/>
              <a:t>27</a:t>
            </a:fld>
            <a:endParaRPr lang="en-US" altLang="en-US"/>
          </a:p>
        </p:txBody>
      </p:sp>
    </p:spTree>
    <p:extLst>
      <p:ext uri="{BB962C8B-B14F-4D97-AF65-F5344CB8AC3E}">
        <p14:creationId xmlns:p14="http://schemas.microsoft.com/office/powerpoint/2010/main" val="17555646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Paper Requirements</a:t>
            </a:r>
            <a:endParaRPr lang="en-US" dirty="0"/>
          </a:p>
        </p:txBody>
      </p:sp>
      <p:sp>
        <p:nvSpPr>
          <p:cNvPr id="3" name="Content Placeholder 2"/>
          <p:cNvSpPr>
            <a:spLocks noGrp="1"/>
          </p:cNvSpPr>
          <p:nvPr>
            <p:ph idx="1"/>
          </p:nvPr>
        </p:nvSpPr>
        <p:spPr/>
        <p:txBody>
          <a:bodyPr/>
          <a:lstStyle/>
          <a:p>
            <a:r>
              <a:rPr lang="en-US" dirty="0" smtClean="0"/>
              <a:t>5 – 7 pages, standard IEEE Format</a:t>
            </a:r>
          </a:p>
          <a:p>
            <a:pPr lvl="1"/>
            <a:r>
              <a:rPr lang="en-US" dirty="0" smtClean="0"/>
              <a:t>E.g. IEEE </a:t>
            </a:r>
            <a:r>
              <a:rPr lang="en-US" dirty="0" err="1" smtClean="0"/>
              <a:t>Greencom</a:t>
            </a:r>
            <a:endParaRPr lang="en-US" dirty="0"/>
          </a:p>
          <a:p>
            <a:endParaRPr lang="en-US" dirty="0" smtClean="0"/>
          </a:p>
          <a:p>
            <a:r>
              <a:rPr lang="en-US" dirty="0" smtClean="0"/>
              <a:t>Up to 2 authors and meeting fee waivers per paper. Single travel and hotel stipend.</a:t>
            </a:r>
          </a:p>
          <a:p>
            <a:endParaRPr lang="en-US" dirty="0"/>
          </a:p>
        </p:txBody>
      </p:sp>
      <p:sp>
        <p:nvSpPr>
          <p:cNvPr id="4" name="Footer Placeholder 3"/>
          <p:cNvSpPr>
            <a:spLocks noGrp="1"/>
          </p:cNvSpPr>
          <p:nvPr>
            <p:ph type="ftr" sz="quarter" idx="11"/>
          </p:nvPr>
        </p:nvSpPr>
        <p:spPr/>
        <p:txBody>
          <a:bodyPr/>
          <a:lstStyle/>
          <a:p>
            <a:r>
              <a:rPr lang="en-US" altLang="en-US" smtClean="0"/>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smtClean="0"/>
              <a:t>Slide </a:t>
            </a:r>
            <a:fld id="{D2793805-6678-4F90-9549-7863581D2258}" type="slidenum">
              <a:rPr lang="en-US" altLang="en-US" smtClean="0"/>
              <a:pPr/>
              <a:t>28</a:t>
            </a:fld>
            <a:endParaRPr lang="en-US" altLang="en-US"/>
          </a:p>
        </p:txBody>
      </p:sp>
    </p:spTree>
    <p:extLst>
      <p:ext uri="{BB962C8B-B14F-4D97-AF65-F5344CB8AC3E}">
        <p14:creationId xmlns:p14="http://schemas.microsoft.com/office/powerpoint/2010/main" val="4140759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List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In each topic group, pick topics singly or in combination</a:t>
            </a:r>
          </a:p>
          <a:p>
            <a:r>
              <a:rPr lang="en-US" dirty="0" smtClean="0"/>
              <a:t>Create email address for submissions (Luigi)</a:t>
            </a:r>
          </a:p>
          <a:p>
            <a:r>
              <a:rPr lang="en-US" dirty="0" smtClean="0"/>
              <a:t>Create announcement, documentation, and web page  (John D)</a:t>
            </a:r>
          </a:p>
          <a:p>
            <a:r>
              <a:rPr lang="en-US" dirty="0" smtClean="0"/>
              <a:t>Coordinate with Glen Parsons w.r.t special consideration for magazine submissions / publication.</a:t>
            </a:r>
          </a:p>
          <a:p>
            <a:r>
              <a:rPr lang="en-US" dirty="0" smtClean="0"/>
              <a:t>Ask IEEE if they have an automatic paper submission system? Can we use </a:t>
            </a:r>
            <a:r>
              <a:rPr lang="en-US" dirty="0" err="1" smtClean="0"/>
              <a:t>edas</a:t>
            </a:r>
            <a:r>
              <a:rPr lang="en-US" dirty="0" smtClean="0"/>
              <a:t>? </a:t>
            </a:r>
          </a:p>
          <a:p>
            <a:r>
              <a:rPr lang="en-US" dirty="0" smtClean="0"/>
              <a:t>Get a join.me account for 802.24. Ask Bob Heile. </a:t>
            </a:r>
            <a:endParaRPr lang="en-US" dirty="0"/>
          </a:p>
        </p:txBody>
      </p:sp>
      <p:sp>
        <p:nvSpPr>
          <p:cNvPr id="4" name="Footer Placeholder 3"/>
          <p:cNvSpPr>
            <a:spLocks noGrp="1"/>
          </p:cNvSpPr>
          <p:nvPr>
            <p:ph type="ftr" sz="quarter" idx="11"/>
          </p:nvPr>
        </p:nvSpPr>
        <p:spPr/>
        <p:txBody>
          <a:bodyPr/>
          <a:lstStyle/>
          <a:p>
            <a:r>
              <a:rPr lang="en-US" altLang="en-US" smtClean="0"/>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smtClean="0"/>
              <a:t>Slide </a:t>
            </a:r>
            <a:fld id="{D2793805-6678-4F90-9549-7863581D2258}" type="slidenum">
              <a:rPr lang="en-US" altLang="en-US" smtClean="0"/>
              <a:pPr/>
              <a:t>29</a:t>
            </a:fld>
            <a:endParaRPr lang="en-US" altLang="en-US"/>
          </a:p>
        </p:txBody>
      </p:sp>
    </p:spTree>
    <p:extLst>
      <p:ext uri="{BB962C8B-B14F-4D97-AF65-F5344CB8AC3E}">
        <p14:creationId xmlns:p14="http://schemas.microsoft.com/office/powerpoint/2010/main" val="2387902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Agenda - </a:t>
            </a:r>
            <a:r>
              <a:rPr lang="en-US" dirty="0" smtClean="0"/>
              <a:t>24-15-0024-01-0000</a:t>
            </a:r>
            <a:endParaRPr lang="en-US" dirty="0"/>
          </a:p>
        </p:txBody>
      </p:sp>
      <p:sp>
        <p:nvSpPr>
          <p:cNvPr id="4" name="Footer Placeholder 3"/>
          <p:cNvSpPr>
            <a:spLocks noGrp="1"/>
          </p:cNvSpPr>
          <p:nvPr>
            <p:ph type="ftr" sz="quarter" idx="11"/>
          </p:nvPr>
        </p:nvSpPr>
        <p:spPr/>
        <p:txBody>
          <a:bodyPr/>
          <a:lstStyle/>
          <a:p>
            <a:r>
              <a:rPr lang="en-US" altLang="en-US" smtClean="0"/>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smtClean="0"/>
              <a:t>Slide </a:t>
            </a:r>
            <a:fld id="{D2793805-6678-4F90-9549-7863581D2258}" type="slidenum">
              <a:rPr lang="en-US" altLang="en-US" smtClean="0"/>
              <a:pPr/>
              <a:t>3</a:t>
            </a:fld>
            <a:endParaRPr lang="en-US" altLang="en-US"/>
          </a:p>
        </p:txBody>
      </p:sp>
      <p:pic>
        <p:nvPicPr>
          <p:cNvPr id="7" name="Picture 6"/>
          <p:cNvPicPr>
            <a:picLocks noChangeAspect="1"/>
          </p:cNvPicPr>
          <p:nvPr/>
        </p:nvPicPr>
        <p:blipFill>
          <a:blip r:embed="rId2"/>
          <a:stretch>
            <a:fillRect/>
          </a:stretch>
        </p:blipFill>
        <p:spPr>
          <a:xfrm>
            <a:off x="685800" y="1299029"/>
            <a:ext cx="7649334" cy="5177971"/>
          </a:xfrm>
          <a:prstGeom prst="rect">
            <a:avLst/>
          </a:prstGeom>
        </p:spPr>
      </p:pic>
    </p:spTree>
    <p:extLst>
      <p:ext uri="{BB962C8B-B14F-4D97-AF65-F5344CB8AC3E}">
        <p14:creationId xmlns:p14="http://schemas.microsoft.com/office/powerpoint/2010/main" val="11554155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Call for Volunteers</a:t>
            </a:r>
            <a:endParaRPr lang="en-US" dirty="0"/>
          </a:p>
        </p:txBody>
      </p:sp>
      <p:sp>
        <p:nvSpPr>
          <p:cNvPr id="3" name="Content Placeholder 2"/>
          <p:cNvSpPr>
            <a:spLocks noGrp="1"/>
          </p:cNvSpPr>
          <p:nvPr>
            <p:ph idx="1"/>
          </p:nvPr>
        </p:nvSpPr>
        <p:spPr/>
        <p:txBody>
          <a:bodyPr/>
          <a:lstStyle/>
          <a:p>
            <a:r>
              <a:rPr lang="en-US" dirty="0" smtClean="0"/>
              <a:t>Judges: Any voting member of any IEEE 802 WG</a:t>
            </a:r>
          </a:p>
          <a:p>
            <a:endParaRPr lang="en-US" dirty="0"/>
          </a:p>
          <a:p>
            <a:r>
              <a:rPr lang="en-US" dirty="0" smtClean="0"/>
              <a:t>Development Team</a:t>
            </a:r>
          </a:p>
          <a:p>
            <a:pPr lvl="1"/>
            <a:r>
              <a:rPr lang="en-US" dirty="0" smtClean="0"/>
              <a:t>James Gilb, Tim Godfrey, </a:t>
            </a:r>
            <a:r>
              <a:rPr lang="en-US" dirty="0" err="1" smtClean="0"/>
              <a:t>Jeritt</a:t>
            </a:r>
            <a:r>
              <a:rPr lang="en-US" dirty="0" smtClean="0"/>
              <a:t> Kent, Clint Powell, Ruben Salazar</a:t>
            </a:r>
          </a:p>
          <a:p>
            <a:endParaRPr lang="en-US" dirty="0"/>
          </a:p>
        </p:txBody>
      </p:sp>
      <p:sp>
        <p:nvSpPr>
          <p:cNvPr id="4" name="Footer Placeholder 3"/>
          <p:cNvSpPr>
            <a:spLocks noGrp="1"/>
          </p:cNvSpPr>
          <p:nvPr>
            <p:ph type="ftr" sz="quarter" idx="11"/>
          </p:nvPr>
        </p:nvSpPr>
        <p:spPr/>
        <p:txBody>
          <a:bodyPr/>
          <a:lstStyle/>
          <a:p>
            <a:r>
              <a:rPr lang="en-US" altLang="en-US" smtClean="0"/>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smtClean="0"/>
              <a:t>Slide </a:t>
            </a:r>
            <a:fld id="{D2793805-6678-4F90-9549-7863581D2258}" type="slidenum">
              <a:rPr lang="en-US" altLang="en-US" smtClean="0"/>
              <a:pPr/>
              <a:t>30</a:t>
            </a:fld>
            <a:endParaRPr lang="en-US" altLang="en-US"/>
          </a:p>
        </p:txBody>
      </p:sp>
    </p:spTree>
    <p:extLst>
      <p:ext uri="{BB962C8B-B14F-4D97-AF65-F5344CB8AC3E}">
        <p14:creationId xmlns:p14="http://schemas.microsoft.com/office/powerpoint/2010/main" val="1388710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Described in EC-15-0060-01</a:t>
            </a:r>
          </a:p>
          <a:p>
            <a:endParaRPr lang="en-US" dirty="0" smtClean="0"/>
          </a:p>
          <a:p>
            <a:r>
              <a:rPr lang="en-US" dirty="0" smtClean="0"/>
              <a:t>Schedule</a:t>
            </a:r>
            <a:endParaRPr lang="en-US" dirty="0"/>
          </a:p>
          <a:p>
            <a:pPr lvl="1"/>
            <a:r>
              <a:rPr lang="en-US" dirty="0" smtClean="0"/>
              <a:t>Everything drafted and ready for October EC conference call. </a:t>
            </a:r>
          </a:p>
          <a:p>
            <a:pPr lvl="1"/>
            <a:r>
              <a:rPr lang="en-US" dirty="0" smtClean="0"/>
              <a:t>Announce Public in November</a:t>
            </a:r>
          </a:p>
          <a:p>
            <a:pPr lvl="1"/>
            <a:r>
              <a:rPr lang="en-US" dirty="0" smtClean="0"/>
              <a:t>Due in February</a:t>
            </a:r>
          </a:p>
          <a:p>
            <a:pPr lvl="1"/>
            <a:r>
              <a:rPr lang="en-US" dirty="0" smtClean="0"/>
              <a:t>Pick Winner March plenary</a:t>
            </a:r>
          </a:p>
          <a:p>
            <a:pPr lvl="1"/>
            <a:r>
              <a:rPr lang="en-US" dirty="0" smtClean="0"/>
              <a:t>Winners announced after March</a:t>
            </a:r>
          </a:p>
          <a:p>
            <a:pPr lvl="1"/>
            <a:r>
              <a:rPr lang="en-US" dirty="0" smtClean="0"/>
              <a:t>Winners attend July plenary</a:t>
            </a:r>
          </a:p>
          <a:p>
            <a:endParaRPr lang="en-US" dirty="0"/>
          </a:p>
        </p:txBody>
      </p:sp>
      <p:sp>
        <p:nvSpPr>
          <p:cNvPr id="4" name="Footer Placeholder 3"/>
          <p:cNvSpPr>
            <a:spLocks noGrp="1"/>
          </p:cNvSpPr>
          <p:nvPr>
            <p:ph type="ftr" sz="quarter" idx="11"/>
          </p:nvPr>
        </p:nvSpPr>
        <p:spPr/>
        <p:txBody>
          <a:bodyPr/>
          <a:lstStyle/>
          <a:p>
            <a:r>
              <a:rPr lang="en-US" altLang="en-US" smtClean="0"/>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smtClean="0"/>
              <a:t>Slide </a:t>
            </a:r>
            <a:fld id="{D2793805-6678-4F90-9549-7863581D2258}" type="slidenum">
              <a:rPr lang="en-US" altLang="en-US" smtClean="0"/>
              <a:pPr/>
              <a:t>31</a:t>
            </a:fld>
            <a:endParaRPr lang="en-US" altLang="en-US"/>
          </a:p>
        </p:txBody>
      </p:sp>
    </p:spTree>
    <p:extLst>
      <p:ext uri="{BB962C8B-B14F-4D97-AF65-F5344CB8AC3E}">
        <p14:creationId xmlns:p14="http://schemas.microsoft.com/office/powerpoint/2010/main" val="27461260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Ad Hoc Teleconference for Development Team</a:t>
            </a:r>
          </a:p>
          <a:p>
            <a:pPr lvl="1"/>
            <a:endParaRPr lang="en-US" dirty="0"/>
          </a:p>
        </p:txBody>
      </p:sp>
      <p:sp>
        <p:nvSpPr>
          <p:cNvPr id="4" name="Footer Placeholder 3"/>
          <p:cNvSpPr>
            <a:spLocks noGrp="1"/>
          </p:cNvSpPr>
          <p:nvPr>
            <p:ph type="ftr" sz="quarter" idx="11"/>
          </p:nvPr>
        </p:nvSpPr>
        <p:spPr/>
        <p:txBody>
          <a:bodyPr/>
          <a:lstStyle/>
          <a:p>
            <a:r>
              <a:rPr lang="en-US" altLang="en-US" smtClean="0"/>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smtClean="0"/>
              <a:t>Slide </a:t>
            </a:r>
            <a:fld id="{D2793805-6678-4F90-9549-7863581D2258}" type="slidenum">
              <a:rPr lang="en-US" altLang="en-US" smtClean="0"/>
              <a:pPr/>
              <a:t>32</a:t>
            </a:fld>
            <a:endParaRPr lang="en-US" altLang="en-US"/>
          </a:p>
        </p:txBody>
      </p:sp>
    </p:spTree>
    <p:extLst>
      <p:ext uri="{BB962C8B-B14F-4D97-AF65-F5344CB8AC3E}">
        <p14:creationId xmlns:p14="http://schemas.microsoft.com/office/powerpoint/2010/main" val="25133591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lstStyle/>
          <a:p>
            <a:r>
              <a:rPr lang="en-US" dirty="0" smtClean="0"/>
              <a:t>To support the IEEE 802 Student Paper Contest, and the funding described in EC-15-0060-01. Authorize the ad-hoc development team to create the necessary documents to initiate the contest. </a:t>
            </a:r>
          </a:p>
          <a:p>
            <a:pPr lvl="1"/>
            <a:r>
              <a:rPr lang="en-US" dirty="0" smtClean="0"/>
              <a:t>Move James</a:t>
            </a:r>
          </a:p>
          <a:p>
            <a:pPr lvl="1"/>
            <a:r>
              <a:rPr lang="en-US" dirty="0" smtClean="0"/>
              <a:t>Second Clint</a:t>
            </a:r>
          </a:p>
          <a:p>
            <a:pPr lvl="1"/>
            <a:r>
              <a:rPr lang="en-US" dirty="0" smtClean="0"/>
              <a:t>Vote: 6 : 0 : 0</a:t>
            </a:r>
            <a:endParaRPr lang="en-US" dirty="0"/>
          </a:p>
        </p:txBody>
      </p:sp>
      <p:sp>
        <p:nvSpPr>
          <p:cNvPr id="4" name="Footer Placeholder 3"/>
          <p:cNvSpPr>
            <a:spLocks noGrp="1"/>
          </p:cNvSpPr>
          <p:nvPr>
            <p:ph type="ftr" sz="quarter" idx="11"/>
          </p:nvPr>
        </p:nvSpPr>
        <p:spPr/>
        <p:txBody>
          <a:bodyPr/>
          <a:lstStyle/>
          <a:p>
            <a:r>
              <a:rPr lang="en-US" altLang="en-US" smtClean="0"/>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smtClean="0"/>
              <a:t>Slide </a:t>
            </a:r>
            <a:fld id="{D2793805-6678-4F90-9549-7863581D2258}" type="slidenum">
              <a:rPr lang="en-US" altLang="en-US" smtClean="0"/>
              <a:pPr/>
              <a:t>33</a:t>
            </a:fld>
            <a:endParaRPr lang="en-US" altLang="en-US"/>
          </a:p>
        </p:txBody>
      </p:sp>
    </p:spTree>
    <p:extLst>
      <p:ext uri="{BB962C8B-B14F-4D97-AF65-F5344CB8AC3E}">
        <p14:creationId xmlns:p14="http://schemas.microsoft.com/office/powerpoint/2010/main" val="22391828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Wednesday 802.24 TAG</a:t>
            </a:r>
            <a:endParaRPr lang="en-US" dirty="0"/>
          </a:p>
        </p:txBody>
      </p:sp>
      <p:sp>
        <p:nvSpPr>
          <p:cNvPr id="7" name="Text Placeholder 6"/>
          <p:cNvSpPr>
            <a:spLocks noGrp="1"/>
          </p:cNvSpPr>
          <p:nvPr>
            <p:ph type="body" idx="1"/>
          </p:nvPr>
        </p:nvSpPr>
        <p:spPr/>
        <p:txBody>
          <a:bodyPr/>
          <a:lstStyle/>
          <a:p>
            <a:endParaRPr lang="en-US"/>
          </a:p>
        </p:txBody>
      </p:sp>
      <p:sp>
        <p:nvSpPr>
          <p:cNvPr id="4" name="Footer Placeholder 3"/>
          <p:cNvSpPr>
            <a:spLocks noGrp="1"/>
          </p:cNvSpPr>
          <p:nvPr>
            <p:ph type="ftr" sz="quarter" idx="11"/>
          </p:nvPr>
        </p:nvSpPr>
        <p:spPr/>
        <p:txBody>
          <a:bodyPr/>
          <a:lstStyle/>
          <a:p>
            <a:r>
              <a:rPr lang="en-US" altLang="en-US" smtClean="0"/>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smtClean="0"/>
              <a:t>Slide </a:t>
            </a:r>
            <a:fld id="{D2793805-6678-4F90-9549-7863581D2258}" type="slidenum">
              <a:rPr lang="en-US" altLang="en-US" smtClean="0"/>
              <a:pPr/>
              <a:t>34</a:t>
            </a:fld>
            <a:endParaRPr lang="en-US" altLang="en-US"/>
          </a:p>
        </p:txBody>
      </p:sp>
    </p:spTree>
    <p:extLst>
      <p:ext uri="{BB962C8B-B14F-4D97-AF65-F5344CB8AC3E}">
        <p14:creationId xmlns:p14="http://schemas.microsoft.com/office/powerpoint/2010/main" val="203887997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802.24 TAG closing</a:t>
            </a:r>
            <a:endParaRPr lang="en-US" dirty="0"/>
          </a:p>
        </p:txBody>
      </p:sp>
      <p:sp>
        <p:nvSpPr>
          <p:cNvPr id="3" name="Content Placeholder 2"/>
          <p:cNvSpPr>
            <a:spLocks noGrp="1"/>
          </p:cNvSpPr>
          <p:nvPr>
            <p:ph idx="1"/>
          </p:nvPr>
        </p:nvSpPr>
        <p:spPr/>
        <p:txBody>
          <a:bodyPr>
            <a:normAutofit/>
          </a:bodyPr>
          <a:lstStyle/>
          <a:p>
            <a:r>
              <a:rPr lang="en-US" dirty="0" smtClean="0"/>
              <a:t>Any New Business?</a:t>
            </a:r>
          </a:p>
          <a:p>
            <a:endParaRPr lang="en-US" dirty="0"/>
          </a:p>
          <a:p>
            <a:r>
              <a:rPr lang="en-US" dirty="0" smtClean="0"/>
              <a:t>Capture action Items from this meeting</a:t>
            </a:r>
          </a:p>
          <a:p>
            <a:endParaRPr lang="en-US" dirty="0"/>
          </a:p>
        </p:txBody>
      </p:sp>
      <p:sp>
        <p:nvSpPr>
          <p:cNvPr id="4" name="Footer Placeholder 3"/>
          <p:cNvSpPr>
            <a:spLocks noGrp="1"/>
          </p:cNvSpPr>
          <p:nvPr>
            <p:ph type="ftr" sz="quarter" idx="11"/>
          </p:nvPr>
        </p:nvSpPr>
        <p:spPr/>
        <p:txBody>
          <a:bodyPr/>
          <a:lstStyle/>
          <a:p>
            <a:r>
              <a:rPr lang="en-US" altLang="en-US" smtClean="0"/>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smtClean="0"/>
              <a:t>Slide </a:t>
            </a:r>
            <a:fld id="{D2793805-6678-4F90-9549-7863581D2258}" type="slidenum">
              <a:rPr lang="en-US" altLang="en-US" smtClean="0"/>
              <a:pPr/>
              <a:t>35</a:t>
            </a:fld>
            <a:endParaRPr lang="en-US" altLang="en-US"/>
          </a:p>
        </p:txBody>
      </p:sp>
    </p:spTree>
    <p:extLst>
      <p:ext uri="{BB962C8B-B14F-4D97-AF65-F5344CB8AC3E}">
        <p14:creationId xmlns:p14="http://schemas.microsoft.com/office/powerpoint/2010/main" val="315361341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Meeting of 802.24</a:t>
            </a:r>
            <a:endParaRPr lang="en-US" dirty="0"/>
          </a:p>
        </p:txBody>
      </p:sp>
      <p:sp>
        <p:nvSpPr>
          <p:cNvPr id="3" name="Content Placeholder 2"/>
          <p:cNvSpPr>
            <a:spLocks noGrp="1"/>
          </p:cNvSpPr>
          <p:nvPr>
            <p:ph idx="1"/>
          </p:nvPr>
        </p:nvSpPr>
        <p:spPr/>
        <p:txBody>
          <a:bodyPr/>
          <a:lstStyle/>
          <a:p>
            <a:r>
              <a:rPr lang="en-US" dirty="0" smtClean="0"/>
              <a:t>November 9-11, </a:t>
            </a:r>
            <a:r>
              <a:rPr lang="en-US" dirty="0"/>
              <a:t>2015 </a:t>
            </a:r>
            <a:endParaRPr lang="en-US" dirty="0" smtClean="0"/>
          </a:p>
          <a:p>
            <a:r>
              <a:rPr lang="en-US" dirty="0" smtClean="0"/>
              <a:t>Hyatt Regency, Dallas, TX, USA</a:t>
            </a:r>
          </a:p>
          <a:p>
            <a:endParaRPr lang="en-US" dirty="0"/>
          </a:p>
          <a:p>
            <a:r>
              <a:rPr lang="en-US" dirty="0" smtClean="0"/>
              <a:t>Task Groups meeting</a:t>
            </a:r>
          </a:p>
          <a:p>
            <a:pPr lvl="1"/>
            <a:r>
              <a:rPr lang="en-US" dirty="0" smtClean="0"/>
              <a:t>802.24.1 Smart Grid TG</a:t>
            </a:r>
          </a:p>
          <a:p>
            <a:pPr lvl="1"/>
            <a:r>
              <a:rPr lang="en-US" dirty="0" smtClean="0"/>
              <a:t>802.24.2 IoT TG</a:t>
            </a:r>
            <a:endParaRPr lang="en-US" dirty="0"/>
          </a:p>
          <a:p>
            <a:pPr lvl="1"/>
            <a:endParaRPr lang="en-US" dirty="0" smtClean="0"/>
          </a:p>
        </p:txBody>
      </p:sp>
      <p:sp>
        <p:nvSpPr>
          <p:cNvPr id="4" name="Footer Placeholder 3"/>
          <p:cNvSpPr>
            <a:spLocks noGrp="1"/>
          </p:cNvSpPr>
          <p:nvPr>
            <p:ph type="ftr" sz="quarter" idx="11"/>
          </p:nvPr>
        </p:nvSpPr>
        <p:spPr/>
        <p:txBody>
          <a:bodyPr/>
          <a:lstStyle/>
          <a:p>
            <a:r>
              <a:rPr lang="en-US" altLang="en-US" smtClean="0"/>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smtClean="0"/>
              <a:t>Slide </a:t>
            </a:r>
            <a:fld id="{D2793805-6678-4F90-9549-7863581D2258}" type="slidenum">
              <a:rPr lang="en-US" altLang="en-US" smtClean="0"/>
              <a:pPr/>
              <a:t>36</a:t>
            </a:fld>
            <a:endParaRPr lang="en-US" altLang="en-US"/>
          </a:p>
        </p:txBody>
      </p:sp>
    </p:spTree>
    <p:extLst>
      <p:ext uri="{BB962C8B-B14F-4D97-AF65-F5344CB8AC3E}">
        <p14:creationId xmlns:p14="http://schemas.microsoft.com/office/powerpoint/2010/main" val="73266912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Adjourn</a:t>
            </a:r>
            <a:endParaRPr lang="en-US" dirty="0"/>
          </a:p>
        </p:txBody>
      </p:sp>
      <p:sp>
        <p:nvSpPr>
          <p:cNvPr id="7" name="Text Placeholder 6"/>
          <p:cNvSpPr>
            <a:spLocks noGrp="1"/>
          </p:cNvSpPr>
          <p:nvPr>
            <p:ph type="body" idx="1"/>
          </p:nvPr>
        </p:nvSpPr>
        <p:spPr/>
        <p:txBody>
          <a:bodyPr/>
          <a:lstStyle/>
          <a:p>
            <a:endParaRPr lang="en-US"/>
          </a:p>
        </p:txBody>
      </p:sp>
      <p:sp>
        <p:nvSpPr>
          <p:cNvPr id="4" name="Footer Placeholder 3"/>
          <p:cNvSpPr>
            <a:spLocks noGrp="1"/>
          </p:cNvSpPr>
          <p:nvPr>
            <p:ph type="ftr" sz="quarter" idx="11"/>
          </p:nvPr>
        </p:nvSpPr>
        <p:spPr/>
        <p:txBody>
          <a:bodyPr/>
          <a:lstStyle/>
          <a:p>
            <a:r>
              <a:rPr lang="en-US" altLang="en-US" smtClean="0"/>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smtClean="0"/>
              <a:t>Slide </a:t>
            </a:r>
            <a:fld id="{D2793805-6678-4F90-9549-7863581D2258}" type="slidenum">
              <a:rPr lang="en-US" altLang="en-US" smtClean="0"/>
              <a:pPr/>
              <a:t>37</a:t>
            </a:fld>
            <a:endParaRPr lang="en-US" altLang="en-US"/>
          </a:p>
        </p:txBody>
      </p:sp>
    </p:spTree>
    <p:extLst>
      <p:ext uri="{BB962C8B-B14F-4D97-AF65-F5344CB8AC3E}">
        <p14:creationId xmlns:p14="http://schemas.microsoft.com/office/powerpoint/2010/main" val="17929765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81000" y="304800"/>
            <a:ext cx="8458200" cy="609600"/>
          </a:xfrm>
        </p:spPr>
        <p:txBody>
          <a:bodyPr/>
          <a:lstStyle/>
          <a:p>
            <a:r>
              <a:rPr lang="en-US" altLang="en-US" sz="3200" u="sng" smtClean="0"/>
              <a:t>Guidelines for IEEE-SA Meetings</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7412"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pPr>
            <a:r>
              <a:rPr lang="en-US" altLang="en-US" sz="1600" b="1"/>
              <a:t>All IEEE-SA standards meetings shall be conducted in compliance with all applicable laws, including antitrust and competition laws.</a:t>
            </a:r>
          </a:p>
          <a:p>
            <a:pPr>
              <a:lnSpc>
                <a:spcPct val="80000"/>
              </a:lnSpc>
              <a:spcAft>
                <a:spcPct val="40000"/>
              </a:spcAft>
            </a:pPr>
            <a:r>
              <a:rPr lang="en-US" altLang="en-US" sz="1600" b="1"/>
              <a:t>Don’t discuss the interpretation, validity, or essentiality of patents/patent claims. </a:t>
            </a:r>
          </a:p>
          <a:p>
            <a:pPr>
              <a:lnSpc>
                <a:spcPct val="80000"/>
              </a:lnSpc>
              <a:spcAft>
                <a:spcPct val="40000"/>
              </a:spcAft>
            </a:pPr>
            <a:r>
              <a:rPr lang="en-US" altLang="en-US" sz="1600" b="1"/>
              <a:t>Don’t discuss specific license rates, terms, or conditions.</a:t>
            </a:r>
          </a:p>
          <a:p>
            <a:pPr lvl="1">
              <a:lnSpc>
                <a:spcPct val="80000"/>
              </a:lnSpc>
              <a:spcAft>
                <a:spcPct val="40000"/>
              </a:spcAft>
            </a:pPr>
            <a:r>
              <a:rPr lang="en-US" altLang="en-US" sz="130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a:t>Technical considerations remain primary focus</a:t>
            </a:r>
            <a:endParaRPr lang="en-US" altLang="en-US" sz="1300"/>
          </a:p>
          <a:p>
            <a:pPr>
              <a:lnSpc>
                <a:spcPct val="80000"/>
              </a:lnSpc>
              <a:spcAft>
                <a:spcPct val="40000"/>
              </a:spcAft>
            </a:pPr>
            <a:r>
              <a:rPr lang="en-US" altLang="en-US" sz="1600" b="1"/>
              <a:t>Don’t discuss or engage in the fixing of product prices, allocation of customers, or division of sales markets.</a:t>
            </a:r>
          </a:p>
          <a:p>
            <a:pPr>
              <a:lnSpc>
                <a:spcPct val="80000"/>
              </a:lnSpc>
              <a:spcAft>
                <a:spcPct val="40000"/>
              </a:spcAft>
            </a:pPr>
            <a:r>
              <a:rPr lang="en-US" altLang="en-US" sz="1600" b="1"/>
              <a:t>Don’t discuss the status or substance of ongoing or threatened litigation.</a:t>
            </a:r>
          </a:p>
          <a:p>
            <a:pPr>
              <a:lnSpc>
                <a:spcPct val="80000"/>
              </a:lnSpc>
              <a:spcAft>
                <a:spcPct val="40000"/>
              </a:spcAft>
            </a:pPr>
            <a:r>
              <a:rPr lang="en-US" altLang="en-US" sz="1600" b="1"/>
              <a:t>Don’t be silent if inappropriate topics are discussed… do formally object.</a:t>
            </a:r>
          </a:p>
          <a:p>
            <a:pPr algn="ctr">
              <a:lnSpc>
                <a:spcPct val="80000"/>
              </a:lnSpc>
              <a:buFont typeface="Monotype Sorts" pitchFamily="2" charset="2"/>
              <a:buNone/>
            </a:pPr>
            <a:r>
              <a:rPr lang="en-US" altLang="en-US" sz="1000" b="1"/>
              <a:t>---------------------------------------------------------------   </a:t>
            </a:r>
          </a:p>
          <a:p>
            <a:pPr algn="ctr">
              <a:lnSpc>
                <a:spcPct val="80000"/>
              </a:lnSpc>
              <a:buFont typeface="Monotype Sorts" pitchFamily="2" charset="2"/>
              <a:buNone/>
            </a:pPr>
            <a:r>
              <a:rPr lang="en-US" altLang="en-US" sz="1200" b="1"/>
              <a:t>If you have questions, contact the IEEE-SA Standards Board Patent Committee Administrator at patcom@ieee.org or visit http://standards.ieee.org/about/sasb/patcom/index.html </a:t>
            </a:r>
            <a:br>
              <a:rPr lang="en-US" altLang="en-US" sz="1200" b="1"/>
            </a:br>
            <a:endParaRPr lang="en-US" altLang="en-US" sz="1200" b="1"/>
          </a:p>
          <a:p>
            <a:pPr algn="ctr">
              <a:lnSpc>
                <a:spcPct val="80000"/>
              </a:lnSpc>
              <a:buFont typeface="Monotype Sorts" pitchFamily="2" charset="2"/>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a:p>
            <a:pPr algn="ctr">
              <a:lnSpc>
                <a:spcPct val="80000"/>
              </a:lnSpc>
              <a:buFont typeface="Monotype Sorts" pitchFamily="2" charset="2"/>
              <a:buNone/>
            </a:pPr>
            <a:endParaRPr lang="en-US" altLang="en-US" sz="1200" b="1"/>
          </a:p>
          <a:p>
            <a:pPr algn="ctr">
              <a:lnSpc>
                <a:spcPct val="80000"/>
              </a:lnSpc>
              <a:buFont typeface="Monotype Sorts" pitchFamily="2" charset="2"/>
              <a:buNone/>
            </a:pPr>
            <a:r>
              <a:rPr lang="en-US" altLang="en-US" sz="1200" b="1"/>
              <a:t>This slide set is available </a:t>
            </a:r>
            <a:br>
              <a:rPr lang="en-US" altLang="en-US" sz="1200" b="1"/>
            </a:br>
            <a:r>
              <a:rPr lang="en-US" altLang="en-US" sz="1200" b="1"/>
              <a:t>at https://development.standards.ieee.org/myproject/Public/mytools/mob/preparslides.ppt</a:t>
            </a:r>
          </a:p>
        </p:txBody>
      </p:sp>
      <p:sp>
        <p:nvSpPr>
          <p:cNvPr id="2" name="Footer Placeholder 1"/>
          <p:cNvSpPr>
            <a:spLocks noGrp="1"/>
          </p:cNvSpPr>
          <p:nvPr>
            <p:ph type="ftr" sz="quarter" idx="10"/>
          </p:nvPr>
        </p:nvSpPr>
        <p:spPr>
          <a:xfrm>
            <a:off x="838200" y="5867400"/>
            <a:ext cx="7848600" cy="920750"/>
          </a:xfrm>
        </p:spPr>
        <p:txBody>
          <a:bodyPr/>
          <a:lstStyle/>
          <a:p>
            <a:pPr>
              <a:defRPr/>
            </a:pPr>
            <a:endParaRPr lang="en-US" b="1">
              <a:solidFill>
                <a:srgbClr val="2D2DB9"/>
              </a:solidFill>
            </a:endParaRPr>
          </a:p>
          <a:p>
            <a:pPr>
              <a:defRPr/>
            </a:pPr>
            <a:r>
              <a:rPr lang="en-US" b="1">
                <a:solidFill>
                  <a:srgbClr val="2D2DB9"/>
                </a:solidFill>
              </a:rPr>
              <a:t>March 2015</a:t>
            </a:r>
          </a:p>
          <a:p>
            <a:pPr>
              <a:defRPr/>
            </a:pPr>
            <a:r>
              <a:rPr lang="en-US" b="1">
                <a:solidFill>
                  <a:srgbClr val="2D2DB9"/>
                </a:solidFill>
              </a:rPr>
              <a:t>IEEE-SA Standards Board Patent Committee</a:t>
            </a:r>
          </a:p>
        </p:txBody>
      </p:sp>
    </p:spTree>
    <p:extLst>
      <p:ext uri="{BB962C8B-B14F-4D97-AF65-F5344CB8AC3E}">
        <p14:creationId xmlns:p14="http://schemas.microsoft.com/office/powerpoint/2010/main" val="288502819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Administration</a:t>
            </a:r>
            <a:endParaRPr lang="en-US" dirty="0"/>
          </a:p>
        </p:txBody>
      </p:sp>
      <p:sp>
        <p:nvSpPr>
          <p:cNvPr id="3" name="Content Placeholder 2"/>
          <p:cNvSpPr>
            <a:spLocks noGrp="1"/>
          </p:cNvSpPr>
          <p:nvPr>
            <p:ph idx="1"/>
          </p:nvPr>
        </p:nvSpPr>
        <p:spPr>
          <a:xfrm>
            <a:off x="533400" y="1676400"/>
            <a:ext cx="8153400" cy="4495800"/>
          </a:xfrm>
        </p:spPr>
        <p:txBody>
          <a:bodyPr>
            <a:normAutofit fontScale="62500" lnSpcReduction="20000"/>
          </a:bodyPr>
          <a:lstStyle/>
          <a:p>
            <a:r>
              <a:rPr lang="en-US" dirty="0" smtClean="0"/>
              <a:t>Attendance take on IMAT</a:t>
            </a:r>
          </a:p>
          <a:p>
            <a:pPr lvl="1"/>
            <a:r>
              <a:rPr lang="en-US" dirty="0" smtClean="0"/>
              <a:t>Reciprocal rights for most WGs</a:t>
            </a:r>
          </a:p>
          <a:p>
            <a:r>
              <a:rPr lang="en-US" dirty="0" smtClean="0"/>
              <a:t>Web page</a:t>
            </a:r>
          </a:p>
          <a:p>
            <a:pPr lvl="1"/>
            <a:r>
              <a:rPr lang="en-US" dirty="0" smtClean="0"/>
              <a:t>http://www.ieee802.org/24</a:t>
            </a:r>
          </a:p>
          <a:p>
            <a:r>
              <a:rPr lang="en-US" dirty="0" smtClean="0"/>
              <a:t>Mailing list</a:t>
            </a:r>
          </a:p>
          <a:p>
            <a:pPr lvl="1"/>
            <a:r>
              <a:rPr lang="en-US" dirty="0" smtClean="0"/>
              <a:t>stds-802-24@listserv.ieee.org</a:t>
            </a:r>
          </a:p>
          <a:p>
            <a:pPr lvl="1"/>
            <a:r>
              <a:rPr lang="en-US" dirty="0" smtClean="0"/>
              <a:t>802-24-voters@listserv.ieee.org (voters list)</a:t>
            </a:r>
          </a:p>
          <a:p>
            <a:r>
              <a:rPr lang="en-US" dirty="0" smtClean="0"/>
              <a:t>Document archive</a:t>
            </a:r>
          </a:p>
          <a:p>
            <a:pPr lvl="1"/>
            <a:r>
              <a:rPr lang="en-US" dirty="0" smtClean="0"/>
              <a:t> </a:t>
            </a:r>
            <a:r>
              <a:rPr lang="en-US" dirty="0" smtClean="0">
                <a:hlinkClick r:id="rId2"/>
              </a:rPr>
              <a:t>http://mentor.ieee.org/802.24/documents</a:t>
            </a:r>
            <a:endParaRPr lang="en-US" dirty="0" smtClean="0"/>
          </a:p>
          <a:p>
            <a:pPr lvl="1"/>
            <a:endParaRPr lang="en-US" dirty="0" smtClean="0"/>
          </a:p>
          <a:p>
            <a:r>
              <a:rPr lang="en-US" dirty="0" smtClean="0"/>
              <a:t>IEEE 802 announcement reflector, </a:t>
            </a:r>
            <a:r>
              <a:rPr lang="en-US" dirty="0" smtClean="0">
                <a:hlinkClick r:id="rId3"/>
              </a:rPr>
              <a:t>stds-802-all@listserv.ieee.org</a:t>
            </a:r>
            <a:endParaRPr lang="en-US" dirty="0" smtClean="0"/>
          </a:p>
          <a:p>
            <a:pPr lvl="1"/>
            <a:r>
              <a:rPr lang="en-US" dirty="0" smtClean="0"/>
              <a:t>Send email to listserv@listserv.ieee.org with no subject and with the </a:t>
            </a:r>
          </a:p>
          <a:p>
            <a:pPr lvl="1"/>
            <a:r>
              <a:rPr lang="en-US" dirty="0" smtClean="0"/>
              <a:t>following 2 lines appearing first in the body of the message</a:t>
            </a:r>
          </a:p>
          <a:p>
            <a:pPr marL="0" indent="0">
              <a:buNone/>
            </a:pPr>
            <a:r>
              <a:rPr lang="en-US" sz="2900" dirty="0">
                <a:latin typeface="+mj-lt"/>
              </a:rPr>
              <a:t>	</a:t>
            </a:r>
            <a:r>
              <a:rPr lang="en-US" sz="2900" dirty="0" smtClean="0">
                <a:latin typeface="+mj-lt"/>
              </a:rPr>
              <a:t>	Subscribe stds-802-all</a:t>
            </a:r>
          </a:p>
          <a:p>
            <a:pPr marL="0" indent="0">
              <a:buNone/>
            </a:pPr>
            <a:r>
              <a:rPr lang="en-US" sz="2900" dirty="0">
                <a:latin typeface="+mj-lt"/>
              </a:rPr>
              <a:t>	</a:t>
            </a:r>
            <a:r>
              <a:rPr lang="en-US" sz="2900" dirty="0" smtClean="0">
                <a:latin typeface="+mj-lt"/>
              </a:rPr>
              <a:t>	end</a:t>
            </a:r>
          </a:p>
          <a:p>
            <a:pPr marL="0" indent="0">
              <a:buNone/>
            </a:pPr>
            <a:endParaRPr lang="en-US" dirty="0" smtClean="0"/>
          </a:p>
        </p:txBody>
      </p:sp>
      <p:sp>
        <p:nvSpPr>
          <p:cNvPr id="5" name="Footer Placeholder 4"/>
          <p:cNvSpPr>
            <a:spLocks noGrp="1"/>
          </p:cNvSpPr>
          <p:nvPr>
            <p:ph type="ftr" sz="quarter" idx="11"/>
          </p:nvPr>
        </p:nvSpPr>
        <p:spPr/>
        <p:txBody>
          <a:bodyPr/>
          <a:lstStyle/>
          <a:p>
            <a:r>
              <a:rPr lang="en-US" altLang="en-US" smtClean="0"/>
              <a:t>Tim Godfrey, EPRI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D2793805-6678-4F90-9549-7863581D2258}" type="slidenum">
              <a:rPr lang="en-US" altLang="en-US" smtClean="0"/>
              <a:pPr/>
              <a:t>5</a:t>
            </a:fld>
            <a:endParaRPr lang="en-US" altLang="en-US"/>
          </a:p>
        </p:txBody>
      </p:sp>
    </p:spTree>
    <p:extLst>
      <p:ext uri="{BB962C8B-B14F-4D97-AF65-F5344CB8AC3E}">
        <p14:creationId xmlns:p14="http://schemas.microsoft.com/office/powerpoint/2010/main" val="31630559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Items from July</a:t>
            </a:r>
            <a:endParaRPr lang="en-US" dirty="0"/>
          </a:p>
        </p:txBody>
      </p:sp>
      <p:sp>
        <p:nvSpPr>
          <p:cNvPr id="3" name="Content Placeholder 2"/>
          <p:cNvSpPr>
            <a:spLocks noGrp="1"/>
          </p:cNvSpPr>
          <p:nvPr>
            <p:ph idx="1"/>
          </p:nvPr>
        </p:nvSpPr>
        <p:spPr/>
        <p:txBody>
          <a:bodyPr>
            <a:normAutofit fontScale="92500"/>
          </a:bodyPr>
          <a:lstStyle/>
          <a:p>
            <a:r>
              <a:rPr lang="en-US" dirty="0" smtClean="0"/>
              <a:t>Carry Over: </a:t>
            </a:r>
          </a:p>
          <a:p>
            <a:pPr lvl="1"/>
            <a:r>
              <a:rPr lang="en-US" dirty="0" smtClean="0"/>
              <a:t>Ludwig: provide paragraph on Coexistence in global bands and global regulatory aspects. </a:t>
            </a:r>
          </a:p>
          <a:p>
            <a:pPr lvl="1"/>
            <a:r>
              <a:rPr lang="en-US" dirty="0" err="1" smtClean="0"/>
              <a:t>Yongho</a:t>
            </a:r>
            <a:r>
              <a:rPr lang="en-US" dirty="0" smtClean="0"/>
              <a:t> </a:t>
            </a:r>
            <a:r>
              <a:rPr lang="en-US" dirty="0" err="1" smtClean="0"/>
              <a:t>Seok</a:t>
            </a:r>
            <a:r>
              <a:rPr lang="en-US" dirty="0" smtClean="0"/>
              <a:t>: summary of 802.11ah</a:t>
            </a:r>
          </a:p>
          <a:p>
            <a:endParaRPr lang="en-US" dirty="0" smtClean="0"/>
          </a:p>
          <a:p>
            <a:r>
              <a:rPr lang="en-US" dirty="0" smtClean="0"/>
              <a:t>New From July</a:t>
            </a:r>
          </a:p>
          <a:p>
            <a:pPr lvl="1"/>
            <a:r>
              <a:rPr lang="en-US" dirty="0"/>
              <a:t>Writing assignments in previous slides</a:t>
            </a:r>
          </a:p>
          <a:p>
            <a:pPr lvl="1"/>
            <a:r>
              <a:rPr lang="en-US" dirty="0"/>
              <a:t>Student Paper Contest </a:t>
            </a:r>
            <a:r>
              <a:rPr lang="en-US" dirty="0" smtClean="0"/>
              <a:t>process</a:t>
            </a:r>
            <a:endParaRPr lang="en-US" dirty="0"/>
          </a:p>
        </p:txBody>
      </p:sp>
      <p:sp>
        <p:nvSpPr>
          <p:cNvPr id="4" name="Footer Placeholder 3"/>
          <p:cNvSpPr>
            <a:spLocks noGrp="1"/>
          </p:cNvSpPr>
          <p:nvPr>
            <p:ph type="ftr" sz="quarter" idx="11"/>
          </p:nvPr>
        </p:nvSpPr>
        <p:spPr/>
        <p:txBody>
          <a:bodyPr/>
          <a:lstStyle/>
          <a:p>
            <a:r>
              <a:rPr lang="en-US" altLang="en-US" smtClean="0"/>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smtClean="0"/>
              <a:t>Slide </a:t>
            </a:r>
            <a:fld id="{D2793805-6678-4F90-9549-7863581D2258}" type="slidenum">
              <a:rPr lang="en-US" altLang="en-US" smtClean="0"/>
              <a:pPr/>
              <a:t>6</a:t>
            </a:fld>
            <a:endParaRPr lang="en-US" altLang="en-US"/>
          </a:p>
        </p:txBody>
      </p:sp>
    </p:spTree>
    <p:extLst>
      <p:ext uri="{BB962C8B-B14F-4D97-AF65-F5344CB8AC3E}">
        <p14:creationId xmlns:p14="http://schemas.microsoft.com/office/powerpoint/2010/main" val="34742978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TAG Attendance Update</a:t>
            </a:r>
            <a:endParaRPr lang="en-US" dirty="0"/>
          </a:p>
        </p:txBody>
      </p:sp>
      <p:sp>
        <p:nvSpPr>
          <p:cNvPr id="3" name="Content Placeholder 2"/>
          <p:cNvSpPr>
            <a:spLocks noGrp="1"/>
          </p:cNvSpPr>
          <p:nvPr>
            <p:ph idx="1"/>
          </p:nvPr>
        </p:nvSpPr>
        <p:spPr/>
        <p:txBody>
          <a:bodyPr/>
          <a:lstStyle/>
          <a:p>
            <a:r>
              <a:rPr lang="en-US" dirty="0" smtClean="0"/>
              <a:t>Account for different WG attendance recording mechanisms in 802.24</a:t>
            </a:r>
          </a:p>
          <a:p>
            <a:r>
              <a:rPr lang="en-US" dirty="0" smtClean="0"/>
              <a:t>Plan going forward</a:t>
            </a:r>
          </a:p>
          <a:p>
            <a:pPr lvl="1"/>
            <a:r>
              <a:rPr lang="en-US" dirty="0" smtClean="0"/>
              <a:t>2 Regular and One Optional</a:t>
            </a:r>
          </a:p>
          <a:p>
            <a:pPr lvl="2"/>
            <a:r>
              <a:rPr lang="en-US" dirty="0" smtClean="0"/>
              <a:t>Tuesday PM2 slot will be optional / extra credit</a:t>
            </a:r>
          </a:p>
          <a:p>
            <a:pPr lvl="2"/>
            <a:r>
              <a:rPr lang="en-US" dirty="0" smtClean="0"/>
              <a:t>Paper attendance will be available for 802.3 participants</a:t>
            </a:r>
          </a:p>
          <a:p>
            <a:pPr lvl="1"/>
            <a:endParaRPr lang="en-US" dirty="0" smtClean="0"/>
          </a:p>
        </p:txBody>
      </p:sp>
      <p:sp>
        <p:nvSpPr>
          <p:cNvPr id="4" name="Footer Placeholder 3"/>
          <p:cNvSpPr>
            <a:spLocks noGrp="1"/>
          </p:cNvSpPr>
          <p:nvPr>
            <p:ph type="ftr" sz="quarter" idx="11"/>
          </p:nvPr>
        </p:nvSpPr>
        <p:spPr/>
        <p:txBody>
          <a:bodyPr/>
          <a:lstStyle/>
          <a:p>
            <a:r>
              <a:rPr lang="en-US" altLang="en-US" smtClean="0"/>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smtClean="0"/>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8156275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Monday: 802.24.1 Tasks</a:t>
            </a:r>
            <a:endParaRPr lang="en-US" dirty="0"/>
          </a:p>
        </p:txBody>
      </p:sp>
      <p:sp>
        <p:nvSpPr>
          <p:cNvPr id="3" name="Content Placeholder 2"/>
          <p:cNvSpPr>
            <a:spLocks noGrp="1"/>
          </p:cNvSpPr>
          <p:nvPr>
            <p:ph idx="1"/>
          </p:nvPr>
        </p:nvSpPr>
        <p:spPr/>
        <p:txBody>
          <a:bodyPr/>
          <a:lstStyle/>
          <a:p>
            <a:r>
              <a:rPr lang="en-US" dirty="0"/>
              <a:t>ITU SC1 Question 236 </a:t>
            </a:r>
            <a:r>
              <a:rPr lang="en-US" dirty="0" smtClean="0"/>
              <a:t>Review / Response</a:t>
            </a:r>
            <a:endParaRPr lang="en-US" dirty="0"/>
          </a:p>
          <a:p>
            <a:endParaRPr lang="en-US" dirty="0"/>
          </a:p>
        </p:txBody>
      </p:sp>
      <p:sp>
        <p:nvSpPr>
          <p:cNvPr id="4" name="Footer Placeholder 3"/>
          <p:cNvSpPr>
            <a:spLocks noGrp="1"/>
          </p:cNvSpPr>
          <p:nvPr>
            <p:ph type="ftr" sz="quarter" idx="11"/>
          </p:nvPr>
        </p:nvSpPr>
        <p:spPr/>
        <p:txBody>
          <a:bodyPr/>
          <a:lstStyle/>
          <a:p>
            <a:r>
              <a:rPr lang="en-US" altLang="en-US" smtClean="0"/>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smtClean="0"/>
              <a:t>Slide </a:t>
            </a:r>
            <a:fld id="{D2793805-6678-4F90-9549-7863581D2258}" type="slidenum">
              <a:rPr lang="en-US" altLang="en-US" smtClean="0"/>
              <a:pPr/>
              <a:t>8</a:t>
            </a:fld>
            <a:endParaRPr lang="en-US" altLang="en-US"/>
          </a:p>
        </p:txBody>
      </p:sp>
    </p:spTree>
    <p:extLst>
      <p:ext uri="{BB962C8B-B14F-4D97-AF65-F5344CB8AC3E}">
        <p14:creationId xmlns:p14="http://schemas.microsoft.com/office/powerpoint/2010/main" val="4476171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ITU-R WP 1A Q236/1 report on Smart Grid</a:t>
            </a:r>
          </a:p>
        </p:txBody>
      </p:sp>
      <p:sp>
        <p:nvSpPr>
          <p:cNvPr id="3" name="Content Placeholder 2"/>
          <p:cNvSpPr>
            <a:spLocks noGrp="1"/>
          </p:cNvSpPr>
          <p:nvPr>
            <p:ph idx="1"/>
          </p:nvPr>
        </p:nvSpPr>
        <p:spPr/>
        <p:txBody>
          <a:bodyPr>
            <a:normAutofit fontScale="92500" lnSpcReduction="20000"/>
          </a:bodyPr>
          <a:lstStyle/>
          <a:p>
            <a:r>
              <a:rPr lang="en-US" dirty="0" smtClean="0"/>
              <a:t>802.18 </a:t>
            </a:r>
            <a:r>
              <a:rPr lang="en-US" dirty="0"/>
              <a:t>received the latest update to the subject document from the ITU-R and have another opportunity to update our inputs to this report.</a:t>
            </a:r>
          </a:p>
          <a:p>
            <a:r>
              <a:rPr lang="en-US" dirty="0" smtClean="0">
                <a:hlinkClick r:id="rId2"/>
              </a:rPr>
              <a:t>https</a:t>
            </a:r>
            <a:r>
              <a:rPr lang="en-US" dirty="0">
                <a:hlinkClick r:id="rId2"/>
              </a:rPr>
              <a:t>://</a:t>
            </a:r>
            <a:r>
              <a:rPr lang="en-US" dirty="0" smtClean="0">
                <a:hlinkClick r:id="rId2"/>
              </a:rPr>
              <a:t>mentor.ieee.org/802.18/dcn/15/18-15-0032-00-0000-report-itu-r-sm-smart-grid-on-the-smart-grid-project.docx</a:t>
            </a:r>
            <a:endParaRPr lang="en-US" dirty="0" smtClean="0"/>
          </a:p>
          <a:p>
            <a:r>
              <a:rPr lang="en-US" dirty="0" smtClean="0"/>
              <a:t>Is there any need for further comment?</a:t>
            </a:r>
          </a:p>
          <a:p>
            <a:pPr lvl="1"/>
            <a:r>
              <a:rPr lang="en-US" dirty="0" smtClean="0"/>
              <a:t>802.24 will edit in comments before the March 2016 Plenary</a:t>
            </a:r>
            <a:endParaRPr lang="en-US" dirty="0"/>
          </a:p>
        </p:txBody>
      </p:sp>
      <p:sp>
        <p:nvSpPr>
          <p:cNvPr id="4" name="Footer Placeholder 3"/>
          <p:cNvSpPr>
            <a:spLocks noGrp="1"/>
          </p:cNvSpPr>
          <p:nvPr>
            <p:ph type="ftr" sz="quarter" idx="11"/>
          </p:nvPr>
        </p:nvSpPr>
        <p:spPr/>
        <p:txBody>
          <a:bodyPr/>
          <a:lstStyle/>
          <a:p>
            <a:r>
              <a:rPr lang="en-US" altLang="en-US" smtClean="0"/>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smtClean="0"/>
              <a:t>Slide </a:t>
            </a:r>
            <a:fld id="{D2793805-6678-4F90-9549-7863581D2258}" type="slidenum">
              <a:rPr lang="en-US" altLang="en-US" smtClean="0"/>
              <a:pPr/>
              <a:t>9</a:t>
            </a:fld>
            <a:endParaRPr lang="en-US" altLang="en-US"/>
          </a:p>
        </p:txBody>
      </p:sp>
    </p:spTree>
    <p:extLst>
      <p:ext uri="{BB962C8B-B14F-4D97-AF65-F5344CB8AC3E}">
        <p14:creationId xmlns:p14="http://schemas.microsoft.com/office/powerpoint/2010/main" val="24945218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6"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6"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IEEE-P802_24</Template>
  <TotalTime>4060</TotalTime>
  <Words>2320</Words>
  <Application>Microsoft Office PowerPoint</Application>
  <PresentationFormat>On-screen Show (4:3)</PresentationFormat>
  <Paragraphs>337</Paragraphs>
  <Slides>37</Slides>
  <Notes>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37</vt:i4>
      </vt:variant>
    </vt:vector>
  </HeadingPairs>
  <TitlesOfParts>
    <vt:vector size="45" baseType="lpstr">
      <vt:lpstr>Arial</vt:lpstr>
      <vt:lpstr>Consolas</vt:lpstr>
      <vt:lpstr>Helvetica</vt:lpstr>
      <vt:lpstr>Monotype Sorts</vt:lpstr>
      <vt:lpstr>Times New Roman</vt:lpstr>
      <vt:lpstr>Webdings</vt:lpstr>
      <vt:lpstr>Office Theme</vt:lpstr>
      <vt:lpstr>Default Design</vt:lpstr>
      <vt:lpstr>802.24 Vertical Applications TAG</vt:lpstr>
      <vt:lpstr>802.24 Overview</vt:lpstr>
      <vt:lpstr>Agenda - 24-15-0024-01-0000</vt:lpstr>
      <vt:lpstr>Guidelines for IEEE-SA Meetings</vt:lpstr>
      <vt:lpstr>Administration</vt:lpstr>
      <vt:lpstr>Action Items from July</vt:lpstr>
      <vt:lpstr>TAG Attendance Update</vt:lpstr>
      <vt:lpstr>Monday: 802.24.1 Tasks</vt:lpstr>
      <vt:lpstr>ITU-R WP 1A Q236/1 report on Smart Grid</vt:lpstr>
      <vt:lpstr>General Comments on Document Structure</vt:lpstr>
      <vt:lpstr>Output</vt:lpstr>
      <vt:lpstr>Tuesday: 802.24.1 Tasks</vt:lpstr>
      <vt:lpstr>Sub GHz White Paper</vt:lpstr>
      <vt:lpstr>Wednesday 802.24.1</vt:lpstr>
      <vt:lpstr>White Paper Companion Presentation</vt:lpstr>
      <vt:lpstr>PAP 2 Wireless Matrix </vt:lpstr>
      <vt:lpstr>PAP 2 Wireless Matrix </vt:lpstr>
      <vt:lpstr>802 Student Paper Competition</vt:lpstr>
      <vt:lpstr>Format of Competition</vt:lpstr>
      <vt:lpstr>Topic Contributions</vt:lpstr>
      <vt:lpstr>Steve Pope</vt:lpstr>
      <vt:lpstr>Ruben Salazar</vt:lpstr>
      <vt:lpstr>James Gilb edits to Ruben Salazar</vt:lpstr>
      <vt:lpstr>TVWS</vt:lpstr>
      <vt:lpstr>Spectrum Sharing and Regulation: How the regulator can and should ensure the best and non-discriminatory use of a shared spectrum. </vt:lpstr>
      <vt:lpstr>PowerPoint Presentation</vt:lpstr>
      <vt:lpstr>General topics</vt:lpstr>
      <vt:lpstr>Paper Requirements</vt:lpstr>
      <vt:lpstr>Action List</vt:lpstr>
      <vt:lpstr>Call for Volunteers</vt:lpstr>
      <vt:lpstr>Plan</vt:lpstr>
      <vt:lpstr>PowerPoint Presentation</vt:lpstr>
      <vt:lpstr>Motion</vt:lpstr>
      <vt:lpstr>Wednesday 802.24 TAG</vt:lpstr>
      <vt:lpstr>802.24 TAG closing</vt:lpstr>
      <vt:lpstr>Next Meeting of 802.24</vt:lpstr>
      <vt:lpstr>Adjourn</vt:lpstr>
    </vt:vector>
  </TitlesOfParts>
  <Company>GTE Laboratories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81</cp:revision>
  <cp:lastPrinted>1998-02-10T13:28:06Z</cp:lastPrinted>
  <dcterms:created xsi:type="dcterms:W3CDTF">2015-05-13T21:49:41Z</dcterms:created>
  <dcterms:modified xsi:type="dcterms:W3CDTF">2015-09-16T10:19:51Z</dcterms:modified>
</cp:coreProperties>
</file>