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8"/>
  </p:notesMasterIdLst>
  <p:handoutMasterIdLst>
    <p:handoutMasterId r:id="rId29"/>
  </p:handoutMasterIdLst>
  <p:sldIdLst>
    <p:sldId id="258" r:id="rId3"/>
    <p:sldId id="256" r:id="rId4"/>
    <p:sldId id="285" r:id="rId5"/>
    <p:sldId id="260" r:id="rId6"/>
    <p:sldId id="259" r:id="rId7"/>
    <p:sldId id="264" r:id="rId8"/>
    <p:sldId id="282" r:id="rId9"/>
    <p:sldId id="270" r:id="rId10"/>
    <p:sldId id="284" r:id="rId11"/>
    <p:sldId id="286" r:id="rId12"/>
    <p:sldId id="289" r:id="rId13"/>
    <p:sldId id="269" r:id="rId14"/>
    <p:sldId id="283" r:id="rId15"/>
    <p:sldId id="271" r:id="rId16"/>
    <p:sldId id="279" r:id="rId17"/>
    <p:sldId id="273" r:id="rId18"/>
    <p:sldId id="274" r:id="rId19"/>
    <p:sldId id="267" r:id="rId20"/>
    <p:sldId id="268" r:id="rId21"/>
    <p:sldId id="287" r:id="rId22"/>
    <p:sldId id="288" r:id="rId23"/>
    <p:sldId id="272" r:id="rId24"/>
    <p:sldId id="276" r:id="rId25"/>
    <p:sldId id="281" r:id="rId26"/>
    <p:sldId id="275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33" d="100"/>
          <a:sy n="133" d="100"/>
        </p:scale>
        <p:origin x="79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802.24-15-0025r2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Sept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llaborate.nist.gov/twiki-sggrid/bin/view/SmartGrid/PAP02Wireles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32-00-0000-report-itu-r-sm-smart-grid-on-the-smart-grid-projec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2015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Comments on Document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Section 5 title: </a:t>
            </a:r>
            <a:r>
              <a:rPr lang="en-US" dirty="0" smtClean="0"/>
              <a:t>“ITU </a:t>
            </a:r>
            <a:r>
              <a:rPr lang="en-US" dirty="0"/>
              <a:t>approach to smart </a:t>
            </a:r>
            <a:r>
              <a:rPr lang="en-US" dirty="0" smtClean="0"/>
              <a:t>grid”</a:t>
            </a:r>
          </a:p>
          <a:p>
            <a:pPr lvl="1"/>
            <a:r>
              <a:rPr lang="en-US" dirty="0" smtClean="0"/>
              <a:t>Actual topic: “ITU PLC standards for smart grid”</a:t>
            </a:r>
          </a:p>
          <a:p>
            <a:pPr lvl="1"/>
            <a:endParaRPr lang="en-US" dirty="0"/>
          </a:p>
          <a:p>
            <a:r>
              <a:rPr lang="en-US" dirty="0" smtClean="0"/>
              <a:t>Section </a:t>
            </a:r>
            <a:r>
              <a:rPr lang="en-US" dirty="0"/>
              <a:t>6 title: Data rates, bandwidths, frequency bands and spectrum requirements needed to support the needs of power grid management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Actual topic: Overview of smart grid communications architecture and applicable standards.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45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802.24 comments posted </a:t>
            </a:r>
            <a:r>
              <a:rPr lang="en-US" dirty="0"/>
              <a:t>in </a:t>
            </a:r>
            <a:r>
              <a:rPr lang="en-US" dirty="0" smtClean="0"/>
              <a:t>document: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24-15-0028-00-sgtg-802-24-tag-comments-on-report-itu-r-sm-2351-0-smart-grid-utility-management-systems-docx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980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</a:t>
            </a:r>
            <a:r>
              <a:rPr lang="en-US" dirty="0"/>
              <a:t>802.24.1 </a:t>
            </a:r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</a:t>
            </a:r>
            <a:r>
              <a:rPr lang="en-US" dirty="0" smtClean="0"/>
              <a:t>24-15-0009r1</a:t>
            </a:r>
          </a:p>
          <a:p>
            <a:pPr lvl="2"/>
            <a:r>
              <a:rPr lang="en-US" dirty="0" smtClean="0"/>
              <a:t>Draft: 24-15-0029r0</a:t>
            </a:r>
            <a:endParaRPr lang="en-US" dirty="0" smtClean="0"/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</a:p>
          <a:p>
            <a:pPr lvl="1"/>
            <a:r>
              <a:rPr lang="en-US" sz="2000" dirty="0"/>
              <a:t>802.19.1				Steve </a:t>
            </a:r>
            <a:r>
              <a:rPr lang="en-US" sz="2000" dirty="0" err="1"/>
              <a:t>Shellhammer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</a:t>
            </a:r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smtClean="0"/>
              <a:t>Contributions were requested </a:t>
            </a:r>
            <a:r>
              <a:rPr lang="en-US" sz="2400" dirty="0" smtClean="0"/>
              <a:t>by end </a:t>
            </a:r>
            <a:r>
              <a:rPr lang="en-US" sz="2400" smtClean="0"/>
              <a:t>of August 2015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 2 Wireless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Wireless Characteristics Matrix was started in PAP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PAP </a:t>
            </a:r>
            <a:r>
              <a:rPr lang="en-US" dirty="0"/>
              <a:t>2 ended before all the updates provided by IEEE 802 were included in the matrix.  </a:t>
            </a:r>
          </a:p>
          <a:p>
            <a:r>
              <a:rPr lang="en-US" dirty="0" smtClean="0"/>
              <a:t>“</a:t>
            </a:r>
            <a:r>
              <a:rPr lang="en-US" dirty="0"/>
              <a:t>Ask The Expert” webinar last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SGIP </a:t>
            </a:r>
            <a:r>
              <a:rPr lang="en-US" dirty="0"/>
              <a:t>is still linking to this version of the matrix:  Copy of Consolidated_Wireless_Characteristics_Matrix2_09-03-13.xlsx  </a:t>
            </a:r>
            <a:endParaRPr lang="en-US" dirty="0" smtClean="0"/>
          </a:p>
          <a:p>
            <a:pPr lvl="1"/>
            <a:r>
              <a:rPr lang="en-US" dirty="0" smtClean="0"/>
              <a:t>An updated matrix </a:t>
            </a:r>
            <a:r>
              <a:rPr lang="en-US" dirty="0"/>
              <a:t>has never been released.   (note it is still at the old NIST </a:t>
            </a:r>
            <a:r>
              <a:rPr lang="en-US" dirty="0" err="1"/>
              <a:t>twiki</a:t>
            </a:r>
            <a:r>
              <a:rPr lang="en-US" dirty="0"/>
              <a:t> web site, not at SGIP.org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collaborate.nist.gov/twiki-sggrid/bin/view/SmartGrid/PAP02Wireless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715000"/>
            <a:ext cx="7834312" cy="68592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38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 2 Wireless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Steps to update</a:t>
            </a:r>
          </a:p>
          <a:p>
            <a:pPr lvl="1"/>
            <a:r>
              <a:rPr lang="en-US" dirty="0" smtClean="0"/>
              <a:t>Find the latest version of the matrix and all 802 contributions.</a:t>
            </a:r>
          </a:p>
          <a:p>
            <a:pPr lvl="2"/>
            <a:r>
              <a:rPr lang="en-US" dirty="0" smtClean="0"/>
              <a:t>Is this the latest?</a:t>
            </a:r>
          </a:p>
          <a:p>
            <a:pPr lvl="2"/>
            <a:r>
              <a:rPr lang="en-US" dirty="0" smtClean="0"/>
              <a:t>24-13-0021-01-0000-802-15-4g-e-updates-nist-wireless-characteristics-matrix.xlsx</a:t>
            </a:r>
          </a:p>
          <a:p>
            <a:pPr lvl="1"/>
            <a:r>
              <a:rPr lang="en-US" dirty="0" smtClean="0"/>
              <a:t>Determine if updates are needed</a:t>
            </a:r>
          </a:p>
          <a:p>
            <a:pPr lvl="1"/>
            <a:r>
              <a:rPr lang="en-US" dirty="0" smtClean="0"/>
              <a:t>Provide updated Matrix to SGIP and request hosting and links to make it visible and available.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dirty="0" smtClean="0"/>
              <a:t>Regulatory 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and 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Open to all students worldwide.  Original unpublished work only. 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pPr lvl="1"/>
            <a:r>
              <a:rPr lang="en-US" dirty="0" smtClean="0"/>
              <a:t>Presentations to be held in extra 802.24 slots</a:t>
            </a:r>
          </a:p>
          <a:p>
            <a:pPr lvl="1"/>
            <a:r>
              <a:rPr lang="en-US" dirty="0" smtClean="0"/>
              <a:t>Possibility to publish winning papers?   (Ask Susan to talk to Potentials magazine, Computer Society, Spectrum?)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  (Bangkok)</a:t>
            </a:r>
          </a:p>
          <a:p>
            <a:pPr lvl="1"/>
            <a:r>
              <a:rPr lang="en-US" dirty="0" smtClean="0"/>
              <a:t>Papers Due January 2016   (Atlanta)</a:t>
            </a:r>
          </a:p>
          <a:p>
            <a:pPr lvl="1"/>
            <a:r>
              <a:rPr lang="en-US" dirty="0" smtClean="0"/>
              <a:t>Winners announced in March 2016  (Macau)</a:t>
            </a:r>
          </a:p>
          <a:p>
            <a:pPr lvl="1"/>
            <a:r>
              <a:rPr lang="en-US" dirty="0" smtClean="0"/>
              <a:t>Papers presented July 2016  (San Diego)</a:t>
            </a:r>
          </a:p>
          <a:p>
            <a:endParaRPr lang="en-US" dirty="0" smtClean="0"/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Review Topic Abstracts</a:t>
            </a:r>
          </a:p>
          <a:p>
            <a:pPr lvl="1"/>
            <a:r>
              <a:rPr lang="en-US" dirty="0" smtClean="0"/>
              <a:t>Develop any additional topic abstracts</a:t>
            </a:r>
          </a:p>
          <a:p>
            <a:pPr lvl="1"/>
            <a:r>
              <a:rPr lang="en-US" dirty="0" smtClean="0"/>
              <a:t>Select first competition topic</a:t>
            </a:r>
          </a:p>
          <a:p>
            <a:pPr lvl="1"/>
            <a:r>
              <a:rPr lang="en-US" dirty="0" smtClean="0"/>
              <a:t>Develop Contest Announcement</a:t>
            </a:r>
          </a:p>
          <a:p>
            <a:pPr lvl="1"/>
            <a:r>
              <a:rPr lang="en-US" dirty="0" smtClean="0"/>
              <a:t>Initiate EC Approval Process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>
                <a:solidFill>
                  <a:schemeClr val="bg1">
                    <a:lumMod val="75000"/>
                  </a:schemeClr>
                </a:solidFill>
              </a:rPr>
              <a:t>802.24.2	IoT TG			Chris </a:t>
            </a:r>
            <a:r>
              <a:rPr lang="en-US" altLang="en-US" dirty="0" err="1" smtClean="0">
                <a:solidFill>
                  <a:schemeClr val="bg1">
                    <a:lumMod val="75000"/>
                  </a:schemeClr>
                </a:solidFill>
              </a:rPr>
              <a:t>DiMinico</a:t>
            </a:r>
            <a:endParaRPr lang="en-US" alt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en-US" dirty="0" smtClean="0"/>
              <a:t>34 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Agenda: 			24-15-0024r1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Lotus </a:t>
            </a:r>
            <a:r>
              <a:rPr lang="en-US" altLang="en-US" dirty="0"/>
              <a:t>Suite 12 - 22nd Floor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Lotus </a:t>
            </a:r>
            <a:r>
              <a:rPr lang="en-US" altLang="en-US" dirty="0"/>
              <a:t>Suite 4 - 22nd Floor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	</a:t>
            </a:r>
            <a:r>
              <a:rPr lang="en-US" altLang="en-US" dirty="0" smtClean="0"/>
              <a:t>Lotus </a:t>
            </a:r>
            <a:r>
              <a:rPr lang="en-US" altLang="en-US" dirty="0"/>
              <a:t>Suite 5 - 22nd Floor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Demir</a:t>
            </a:r>
            <a:r>
              <a:rPr lang="en-US" dirty="0" smtClean="0"/>
              <a:t> </a:t>
            </a:r>
            <a:r>
              <a:rPr lang="en-US" dirty="0" err="1" smtClean="0"/>
              <a:t>Rakanovic</a:t>
            </a:r>
            <a:endParaRPr lang="en-US" dirty="0" smtClean="0"/>
          </a:p>
          <a:p>
            <a:pPr lvl="1"/>
            <a:r>
              <a:rPr lang="en-US" dirty="0" smtClean="0"/>
              <a:t>History </a:t>
            </a:r>
            <a:r>
              <a:rPr lang="en-US" dirty="0"/>
              <a:t>and implementation of security </a:t>
            </a:r>
            <a:r>
              <a:rPr lang="en-US" dirty="0" smtClean="0"/>
              <a:t>architecture.docx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885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Steve Pope</a:t>
            </a:r>
            <a:endParaRPr lang="en-US" sz="1800" dirty="0" smtClean="0"/>
          </a:p>
          <a:p>
            <a:r>
              <a:rPr lang="en-US" sz="1500" dirty="0"/>
              <a:t>Topic: Future Network Technologies for Social Good</a:t>
            </a:r>
          </a:p>
          <a:p>
            <a:pPr lvl="1"/>
            <a:r>
              <a:rPr lang="en-US" sz="1100" dirty="0" smtClean="0"/>
              <a:t>I</a:t>
            </a:r>
            <a:r>
              <a:rPr lang="en-US" sz="1400" dirty="0" smtClean="0"/>
              <a:t>EEE </a:t>
            </a:r>
            <a:r>
              <a:rPr lang="en-US" sz="1400" dirty="0"/>
              <a:t>802 technologies cover both wired and wireless network capabilities at the personal-area, local-area, and metropolitan-area scales.</a:t>
            </a:r>
          </a:p>
          <a:p>
            <a:pPr lvl="1"/>
            <a:r>
              <a:rPr lang="en-US" sz="1400" dirty="0" smtClean="0"/>
              <a:t>Over </a:t>
            </a:r>
            <a:r>
              <a:rPr lang="en-US" sz="1400" dirty="0"/>
              <a:t>the past decade, these technologies have become increasingly  important, potentially life-saving, during trying social conditions  including, but not limited to, war, repressive regimes, refugee crises,  public protests, and environmental crises and public disasters.</a:t>
            </a:r>
          </a:p>
          <a:p>
            <a:pPr lvl="1"/>
            <a:r>
              <a:rPr lang="en-US" sz="1400" dirty="0" smtClean="0"/>
              <a:t>At </a:t>
            </a:r>
            <a:r>
              <a:rPr lang="en-US" sz="1400" dirty="0"/>
              <a:t>the same time, perpetrator individuals and rogue governments might employ aspects of the technologies against the public, by blocking or controlling networks, by eavesdropping, or through identity and data theft.</a:t>
            </a:r>
          </a:p>
          <a:p>
            <a:pPr lvl="1"/>
            <a:r>
              <a:rPr lang="en-US" sz="1400" dirty="0" smtClean="0"/>
              <a:t>How </a:t>
            </a:r>
            <a:r>
              <a:rPr lang="en-US" sz="1400" dirty="0"/>
              <a:t>should these technologies evolve in a way that best serves the greater public good?  Possible technical areas might include mesh networking, zero-based services for information delivery, or improvements against eavesdropping, exfiltration, and other  information theft.</a:t>
            </a:r>
          </a:p>
          <a:p>
            <a:pPr lvl="1"/>
            <a:r>
              <a:rPr lang="en-US" sz="1400" dirty="0" smtClean="0"/>
              <a:t>Of </a:t>
            </a:r>
            <a:r>
              <a:rPr lang="en-US" sz="1400" dirty="0"/>
              <a:t>particular interest is how the technology might specifically be improved to better serve social needs, and be hardened against socially problematical usages; and how such evolution can be driven  by the IEEE 802 standards process. 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83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9-11, </a:t>
            </a:r>
            <a:r>
              <a:rPr lang="en-US" dirty="0"/>
              <a:t>2015 </a:t>
            </a:r>
            <a:endParaRPr lang="en-US" dirty="0" smtClean="0"/>
          </a:p>
          <a:p>
            <a:r>
              <a:rPr lang="en-US" dirty="0" smtClean="0"/>
              <a:t>Hyatt Regency, Dallas, TX, USA</a:t>
            </a:r>
          </a:p>
          <a:p>
            <a:endParaRPr lang="en-US" dirty="0"/>
          </a:p>
          <a:p>
            <a:r>
              <a:rPr lang="en-US" dirty="0" smtClean="0"/>
              <a:t>Task Groups meeting</a:t>
            </a:r>
          </a:p>
          <a:p>
            <a:pPr lvl="1"/>
            <a:r>
              <a:rPr lang="en-US" dirty="0" smtClean="0"/>
              <a:t>802.24.1 Smart Grid 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24-15-0024-01-0000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99029"/>
            <a:ext cx="7649334" cy="517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July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Carry Over: </a:t>
            </a:r>
          </a:p>
          <a:p>
            <a:pPr lvl="1"/>
            <a:r>
              <a:rPr lang="en-US" dirty="0" smtClean="0"/>
              <a:t>Ludwig: provide paragraph on Coexistence in global bands and global regulatory aspects. </a:t>
            </a:r>
          </a:p>
          <a:p>
            <a:pPr lvl="1"/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endParaRPr lang="en-US" dirty="0" smtClean="0"/>
          </a:p>
          <a:p>
            <a:r>
              <a:rPr lang="en-US" dirty="0" smtClean="0"/>
              <a:t>New From July</a:t>
            </a:r>
          </a:p>
          <a:p>
            <a:pPr lvl="1"/>
            <a:r>
              <a:rPr lang="en-US" dirty="0"/>
              <a:t>Writing assignments in previous slides</a:t>
            </a:r>
          </a:p>
          <a:p>
            <a:pPr lvl="1"/>
            <a:r>
              <a:rPr lang="en-US" dirty="0"/>
              <a:t>Student Paper Contest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Attendance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different WG attendance recording mechanisms in 802.24</a:t>
            </a:r>
          </a:p>
          <a:p>
            <a:r>
              <a:rPr lang="en-US" dirty="0" smtClean="0"/>
              <a:t>Plan going forward</a:t>
            </a:r>
          </a:p>
          <a:p>
            <a:pPr lvl="1"/>
            <a:r>
              <a:rPr lang="en-US" dirty="0" smtClean="0"/>
              <a:t>2 Regular and One Optional</a:t>
            </a:r>
          </a:p>
          <a:p>
            <a:pPr lvl="2"/>
            <a:r>
              <a:rPr lang="en-US" dirty="0" smtClean="0"/>
              <a:t>Tuesday PM2 slot will be optional / extra credit</a:t>
            </a:r>
          </a:p>
          <a:p>
            <a:pPr lvl="2"/>
            <a:r>
              <a:rPr lang="en-US" dirty="0" smtClean="0"/>
              <a:t>Paper attendance will be available for 802.3 participants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6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802.24.1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ITU SC1 Question 236 </a:t>
            </a:r>
            <a:r>
              <a:rPr lang="en-US" dirty="0" smtClean="0"/>
              <a:t>Review / Response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ITU-R WP 1A Q236/1 report on Smart Grid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802.18 </a:t>
            </a:r>
            <a:r>
              <a:rPr lang="en-US" dirty="0"/>
              <a:t>received the latest update to the subject document from the ITU-R and have another opportunity to update our inputs to this report.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mentor.ieee.org/802.18/dcn/15/18-15-0032-00-0000-report-itu-r-sm-smart-grid-on-the-smart-grid-project.docx</a:t>
            </a:r>
            <a:endParaRPr lang="en-US" dirty="0" smtClean="0"/>
          </a:p>
          <a:p>
            <a:r>
              <a:rPr lang="en-US" dirty="0" smtClean="0"/>
              <a:t>Is there any need for further comment?</a:t>
            </a:r>
          </a:p>
          <a:p>
            <a:pPr lvl="1"/>
            <a:r>
              <a:rPr lang="en-US" dirty="0" smtClean="0"/>
              <a:t>802.24 will edit in comments before the March 2016 Plenary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3666</TotalTime>
  <Words>1236</Words>
  <Application>Microsoft Office PowerPoint</Application>
  <PresentationFormat>On-screen Show (4:3)</PresentationFormat>
  <Paragraphs>241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Consolas</vt:lpstr>
      <vt:lpstr>Helvetica</vt:lpstr>
      <vt:lpstr>Monotype Sorts</vt:lpstr>
      <vt:lpstr>Times New Roman</vt:lpstr>
      <vt:lpstr>Office Theme</vt:lpstr>
      <vt:lpstr>Default Design</vt:lpstr>
      <vt:lpstr>802.24 Vertical Applications TAG</vt:lpstr>
      <vt:lpstr>802.24 Overview</vt:lpstr>
      <vt:lpstr>Agenda - 24-15-0024-01-0000</vt:lpstr>
      <vt:lpstr>Guidelines for IEEE-SA Meetings</vt:lpstr>
      <vt:lpstr>Administration</vt:lpstr>
      <vt:lpstr>Action Items from July</vt:lpstr>
      <vt:lpstr>TAG Attendance Update</vt:lpstr>
      <vt:lpstr>Monday: 802.24.1 Tasks</vt:lpstr>
      <vt:lpstr>ITU-R WP 1A Q236/1 report on Smart Grid</vt:lpstr>
      <vt:lpstr>General Comments on Document Structure</vt:lpstr>
      <vt:lpstr>Output</vt:lpstr>
      <vt:lpstr>Tuesday: 802.24.1 Tasks</vt:lpstr>
      <vt:lpstr>Sub GHz White Paper</vt:lpstr>
      <vt:lpstr>Wednesday 802.24.1</vt:lpstr>
      <vt:lpstr>White Paper Companion Presentation</vt:lpstr>
      <vt:lpstr>PAP 2 Wireless Matrix </vt:lpstr>
      <vt:lpstr>PAP 2 Wireless Matrix </vt:lpstr>
      <vt:lpstr>802 Student Paper Competition</vt:lpstr>
      <vt:lpstr>Format of Competition</vt:lpstr>
      <vt:lpstr>Topic Contributions</vt:lpstr>
      <vt:lpstr>Topic Contributions</vt:lpstr>
      <vt:lpstr>Wednesday 802.24 TAG</vt:lpstr>
      <vt:lpstr>802.24 TAG closing</vt:lpstr>
      <vt:lpstr>Next Meeting of 802.24</vt:lpstr>
      <vt:lpstr>Adjourn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68</cp:revision>
  <cp:lastPrinted>1998-02-10T13:28:06Z</cp:lastPrinted>
  <dcterms:created xsi:type="dcterms:W3CDTF">2015-05-13T21:49:41Z</dcterms:created>
  <dcterms:modified xsi:type="dcterms:W3CDTF">2015-09-15T08:48:34Z</dcterms:modified>
</cp:coreProperties>
</file>