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7" r:id="rId2"/>
  </p:sldMasterIdLst>
  <p:notesMasterIdLst>
    <p:notesMasterId r:id="rId23"/>
  </p:notesMasterIdLst>
  <p:handoutMasterIdLst>
    <p:handoutMasterId r:id="rId24"/>
  </p:handoutMasterIdLst>
  <p:sldIdLst>
    <p:sldId id="258" r:id="rId3"/>
    <p:sldId id="260" r:id="rId4"/>
    <p:sldId id="256" r:id="rId5"/>
    <p:sldId id="259" r:id="rId6"/>
    <p:sldId id="264" r:id="rId7"/>
    <p:sldId id="282" r:id="rId8"/>
    <p:sldId id="269" r:id="rId9"/>
    <p:sldId id="283" r:id="rId10"/>
    <p:sldId id="270" r:id="rId11"/>
    <p:sldId id="284" r:id="rId12"/>
    <p:sldId id="271" r:id="rId13"/>
    <p:sldId id="279" r:id="rId14"/>
    <p:sldId id="273" r:id="rId15"/>
    <p:sldId id="274" r:id="rId16"/>
    <p:sldId id="267" r:id="rId17"/>
    <p:sldId id="268" r:id="rId18"/>
    <p:sldId id="272" r:id="rId19"/>
    <p:sldId id="276" r:id="rId20"/>
    <p:sldId id="281" r:id="rId21"/>
    <p:sldId id="275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17" autoAdjust="0"/>
    <p:restoredTop sz="94660"/>
  </p:normalViewPr>
  <p:slideViewPr>
    <p:cSldViewPr>
      <p:cViewPr varScale="1">
        <p:scale>
          <a:sx n="125" d="100"/>
          <a:sy n="125" d="100"/>
        </p:scale>
        <p:origin x="33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E39CEA-7F87-4F22-9B0A-AE21F71D7166}" type="slidenum">
              <a:rPr lang="en-US" altLang="en-US" sz="1300">
                <a:solidFill>
                  <a:srgbClr val="000000"/>
                </a:solidFill>
              </a:rPr>
              <a:pPr/>
              <a:t>2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955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78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3494884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98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50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9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5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6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3181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445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568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8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3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9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dirty="0" smtClean="0"/>
              <a:t>802.24-15-0025r0</a:t>
            </a:r>
            <a:endParaRPr lang="en-US" alt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 smtClean="0"/>
              <a:t>Sept 2015</a:t>
            </a:r>
            <a:endParaRPr lang="en-US" alt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 smtClean="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6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5/18-15-0032-00-0000-report-itu-r-sm-smart-grid-on-the-smart-grid-projec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llaborate.nist.gov/twiki-sggrid/bin/view/SmartGrid/PAP02Wireles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 smtClean="0"/>
              <a:t>802.24 Vertical Applications TAG</a:t>
            </a:r>
            <a:endParaRPr lang="en-US" altLang="en-US" sz="36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2015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ITU-R WP 1A Q236/1 report on Smart Grid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802.18 </a:t>
            </a:r>
            <a:r>
              <a:rPr lang="en-US" dirty="0"/>
              <a:t>received the latest update to the subject document from the ITU-R and have another opportunity to update our inputs to this report.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mentor.ieee.org/802.18/dcn/15/18-15-0032-00-0000-report-itu-r-sm-smart-grid-on-the-smart-grid-project.docx</a:t>
            </a:r>
            <a:endParaRPr lang="en-US" dirty="0" smtClean="0"/>
          </a:p>
          <a:p>
            <a:r>
              <a:rPr lang="en-US" dirty="0" smtClean="0"/>
              <a:t>Is there any need for further comment?</a:t>
            </a:r>
          </a:p>
          <a:p>
            <a:pPr lvl="1"/>
            <a:r>
              <a:rPr lang="en-US" dirty="0" smtClean="0"/>
              <a:t>802.24 will edit in comments before the March 2016 Plenary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5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802.24.1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9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Paper Companion </a:t>
            </a:r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Current version: </a:t>
            </a:r>
            <a:r>
              <a:rPr lang="en-US" sz="2400" dirty="0"/>
              <a:t>24-14-0035-07-sgtg-consolidated-white-paper-presentation.pptx</a:t>
            </a:r>
            <a:endParaRPr lang="en-US" dirty="0"/>
          </a:p>
          <a:p>
            <a:r>
              <a:rPr lang="en-US" dirty="0" smtClean="0"/>
              <a:t>Action Items to completion:</a:t>
            </a:r>
          </a:p>
          <a:p>
            <a:pPr lvl="1"/>
            <a:r>
              <a:rPr lang="en-US" dirty="0" smtClean="0"/>
              <a:t>Slide 12	802 security overview  (Bob M)</a:t>
            </a:r>
          </a:p>
          <a:p>
            <a:pPr lvl="1"/>
            <a:r>
              <a:rPr lang="en-US" dirty="0" smtClean="0"/>
              <a:t>Slide 13	802.1X overview  (Mike Seaman?)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14</a:t>
            </a:r>
            <a:r>
              <a:rPr lang="en-US" dirty="0"/>
              <a:t>	</a:t>
            </a:r>
            <a:r>
              <a:rPr lang="en-US" dirty="0" smtClean="0"/>
              <a:t>802.11 security overview</a:t>
            </a:r>
          </a:p>
          <a:p>
            <a:pPr lvl="1"/>
            <a:r>
              <a:rPr lang="en-US" dirty="0"/>
              <a:t>Slide 15	802.15 </a:t>
            </a:r>
            <a:r>
              <a:rPr lang="en-US" dirty="0" smtClean="0"/>
              <a:t>Security  	(</a:t>
            </a:r>
            <a:r>
              <a:rPr lang="en-US" dirty="0" err="1" smtClean="0"/>
              <a:t>Tero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Slide 16	802.16 Security</a:t>
            </a:r>
          </a:p>
          <a:p>
            <a:pPr lvl="1"/>
            <a:r>
              <a:rPr lang="en-US" dirty="0" smtClean="0"/>
              <a:t>Slide 17	802.22 Security 	(Apurva?)</a:t>
            </a:r>
          </a:p>
          <a:p>
            <a:pPr lvl="1"/>
            <a:r>
              <a:rPr lang="en-US" dirty="0"/>
              <a:t>Slide 18	</a:t>
            </a:r>
            <a:r>
              <a:rPr lang="en-US" sz="2400" dirty="0"/>
              <a:t>Non Mains and Low Power </a:t>
            </a:r>
            <a:r>
              <a:rPr lang="en-US" sz="2400" dirty="0" smtClean="0"/>
              <a:t>Applications</a:t>
            </a:r>
          </a:p>
          <a:p>
            <a:pPr lvl="1"/>
            <a:r>
              <a:rPr lang="en-US" dirty="0"/>
              <a:t>Slide </a:t>
            </a:r>
            <a:r>
              <a:rPr lang="en-US" dirty="0" smtClean="0"/>
              <a:t>30	TVWS Standards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3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 </a:t>
            </a:r>
            <a:r>
              <a:rPr lang="en-US" dirty="0" smtClean="0"/>
              <a:t>2 Wireless Matrix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Wireless Characteristics Matrix was started in PAP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PAP </a:t>
            </a:r>
            <a:r>
              <a:rPr lang="en-US" dirty="0"/>
              <a:t>2 ended before all the updates provided by IEEE 802 were included in the matrix.  </a:t>
            </a:r>
          </a:p>
          <a:p>
            <a:r>
              <a:rPr lang="en-US" dirty="0" smtClean="0"/>
              <a:t>“</a:t>
            </a:r>
            <a:r>
              <a:rPr lang="en-US" dirty="0"/>
              <a:t>Ask The Expert” webinar last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SGIP </a:t>
            </a:r>
            <a:r>
              <a:rPr lang="en-US" dirty="0"/>
              <a:t>is still linking to this version of the matrix:  Copy of Consolidated_Wireless_Characteristics_Matrix2_09-03-13.xlsx  </a:t>
            </a:r>
            <a:endParaRPr lang="en-US" dirty="0" smtClean="0"/>
          </a:p>
          <a:p>
            <a:pPr lvl="1"/>
            <a:r>
              <a:rPr lang="en-US" dirty="0" smtClean="0"/>
              <a:t>An updated matrix </a:t>
            </a:r>
            <a:r>
              <a:rPr lang="en-US" dirty="0"/>
              <a:t>has never been released.   (note it is still at the old NIST </a:t>
            </a:r>
            <a:r>
              <a:rPr lang="en-US" dirty="0" err="1"/>
              <a:t>twiki</a:t>
            </a:r>
            <a:r>
              <a:rPr lang="en-US" dirty="0"/>
              <a:t> web site, not at SGIP.org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collaborate.nist.gov/twiki-sggrid/bin/view/SmartGrid/PAP02Wireless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715000"/>
            <a:ext cx="7834312" cy="68592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385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 2 Wireless Matrix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Steps to update</a:t>
            </a:r>
          </a:p>
          <a:p>
            <a:pPr lvl="1"/>
            <a:r>
              <a:rPr lang="en-US" dirty="0" smtClean="0"/>
              <a:t>Find the latest version of the matrix and all 802 contributions.</a:t>
            </a:r>
          </a:p>
          <a:p>
            <a:pPr lvl="2"/>
            <a:r>
              <a:rPr lang="en-US" dirty="0" smtClean="0"/>
              <a:t>Is this the latest?</a:t>
            </a:r>
          </a:p>
          <a:p>
            <a:pPr lvl="2"/>
            <a:r>
              <a:rPr lang="en-US" dirty="0" smtClean="0"/>
              <a:t>24-13-0021-01-0000-802-15-4g-e-updates-nist-wireless-characteristics-matrix.xlsx</a:t>
            </a:r>
          </a:p>
          <a:p>
            <a:pPr lvl="1"/>
            <a:r>
              <a:rPr lang="en-US" dirty="0" smtClean="0"/>
              <a:t>Determine if updates are needed</a:t>
            </a:r>
          </a:p>
          <a:p>
            <a:pPr lvl="1"/>
            <a:r>
              <a:rPr lang="en-US" dirty="0" smtClean="0"/>
              <a:t>Provide updated Matrix to SGIP and request hosting and links to make it visible and available.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66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802 Student Paper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686800" cy="51816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This is an 802 competition, hosted by 802.24</a:t>
            </a:r>
          </a:p>
          <a:p>
            <a:r>
              <a:rPr lang="en-US" dirty="0" smtClean="0"/>
              <a:t>First Task: Decide on topic or set of topics  (802.1 &amp; .3 are welcome to contribute also)</a:t>
            </a:r>
          </a:p>
          <a:p>
            <a:pPr lvl="1"/>
            <a:r>
              <a:rPr lang="en-US" dirty="0" smtClean="0"/>
              <a:t>Regulatory </a:t>
            </a:r>
            <a:r>
              <a:rPr lang="en-US" dirty="0" smtClean="0"/>
              <a:t>(TVWS, cognitive radio, sensing metrics, </a:t>
            </a:r>
            <a:r>
              <a:rPr lang="en-US" dirty="0" err="1" smtClean="0"/>
              <a:t>etc</a:t>
            </a:r>
            <a:r>
              <a:rPr lang="en-US" dirty="0" smtClean="0"/>
              <a:t>)  (James Gilb)</a:t>
            </a:r>
          </a:p>
          <a:p>
            <a:pPr lvl="1"/>
            <a:r>
              <a:rPr lang="en-US" dirty="0" smtClean="0"/>
              <a:t>Implications of LBT rules in regulatory domains, techniques for spectrum sharing  (Ruben S)</a:t>
            </a:r>
          </a:p>
          <a:p>
            <a:pPr lvl="1"/>
            <a:r>
              <a:rPr lang="en-US" dirty="0" smtClean="0"/>
              <a:t>New </a:t>
            </a:r>
            <a:r>
              <a:rPr lang="en-US" dirty="0" smtClean="0"/>
              <a:t>ideas for standards or amendments (Steve Pope)</a:t>
            </a:r>
          </a:p>
          <a:p>
            <a:pPr lvl="1"/>
            <a:r>
              <a:rPr lang="en-US" dirty="0" smtClean="0"/>
              <a:t>History and implementation of security architecture (</a:t>
            </a:r>
            <a:r>
              <a:rPr lang="en-US" dirty="0" err="1" smtClean="0"/>
              <a:t>Demir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Improving Humanity through Technology (Steve Pope)</a:t>
            </a:r>
          </a:p>
          <a:p>
            <a:pPr lvl="1"/>
            <a:endParaRPr lang="en-US" dirty="0"/>
          </a:p>
          <a:p>
            <a:r>
              <a:rPr lang="en-US" dirty="0" smtClean="0"/>
              <a:t>Announce call for topics on 802.24 reflector</a:t>
            </a:r>
          </a:p>
          <a:p>
            <a:r>
              <a:rPr lang="en-US" dirty="0" smtClean="0"/>
              <a:t>Coordinate and delegate to Susan </a:t>
            </a:r>
            <a:r>
              <a:rPr lang="en-US" dirty="0" err="1" smtClean="0"/>
              <a:t>Tatiner</a:t>
            </a:r>
            <a:r>
              <a:rPr lang="en-US" dirty="0" smtClean="0"/>
              <a:t> to plan, review, and provide broader exposure when the contest is announced (e.g. create a flyer </a:t>
            </a:r>
            <a:r>
              <a:rPr lang="en-US" dirty="0" smtClean="0"/>
              <a:t>and </a:t>
            </a:r>
            <a:r>
              <a:rPr lang="en-US" dirty="0" smtClean="0"/>
              <a:t>advertisement campaign on ieee.org)</a:t>
            </a:r>
          </a:p>
          <a:p>
            <a:r>
              <a:rPr lang="en-US" dirty="0" smtClean="0"/>
              <a:t>Topic abstracts due End of August</a:t>
            </a:r>
          </a:p>
          <a:p>
            <a:pPr lvl="1"/>
            <a:r>
              <a:rPr lang="en-US" dirty="0" smtClean="0"/>
              <a:t>Describe what the “judges” will be looking for</a:t>
            </a:r>
            <a:endParaRPr lang="en-US" dirty="0"/>
          </a:p>
          <a:p>
            <a:r>
              <a:rPr lang="en-US" dirty="0" smtClean="0"/>
              <a:t>Post abstracts to Reflector</a:t>
            </a:r>
          </a:p>
          <a:p>
            <a:pPr lvl="1"/>
            <a:r>
              <a:rPr lang="en-US" dirty="0" smtClean="0"/>
              <a:t>Selection of first competition topic to be made in September </a:t>
            </a:r>
          </a:p>
          <a:p>
            <a:pPr lvl="1"/>
            <a:r>
              <a:rPr lang="en-US" dirty="0" smtClean="0"/>
              <a:t>Send out to EC Email ballot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0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Open to all students worldwide.  Original unpublished work only. </a:t>
            </a:r>
          </a:p>
          <a:p>
            <a:r>
              <a:rPr lang="en-US" dirty="0" smtClean="0"/>
              <a:t>Three places </a:t>
            </a:r>
          </a:p>
          <a:p>
            <a:r>
              <a:rPr lang="en-US" dirty="0" smtClean="0"/>
              <a:t>Various prizes</a:t>
            </a:r>
          </a:p>
          <a:p>
            <a:pPr lvl="1"/>
            <a:r>
              <a:rPr lang="en-US" dirty="0" smtClean="0"/>
              <a:t>Top 3 get travel stipend, comp hotel (</a:t>
            </a:r>
            <a:r>
              <a:rPr lang="en-US" dirty="0" err="1" smtClean="0"/>
              <a:t>tbd</a:t>
            </a:r>
            <a:r>
              <a:rPr lang="en-US" dirty="0" smtClean="0"/>
              <a:t>)	</a:t>
            </a:r>
          </a:p>
          <a:p>
            <a:pPr lvl="2"/>
            <a:r>
              <a:rPr lang="en-US" dirty="0" smtClean="0"/>
              <a:t>Need based – if local university doesn’t</a:t>
            </a:r>
          </a:p>
          <a:p>
            <a:pPr lvl="1"/>
            <a:r>
              <a:rPr lang="en-US" dirty="0" smtClean="0"/>
              <a:t>Top 10 are offered presentation and meeting fee waiver</a:t>
            </a:r>
            <a:endParaRPr lang="en-US" dirty="0"/>
          </a:p>
          <a:p>
            <a:r>
              <a:rPr lang="en-US" dirty="0" smtClean="0"/>
              <a:t>All finalists have to provide presentation in addition to paper</a:t>
            </a:r>
          </a:p>
          <a:p>
            <a:pPr lvl="1"/>
            <a:r>
              <a:rPr lang="en-US" dirty="0" smtClean="0"/>
              <a:t>Presentations to be held in extra 802.24 slots</a:t>
            </a:r>
          </a:p>
          <a:p>
            <a:pPr lvl="1"/>
            <a:r>
              <a:rPr lang="en-US" dirty="0" smtClean="0"/>
              <a:t>Possibility to publish winning papers?   (Ask Susan to talk to Potentials magazine, Computer Society, Spectrum?)</a:t>
            </a:r>
          </a:p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Contest announced September 2015  (Bangkok)</a:t>
            </a:r>
          </a:p>
          <a:p>
            <a:pPr lvl="1"/>
            <a:r>
              <a:rPr lang="en-US" dirty="0" smtClean="0"/>
              <a:t>Papers Due January 2016   (Atlanta)</a:t>
            </a:r>
          </a:p>
          <a:p>
            <a:pPr lvl="1"/>
            <a:r>
              <a:rPr lang="en-US" dirty="0" smtClean="0"/>
              <a:t>Winners announced in March 2016  (Macau)</a:t>
            </a:r>
          </a:p>
          <a:p>
            <a:pPr lvl="1"/>
            <a:r>
              <a:rPr lang="en-US" dirty="0" smtClean="0"/>
              <a:t>Papers presented July 2016  (San Diego)</a:t>
            </a:r>
          </a:p>
          <a:p>
            <a:endParaRPr lang="en-US" dirty="0" smtClean="0"/>
          </a:p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Review Topic Abstracts</a:t>
            </a:r>
          </a:p>
          <a:p>
            <a:pPr lvl="1"/>
            <a:r>
              <a:rPr lang="en-US" dirty="0" smtClean="0"/>
              <a:t>Develop any additional topic abstracts</a:t>
            </a:r>
          </a:p>
          <a:p>
            <a:pPr lvl="1"/>
            <a:r>
              <a:rPr lang="en-US" dirty="0" smtClean="0"/>
              <a:t>Select first competition topic</a:t>
            </a:r>
            <a:endParaRPr lang="en-US" dirty="0" smtClean="0"/>
          </a:p>
          <a:p>
            <a:pPr lvl="1"/>
            <a:r>
              <a:rPr lang="en-US" dirty="0" smtClean="0"/>
              <a:t>Develop Contest Announcement</a:t>
            </a:r>
          </a:p>
          <a:p>
            <a:pPr lvl="1"/>
            <a:r>
              <a:rPr lang="en-US" dirty="0" smtClean="0"/>
              <a:t>Initiate EC Approval Process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34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 802.24 TAG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88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802.24 TAG 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New Business?</a:t>
            </a:r>
          </a:p>
          <a:p>
            <a:endParaRPr lang="en-US" dirty="0"/>
          </a:p>
          <a:p>
            <a:r>
              <a:rPr lang="en-US" dirty="0" smtClean="0"/>
              <a:t>Capture a</a:t>
            </a:r>
            <a:r>
              <a:rPr lang="en-US" dirty="0" smtClean="0"/>
              <a:t>ction </a:t>
            </a:r>
            <a:r>
              <a:rPr lang="en-US" dirty="0" smtClean="0"/>
              <a:t>Items from this meeting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361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 of 802.24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November 9-11, </a:t>
            </a:r>
            <a:r>
              <a:rPr lang="en-US" dirty="0"/>
              <a:t>2015 </a:t>
            </a:r>
            <a:endParaRPr lang="en-US" dirty="0" smtClean="0"/>
          </a:p>
          <a:p>
            <a:r>
              <a:rPr lang="en-US" dirty="0" smtClean="0"/>
              <a:t>Hyatt Regency, Dallas, TX, USA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Task Groups meeting</a:t>
            </a:r>
          </a:p>
          <a:p>
            <a:pPr lvl="1"/>
            <a:r>
              <a:rPr lang="en-US" dirty="0" smtClean="0"/>
              <a:t>802.24.1 Smart Grid </a:t>
            </a:r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802.24.2 IoT TG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6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/>
              <a:t>Technical considerations remain primary focus</a:t>
            </a:r>
            <a:endParaRPr lang="en-US" altLang="en-US" sz="130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/>
            </a:b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See </a:t>
            </a:r>
            <a:r>
              <a:rPr lang="en-US" altLang="en-US" sz="1200" b="1" i="1"/>
              <a:t>IEEE-SA Standards Board Operations Manual</a:t>
            </a:r>
            <a:r>
              <a:rPr lang="en-US" altLang="en-US" sz="1200" b="1"/>
              <a:t>, clause 5.3.10 and </a:t>
            </a:r>
            <a:r>
              <a:rPr lang="en-GB" altLang="en-US" sz="1200" b="1"/>
              <a:t>“Promoting Competition and Innovation: What You Need to Know about the IEEE Standards Association's Antitrust and Competition Policy”</a:t>
            </a:r>
            <a:r>
              <a:rPr lang="en-US" altLang="en-US" sz="1200" b="1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/>
              <a:t>This slide set is available </a:t>
            </a:r>
            <a:br>
              <a:rPr lang="en-US" altLang="en-US" sz="1200" b="1"/>
            </a:br>
            <a:r>
              <a:rPr lang="en-US" altLang="en-US" sz="1200" b="1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28850281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smtClean="0"/>
              <a:t>802.24 Overview</a:t>
            </a:r>
            <a:endParaRPr lang="en-US" altLang="en-US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 smtClean="0"/>
              <a:t>Officers</a:t>
            </a:r>
          </a:p>
          <a:p>
            <a:pPr lvl="1"/>
            <a:r>
              <a:rPr lang="en-US" altLang="en-US" sz="2400" dirty="0" smtClean="0"/>
              <a:t>TAG Chair:				Tim Godfrey</a:t>
            </a:r>
          </a:p>
          <a:p>
            <a:pPr lvl="1"/>
            <a:r>
              <a:rPr lang="en-US" altLang="en-US" sz="2400" dirty="0" smtClean="0"/>
              <a:t>Secretary &amp; TAG Vice Chair:		Ben Rolfe</a:t>
            </a:r>
          </a:p>
          <a:p>
            <a:r>
              <a:rPr lang="en-US" altLang="en-US" dirty="0" smtClean="0"/>
              <a:t>Task Groups</a:t>
            </a:r>
          </a:p>
          <a:p>
            <a:pPr lvl="1"/>
            <a:r>
              <a:rPr lang="en-US" altLang="en-US" dirty="0" smtClean="0"/>
              <a:t>802.24.1	Smart Grid TG		Tim Godfrey</a:t>
            </a:r>
          </a:p>
          <a:p>
            <a:pPr lvl="1"/>
            <a:r>
              <a:rPr lang="en-US" altLang="en-US" dirty="0" smtClean="0">
                <a:solidFill>
                  <a:schemeClr val="bg1">
                    <a:lumMod val="75000"/>
                  </a:schemeClr>
                </a:solidFill>
              </a:rPr>
              <a:t>802.24.2	IoT TG			Chris </a:t>
            </a:r>
            <a:r>
              <a:rPr lang="en-US" altLang="en-US" dirty="0" err="1" smtClean="0">
                <a:solidFill>
                  <a:schemeClr val="bg1">
                    <a:lumMod val="75000"/>
                  </a:schemeClr>
                </a:solidFill>
              </a:rPr>
              <a:t>DiMinico</a:t>
            </a:r>
            <a:endParaRPr lang="en-US" alt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altLang="en-US" dirty="0" smtClean="0"/>
              <a:t>32 Voting Members</a:t>
            </a:r>
          </a:p>
          <a:p>
            <a:r>
              <a:rPr lang="en-US" altLang="en-US" dirty="0" smtClean="0"/>
              <a:t>Meetings for the Week</a:t>
            </a:r>
          </a:p>
          <a:p>
            <a:pPr lvl="1"/>
            <a:r>
              <a:rPr lang="en-US" altLang="en-US" dirty="0" smtClean="0"/>
              <a:t>Agenda: 			24-15-0024r0</a:t>
            </a:r>
          </a:p>
          <a:p>
            <a:pPr lvl="1"/>
            <a:r>
              <a:rPr lang="en-US" altLang="en-US" dirty="0" smtClean="0"/>
              <a:t>Monday PM2</a:t>
            </a:r>
            <a:r>
              <a:rPr lang="en-US" altLang="en-US" dirty="0"/>
              <a:t>	</a:t>
            </a:r>
            <a:r>
              <a:rPr lang="en-US" altLang="en-US" dirty="0" smtClean="0"/>
              <a:t>	Lotus </a:t>
            </a:r>
            <a:r>
              <a:rPr lang="en-US" altLang="en-US" dirty="0"/>
              <a:t>Suite 12 - 22nd Floor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Tuesday PM2</a:t>
            </a:r>
            <a:r>
              <a:rPr lang="en-US" altLang="en-US" dirty="0"/>
              <a:t>	</a:t>
            </a:r>
            <a:r>
              <a:rPr lang="en-US" altLang="en-US" dirty="0" smtClean="0"/>
              <a:t>	Lotus </a:t>
            </a:r>
            <a:r>
              <a:rPr lang="en-US" altLang="en-US" dirty="0"/>
              <a:t>Suite 4 - 22nd Floor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Wednesday PM2</a:t>
            </a:r>
            <a:r>
              <a:rPr lang="en-US" altLang="en-US" dirty="0"/>
              <a:t>		</a:t>
            </a:r>
            <a:r>
              <a:rPr lang="en-US" altLang="en-US" dirty="0" smtClean="0"/>
              <a:t>Lotus </a:t>
            </a:r>
            <a:r>
              <a:rPr lang="en-US" altLang="en-US" dirty="0"/>
              <a:t>Suite 5 - 22nd Floor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 smtClean="0"/>
              <a:t>Slide </a:t>
            </a:r>
            <a:fld id="{21094F23-5605-4FD6-98C1-874C85FFA79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Attendance take on IMAT</a:t>
            </a:r>
          </a:p>
          <a:p>
            <a:pPr lvl="1"/>
            <a:r>
              <a:rPr lang="en-US" dirty="0" smtClean="0"/>
              <a:t>Reciprocal rights for most WGs</a:t>
            </a:r>
          </a:p>
          <a:p>
            <a:r>
              <a:rPr lang="en-US" dirty="0" smtClean="0"/>
              <a:t>Web page</a:t>
            </a:r>
          </a:p>
          <a:p>
            <a:pPr lvl="1"/>
            <a:r>
              <a:rPr lang="en-US" dirty="0" smtClean="0"/>
              <a:t>http://www.ieee802.org/24</a:t>
            </a:r>
          </a:p>
          <a:p>
            <a:r>
              <a:rPr lang="en-US" dirty="0" smtClean="0"/>
              <a:t>Mailing list</a:t>
            </a:r>
          </a:p>
          <a:p>
            <a:pPr lvl="1"/>
            <a:r>
              <a:rPr lang="en-US" dirty="0" smtClean="0"/>
              <a:t>stds-802-24@listserv.ieee.org</a:t>
            </a:r>
          </a:p>
          <a:p>
            <a:pPr lvl="1"/>
            <a:r>
              <a:rPr lang="en-US" dirty="0" smtClean="0"/>
              <a:t>802-24-voters@listserv.ieee.org (voters list)</a:t>
            </a:r>
          </a:p>
          <a:p>
            <a:r>
              <a:rPr lang="en-US" dirty="0" smtClean="0"/>
              <a:t>Document archive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http://mentor.ieee.org/802.24/documents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IEEE 802 announcement reflector, </a:t>
            </a:r>
            <a:r>
              <a:rPr lang="en-US" dirty="0" smtClean="0">
                <a:hlinkClick r:id="rId3"/>
              </a:rPr>
              <a:t>stds-802-all@listserv.ieee.org</a:t>
            </a:r>
            <a:endParaRPr lang="en-US" dirty="0" smtClean="0"/>
          </a:p>
          <a:p>
            <a:pPr lvl="1"/>
            <a:r>
              <a:rPr lang="en-US" dirty="0" smtClean="0"/>
              <a:t>Send email to listserv@listserv.ieee.org with no subject and with the </a:t>
            </a:r>
          </a:p>
          <a:p>
            <a:pPr lvl="1"/>
            <a:r>
              <a:rPr lang="en-US" dirty="0" smtClean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</a:t>
            </a:r>
            <a:r>
              <a:rPr lang="en-US" sz="2900" dirty="0" smtClean="0">
                <a:latin typeface="+mj-lt"/>
              </a:rPr>
              <a:t>	end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 from </a:t>
            </a:r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Carry Over: </a:t>
            </a:r>
          </a:p>
          <a:p>
            <a:pPr lvl="1"/>
            <a:r>
              <a:rPr lang="en-US" dirty="0" smtClean="0"/>
              <a:t>Ludwig</a:t>
            </a:r>
            <a:r>
              <a:rPr lang="en-US" dirty="0" smtClean="0"/>
              <a:t>: provide paragraph on Coexistence in global bands and global regulatory aspects. </a:t>
            </a:r>
          </a:p>
          <a:p>
            <a:pPr lvl="1"/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: summary of </a:t>
            </a:r>
            <a:r>
              <a:rPr lang="en-US" dirty="0" smtClean="0"/>
              <a:t>802.11ah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New From July</a:t>
            </a:r>
          </a:p>
          <a:p>
            <a:pPr lvl="1"/>
            <a:r>
              <a:rPr lang="en-US" dirty="0"/>
              <a:t>Writing assignments in previous slides</a:t>
            </a:r>
          </a:p>
          <a:p>
            <a:pPr lvl="1"/>
            <a:r>
              <a:rPr lang="en-US" dirty="0"/>
              <a:t>Student Paper Contest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429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Attendance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 for different WG attendance recording mechanisms in 802.24</a:t>
            </a:r>
          </a:p>
          <a:p>
            <a:r>
              <a:rPr lang="en-US" dirty="0" smtClean="0"/>
              <a:t>Plan going forward</a:t>
            </a:r>
          </a:p>
          <a:p>
            <a:pPr lvl="1"/>
            <a:r>
              <a:rPr lang="en-US" dirty="0" smtClean="0"/>
              <a:t>2 Regular and One Optional</a:t>
            </a:r>
          </a:p>
          <a:p>
            <a:pPr lvl="2"/>
            <a:r>
              <a:rPr lang="en-US" dirty="0" smtClean="0"/>
              <a:t>Tuesday PM2 slot will be optional / extra credit</a:t>
            </a:r>
          </a:p>
          <a:p>
            <a:pPr lvl="2"/>
            <a:r>
              <a:rPr lang="en-US" dirty="0" smtClean="0"/>
              <a:t>Paper attendance will be available for 802.3 participants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6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802.24.1 </a:t>
            </a:r>
            <a:r>
              <a:rPr lang="en-US" dirty="0" smtClean="0"/>
              <a:t>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802.24.1 Smart Grid TG Items</a:t>
            </a:r>
          </a:p>
          <a:p>
            <a:pPr lvl="1"/>
            <a:r>
              <a:rPr lang="en-US" dirty="0" smtClean="0"/>
              <a:t>Development of sub 1 GHz White Paper </a:t>
            </a:r>
          </a:p>
          <a:p>
            <a:pPr lvl="2"/>
            <a:r>
              <a:rPr lang="en-US" dirty="0" smtClean="0"/>
              <a:t>Scope Presentation 24-15-0004r1</a:t>
            </a:r>
          </a:p>
          <a:p>
            <a:pPr lvl="2"/>
            <a:r>
              <a:rPr lang="en-US" dirty="0" smtClean="0"/>
              <a:t>Outline: 24-15-0009r1</a:t>
            </a:r>
          </a:p>
          <a:p>
            <a:pPr lvl="2"/>
            <a:r>
              <a:rPr lang="en-US" dirty="0"/>
              <a:t>Integrate SGIP PAP2 Matrix reduced for Sub </a:t>
            </a:r>
            <a:r>
              <a:rPr lang="en-US" dirty="0" smtClean="0"/>
              <a:t>1GHz  24-15-16r1</a:t>
            </a:r>
          </a:p>
          <a:p>
            <a:pPr lvl="2"/>
            <a:r>
              <a:rPr lang="en-US" dirty="0" smtClean="0"/>
              <a:t>Review new contributions</a:t>
            </a:r>
          </a:p>
          <a:p>
            <a:pPr lvl="2"/>
            <a:r>
              <a:rPr lang="en-US" dirty="0" smtClean="0"/>
              <a:t>Integrate into draft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62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GHz White Paper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Outline in </a:t>
            </a:r>
            <a:r>
              <a:rPr lang="en-US" sz="2400" dirty="0" smtClean="0"/>
              <a:t>24-15-0009-02-sgtg</a:t>
            </a:r>
            <a:endParaRPr lang="en-US" sz="2400" dirty="0"/>
          </a:p>
          <a:p>
            <a:r>
              <a:rPr lang="en-US" sz="2400" dirty="0" smtClean="0"/>
              <a:t>Author Assignments:</a:t>
            </a:r>
          </a:p>
          <a:p>
            <a:pPr lvl="1"/>
            <a:r>
              <a:rPr lang="en-US" sz="2000" dirty="0"/>
              <a:t>802.15.4g (SUN</a:t>
            </a:r>
            <a:r>
              <a:rPr lang="en-US" sz="2000" dirty="0" smtClean="0"/>
              <a:t>) Overview 	Steve Pope</a:t>
            </a:r>
          </a:p>
          <a:p>
            <a:pPr lvl="1"/>
            <a:r>
              <a:rPr lang="en-US" sz="2000" dirty="0"/>
              <a:t>802.11ah (S1G</a:t>
            </a:r>
            <a:r>
              <a:rPr lang="en-US" sz="2000" dirty="0" smtClean="0"/>
              <a:t>)			</a:t>
            </a:r>
            <a:r>
              <a:rPr lang="en-US" sz="2000" dirty="0" err="1" smtClean="0"/>
              <a:t>Yeongo</a:t>
            </a:r>
            <a:r>
              <a:rPr lang="en-US" sz="2000" dirty="0" smtClean="0"/>
              <a:t> </a:t>
            </a:r>
            <a:r>
              <a:rPr lang="en-US" sz="2000" dirty="0" err="1" smtClean="0"/>
              <a:t>Seok</a:t>
            </a:r>
            <a:endParaRPr lang="en-US" sz="2000" dirty="0" smtClean="0"/>
          </a:p>
          <a:p>
            <a:pPr lvl="1"/>
            <a:r>
              <a:rPr lang="en-US" sz="2000" dirty="0"/>
              <a:t>802.15.4m (TVWS</a:t>
            </a:r>
            <a:r>
              <a:rPr lang="en-US" sz="2000" dirty="0" smtClean="0"/>
              <a:t>)		</a:t>
            </a:r>
            <a:r>
              <a:rPr lang="en-US" sz="2000" dirty="0" err="1" smtClean="0"/>
              <a:t>Kunal</a:t>
            </a:r>
            <a:r>
              <a:rPr lang="en-US" sz="2000" dirty="0" smtClean="0"/>
              <a:t> Shah, Ben Rolfe</a:t>
            </a:r>
          </a:p>
          <a:p>
            <a:pPr lvl="1"/>
            <a:r>
              <a:rPr lang="en-US" sz="2000" dirty="0"/>
              <a:t>802.19.1				Steve </a:t>
            </a:r>
            <a:r>
              <a:rPr lang="en-US" sz="2000" dirty="0" err="1"/>
              <a:t>Shellhammer</a:t>
            </a:r>
            <a:endParaRPr lang="en-US" sz="2000" dirty="0"/>
          </a:p>
          <a:p>
            <a:pPr lvl="1"/>
            <a:r>
              <a:rPr lang="en-US" sz="2000" dirty="0" smtClean="0"/>
              <a:t>802.22			</a:t>
            </a:r>
            <a:r>
              <a:rPr lang="en-US" sz="2000" dirty="0"/>
              <a:t>	Apurva </a:t>
            </a:r>
            <a:r>
              <a:rPr lang="en-US" sz="2000" dirty="0" smtClean="0"/>
              <a:t>Mody</a:t>
            </a:r>
          </a:p>
          <a:p>
            <a:pPr lvl="1"/>
            <a:r>
              <a:rPr lang="en-US" sz="2000" dirty="0" smtClean="0"/>
              <a:t>Sub-1GHz Applications		</a:t>
            </a:r>
            <a:r>
              <a:rPr lang="en-US" sz="2000" dirty="0" err="1" smtClean="0"/>
              <a:t>Jeritt</a:t>
            </a:r>
            <a:r>
              <a:rPr lang="en-US" sz="2000" dirty="0" smtClean="0"/>
              <a:t> Kent</a:t>
            </a:r>
          </a:p>
          <a:p>
            <a:pPr lvl="1"/>
            <a:r>
              <a:rPr lang="en-US" sz="2000" dirty="0" smtClean="0"/>
              <a:t>Coexistence			(TBA)</a:t>
            </a:r>
          </a:p>
          <a:p>
            <a:pPr lvl="1"/>
            <a:r>
              <a:rPr lang="en-US" sz="2000" dirty="0"/>
              <a:t>Global regulatory environment </a:t>
            </a:r>
            <a:r>
              <a:rPr lang="en-US" sz="2000" dirty="0" smtClean="0"/>
              <a:t>	</a:t>
            </a:r>
            <a:r>
              <a:rPr lang="en-US" sz="2000" dirty="0" err="1" smtClean="0"/>
              <a:t>Kunal</a:t>
            </a:r>
            <a:r>
              <a:rPr lang="en-US" sz="2000" dirty="0" smtClean="0"/>
              <a:t> </a:t>
            </a:r>
            <a:r>
              <a:rPr lang="en-US" sz="2000" dirty="0"/>
              <a:t>Shah, </a:t>
            </a:r>
            <a:r>
              <a:rPr lang="en-US" sz="2000" dirty="0" smtClean="0"/>
              <a:t>Phil Beecher</a:t>
            </a:r>
          </a:p>
          <a:p>
            <a:r>
              <a:rPr lang="en-US" sz="2400" dirty="0" smtClean="0"/>
              <a:t>Contributions requested by end of August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A42A6F1F-89D0-4C7C-88C0-E46BC40C428C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</a:t>
            </a:r>
            <a:r>
              <a:rPr lang="en-US" dirty="0" smtClean="0"/>
              <a:t>802.24.1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ITU SC1 Question 236 </a:t>
            </a:r>
            <a:r>
              <a:rPr lang="en-US" dirty="0" smtClean="0"/>
              <a:t>Review / Response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2368</TotalTime>
  <Words>925</Words>
  <Application>Microsoft Office PowerPoint</Application>
  <PresentationFormat>On-screen Show (4:3)</PresentationFormat>
  <Paragraphs>210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Helvetica</vt:lpstr>
      <vt:lpstr>Monotype Sorts</vt:lpstr>
      <vt:lpstr>Times New Roman</vt:lpstr>
      <vt:lpstr>Office Theme</vt:lpstr>
      <vt:lpstr>Default Design</vt:lpstr>
      <vt:lpstr>802.24 Vertical Applications TAG</vt:lpstr>
      <vt:lpstr>Guidelines for IEEE-SA Meetings</vt:lpstr>
      <vt:lpstr>802.24 Overview</vt:lpstr>
      <vt:lpstr>Administration</vt:lpstr>
      <vt:lpstr>Action Items from July</vt:lpstr>
      <vt:lpstr>TAG Attendance Update</vt:lpstr>
      <vt:lpstr>Monday: 802.24.1 Tasks</vt:lpstr>
      <vt:lpstr>Sub GHz White Paper</vt:lpstr>
      <vt:lpstr>Tuesday: 802.24.1 Tasks</vt:lpstr>
      <vt:lpstr>ITU-R WP 1A Q236/1 report on Smart Grid</vt:lpstr>
      <vt:lpstr>Wednesday 802.24.1</vt:lpstr>
      <vt:lpstr>White Paper Companion Presentation</vt:lpstr>
      <vt:lpstr>PAP 2 Wireless Matrix </vt:lpstr>
      <vt:lpstr>PAP 2 Wireless Matrix </vt:lpstr>
      <vt:lpstr>802 Student Paper Competition</vt:lpstr>
      <vt:lpstr>Format of Competition</vt:lpstr>
      <vt:lpstr>Wednesday 802.24 TAG</vt:lpstr>
      <vt:lpstr>802.24 TAG closing</vt:lpstr>
      <vt:lpstr>Next Meeting of 802.24</vt:lpstr>
      <vt:lpstr>Adjourn</vt:lpstr>
    </vt:vector>
  </TitlesOfParts>
  <Company>GTE Laboratories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IEEE 802.15 &lt;subject&gt;</dc:subject>
  <dc:creator>Godfrey, Tim</dc:creator>
  <cp:keywords/>
  <dc:description>&lt;doc#&gt;</dc:description>
  <cp:lastModifiedBy>Godfrey, Tim</cp:lastModifiedBy>
  <cp:revision>56</cp:revision>
  <cp:lastPrinted>1998-02-10T13:28:06Z</cp:lastPrinted>
  <dcterms:created xsi:type="dcterms:W3CDTF">2015-05-13T21:49:41Z</dcterms:created>
  <dcterms:modified xsi:type="dcterms:W3CDTF">2015-09-04T19:14:43Z</dcterms:modified>
</cp:coreProperties>
</file>