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8" r:id="rId2"/>
  </p:sldMasterIdLst>
  <p:notesMasterIdLst>
    <p:notesMasterId r:id="rId36"/>
  </p:notesMasterIdLst>
  <p:handoutMasterIdLst>
    <p:handoutMasterId r:id="rId37"/>
  </p:handoutMasterIdLst>
  <p:sldIdLst>
    <p:sldId id="256" r:id="rId3"/>
    <p:sldId id="277" r:id="rId4"/>
    <p:sldId id="267" r:id="rId5"/>
    <p:sldId id="269" r:id="rId6"/>
    <p:sldId id="276" r:id="rId7"/>
    <p:sldId id="283" r:id="rId8"/>
    <p:sldId id="268" r:id="rId9"/>
    <p:sldId id="259" r:id="rId10"/>
    <p:sldId id="279" r:id="rId11"/>
    <p:sldId id="282" r:id="rId12"/>
    <p:sldId id="280" r:id="rId13"/>
    <p:sldId id="260" r:id="rId14"/>
    <p:sldId id="286" r:id="rId15"/>
    <p:sldId id="287" r:id="rId16"/>
    <p:sldId id="288" r:id="rId17"/>
    <p:sldId id="290" r:id="rId18"/>
    <p:sldId id="284" r:id="rId19"/>
    <p:sldId id="289" r:id="rId20"/>
    <p:sldId id="273" r:id="rId21"/>
    <p:sldId id="258" r:id="rId22"/>
    <p:sldId id="274" r:id="rId23"/>
    <p:sldId id="291" r:id="rId24"/>
    <p:sldId id="275" r:id="rId25"/>
    <p:sldId id="281" r:id="rId26"/>
    <p:sldId id="285" r:id="rId27"/>
    <p:sldId id="261" r:id="rId28"/>
    <p:sldId id="262" r:id="rId29"/>
    <p:sldId id="263" r:id="rId30"/>
    <p:sldId id="264" r:id="rId31"/>
    <p:sldId id="265" r:id="rId32"/>
    <p:sldId id="278" r:id="rId33"/>
    <p:sldId id="266" r:id="rId34"/>
    <p:sldId id="270" r:id="rId3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8732" autoAdjust="0"/>
  </p:normalViewPr>
  <p:slideViewPr>
    <p:cSldViewPr>
      <p:cViewPr varScale="1">
        <p:scale>
          <a:sx n="118" d="100"/>
          <a:sy n="118" d="100"/>
        </p:scale>
        <p:origin x="888"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28523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Ben  Rolfe will 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21</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23</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Backup section – only used by those </a:t>
            </a:r>
            <a:r>
              <a:rPr lang="en-US" smtClean="0"/>
              <a:t>who have</a:t>
            </a:r>
            <a:r>
              <a:rPr lang="en-US" baseline="0" smtClean="0"/>
              <a:t> </a:t>
            </a:r>
            <a:r>
              <a:rPr lang="en-US" baseline="0" dirty="0" smtClean="0"/>
              <a:t>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33</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8599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smtClean="0"/>
          </a:p>
          <a:p>
            <a:r>
              <a:rPr lang="en-US" dirty="0" smtClean="0"/>
              <a:t>More inclusive phrase</a:t>
            </a:r>
            <a:r>
              <a:rPr lang="en-US" baseline="0" dirty="0" smtClean="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Explain that this is an example for a home, but the customer could be a business, industrial,</a:t>
            </a:r>
            <a:r>
              <a:rPr lang="en-US" baseline="0" dirty="0" smtClean="0"/>
              <a:t> etc.</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12509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Add DER example</a:t>
            </a:r>
            <a:r>
              <a:rPr lang="en-US" baseline="0" dirty="0" smtClean="0"/>
              <a:t> here too.</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353627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5/14/2015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5/14/2015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5/14/2015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5/14/2015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5/14/2015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5/14/2015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January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802.24-14/0035r5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5/14/2015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5"/>
            <a:ext cx="2303451" cy="273050"/>
          </a:xfrm>
        </p:spPr>
        <p:txBody>
          <a:bodyPr/>
          <a:lstStyle/>
          <a:p>
            <a:r>
              <a:rPr lang="en-US" dirty="0" smtClean="0"/>
              <a:t>May 2015</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May14, 2015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47" name="Document" r:id="rId4" imgW="8227618" imgH="1704483" progId="Word.Document.8">
                  <p:embed/>
                </p:oleObj>
              </mc:Choice>
              <mc:Fallback>
                <p:oleObj name="Document" r:id="rId4" imgW="8227618" imgH="1704483" progId="Word.Document.8">
                  <p:embed/>
                  <p:pic>
                    <p:nvPicPr>
                      <p:cNvPr id="0" name="Picture 3"/>
                      <p:cNvPicPr>
                        <a:picLocks noChangeAspect="1" noChangeArrowheads="1"/>
                      </p:cNvPicPr>
                      <p:nvPr/>
                    </p:nvPicPr>
                    <p:blipFill>
                      <a:blip r:embed="rId5"/>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Office Buildi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905000"/>
            <a:ext cx="1065212" cy="1544637"/>
          </a:xfrm>
          <a:prstGeom prst="rect">
            <a:avLst/>
          </a:prstGeom>
          <a:noFill/>
          <a:ln w="9525">
            <a:noFill/>
            <a:miter lim="800000"/>
            <a:headEnd/>
            <a:tailEnd/>
          </a:ln>
        </p:spPr>
      </p:pic>
      <p:sp>
        <p:nvSpPr>
          <p:cNvPr id="14" name="Rectangle 13"/>
          <p:cNvSpPr/>
          <p:nvPr/>
        </p:nvSpPr>
        <p:spPr bwMode="auto">
          <a:xfrm>
            <a:off x="914400" y="1905000"/>
            <a:ext cx="1155623" cy="1573553"/>
          </a:xfrm>
          <a:prstGeom prst="rect">
            <a:avLst/>
          </a:prstGeom>
          <a:solidFill>
            <a:schemeClr val="bg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10</a:t>
            </a:fld>
            <a:endParaRPr lang="en-US" altLang="en-US" sz="1400">
              <a:solidFill>
                <a:srgbClr val="000000"/>
              </a:solidFill>
              <a:latin typeface="Myriad Pro"/>
            </a:endParaRPr>
          </a:p>
        </p:txBody>
      </p:sp>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1066800" y="12954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2000" dirty="0" smtClean="0">
                <a:solidFill>
                  <a:srgbClr val="000000"/>
                </a:solidFill>
                <a:latin typeface="Calibri" panose="020F0502020204030204" pitchFamily="34" charset="0"/>
                <a:cs typeface="Times New Roman" panose="02020603050405020304" pitchFamily="18" charset="0"/>
              </a:rPr>
              <a:t>High level example of an </a:t>
            </a:r>
            <a:r>
              <a:rPr lang="en-US" altLang="en-US" sz="2000" dirty="0" smtClean="0">
                <a:solidFill>
                  <a:srgbClr val="000000"/>
                </a:solidFill>
                <a:latin typeface="Calibri" panose="020F0502020204030204" pitchFamily="34" charset="0"/>
                <a:cs typeface="Times New Roman" panose="02020603050405020304" pitchFamily="18" charset="0"/>
              </a:rPr>
              <a:t>Advanced Metering Infrastructure  </a:t>
            </a:r>
            <a:r>
              <a:rPr lang="en-US" altLang="en-US" sz="2000" dirty="0" smtClean="0">
                <a:solidFill>
                  <a:srgbClr val="000000"/>
                </a:solidFill>
                <a:latin typeface="Calibri" panose="020F0502020204030204" pitchFamily="34" charset="0"/>
                <a:cs typeface="Times New Roman" panose="02020603050405020304" pitchFamily="18" charset="0"/>
              </a:rPr>
              <a:t>system</a:t>
            </a:r>
            <a:endParaRPr lang="en-US" altLang="en-US" sz="2000" dirty="0" smtClean="0">
              <a:solidFill>
                <a:srgbClr val="000000"/>
              </a:solidFill>
            </a:endParaRPr>
          </a:p>
        </p:txBody>
      </p:sp>
      <p:sp>
        <p:nvSpPr>
          <p:cNvPr id="2" name="Rectangle 1"/>
          <p:cNvSpPr/>
          <p:nvPr/>
        </p:nvSpPr>
        <p:spPr bwMode="auto">
          <a:xfrm>
            <a:off x="5181600" y="2133600"/>
            <a:ext cx="914400" cy="838200"/>
          </a:xfrm>
          <a:prstGeom prst="rect">
            <a:avLst/>
          </a:prstGeom>
          <a:noFill/>
          <a:ln w="9525" cap="flat" cmpd="sng" algn="ctr">
            <a:solidFill>
              <a:schemeClr val="accent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3" name="Oval Callout 2"/>
          <p:cNvSpPr/>
          <p:nvPr/>
        </p:nvSpPr>
        <p:spPr bwMode="auto">
          <a:xfrm>
            <a:off x="4876800" y="3581400"/>
            <a:ext cx="1905000" cy="12192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Verdana" pitchFamily="34" charset="0"/>
                <a:ea typeface="ＭＳ Ｐゴシック" pitchFamily="34" charset="-128"/>
              </a:rPr>
              <a:t>Optional – within customer premises</a:t>
            </a:r>
            <a:endParaRPr kumimoji="0" lang="en-US" sz="1200" b="0" i="0" u="none" strike="noStrike" cap="none" normalizeH="0" baseline="0" dirty="0" smtClean="0">
              <a:ln>
                <a:noFill/>
              </a:ln>
              <a:effectLst/>
              <a:latin typeface="Verdana" pitchFamily="34" charset="0"/>
              <a:ea typeface="ＭＳ Ｐゴシック" pitchFamily="34" charset="-128"/>
            </a:endParaRPr>
          </a:p>
        </p:txBody>
      </p:sp>
      <p:sp>
        <p:nvSpPr>
          <p:cNvPr id="10" name="Oval Callout 9"/>
          <p:cNvSpPr/>
          <p:nvPr/>
        </p:nvSpPr>
        <p:spPr bwMode="auto">
          <a:xfrm>
            <a:off x="3200400" y="3276600"/>
            <a:ext cx="990601" cy="6858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May be called FAN or NAN</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11" name="Oval Callout 10"/>
          <p:cNvSpPr/>
          <p:nvPr/>
        </p:nvSpPr>
        <p:spPr bwMode="auto">
          <a:xfrm>
            <a:off x="2133600" y="3429000"/>
            <a:ext cx="990601" cy="685800"/>
          </a:xfrm>
          <a:prstGeom prst="wedgeEllipseCallout">
            <a:avLst>
              <a:gd name="adj1" fmla="val 33119"/>
              <a:gd name="adj2" fmla="val -163268"/>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Data Aggregation Point</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4" name="Cloud 3"/>
          <p:cNvSpPr/>
          <p:nvPr/>
        </p:nvSpPr>
        <p:spPr bwMode="auto">
          <a:xfrm>
            <a:off x="6629400" y="2133600"/>
            <a:ext cx="1066800" cy="914400"/>
          </a:xfrm>
          <a:prstGeom prst="cloud">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Verdana" pitchFamily="34" charset="0"/>
                <a:ea typeface="ＭＳ Ｐゴシック" pitchFamily="34" charset="-128"/>
              </a:rPr>
              <a:t>Internet</a:t>
            </a:r>
            <a:endParaRPr kumimoji="0" lang="en-US" sz="1800" b="0" i="0" u="none" strike="noStrike" cap="none" normalizeH="0" baseline="0" dirty="0" smtClean="0">
              <a:ln>
                <a:noFill/>
              </a:ln>
              <a:effectLst/>
              <a:latin typeface="Verdana" pitchFamily="34" charset="0"/>
              <a:ea typeface="ＭＳ Ｐゴシック" pitchFamily="34" charset="-128"/>
            </a:endParaRPr>
          </a:p>
        </p:txBody>
      </p:sp>
      <p:sp>
        <p:nvSpPr>
          <p:cNvPr id="5" name="Arc 4"/>
          <p:cNvSpPr/>
          <p:nvPr/>
        </p:nvSpPr>
        <p:spPr bwMode="auto">
          <a:xfrm>
            <a:off x="1752600" y="1828800"/>
            <a:ext cx="5257800" cy="762000"/>
          </a:xfrm>
          <a:prstGeom prst="arc">
            <a:avLst>
              <a:gd name="adj1" fmla="val 10859818"/>
              <a:gd name="adj2" fmla="val 21512259"/>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995625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DA Applications</a:t>
            </a:r>
            <a:endParaRPr lang="en-US" dirty="0"/>
          </a:p>
        </p:txBody>
      </p:sp>
      <p:sp>
        <p:nvSpPr>
          <p:cNvPr id="3" name="Content Placeholder 2"/>
          <p:cNvSpPr>
            <a:spLocks noGrp="1"/>
          </p:cNvSpPr>
          <p:nvPr>
            <p:ph idx="1"/>
          </p:nvPr>
        </p:nvSpPr>
        <p:spPr>
          <a:xfrm>
            <a:off x="381000" y="1524000"/>
            <a:ext cx="7391400" cy="4648200"/>
          </a:xfrm>
        </p:spPr>
        <p:txBody>
          <a:bodyPr/>
          <a:lstStyle/>
          <a:p>
            <a:r>
              <a:rPr lang="en-US" dirty="0" smtClean="0"/>
              <a:t>Distribution Automation (DA) involves monitoring and control of devices on the medium voltage (2 kV to 35 kV) grid, which provides the connection between a substation and customer transformer </a:t>
            </a:r>
          </a:p>
          <a:p>
            <a:r>
              <a:rPr lang="en-US" dirty="0" smtClean="0"/>
              <a:t>DA Applications include:</a:t>
            </a:r>
          </a:p>
          <a:p>
            <a:pPr lvl="1"/>
            <a:r>
              <a:rPr lang="en-US" dirty="0" smtClean="0"/>
              <a:t>Voltage </a:t>
            </a:r>
            <a:r>
              <a:rPr lang="en-US" dirty="0" err="1" smtClean="0"/>
              <a:t>VAr</a:t>
            </a:r>
            <a:r>
              <a:rPr lang="en-US" dirty="0" smtClean="0"/>
              <a:t> (Capacitor Bank Control)</a:t>
            </a:r>
          </a:p>
          <a:p>
            <a:pPr lvl="2"/>
            <a:r>
              <a:rPr lang="en-US" dirty="0" smtClean="0"/>
              <a:t>Compensating for reactive power losses due to inductive load by switching in capacitor banks on the distribution circuit</a:t>
            </a:r>
          </a:p>
          <a:p>
            <a:pPr lvl="1"/>
            <a:r>
              <a:rPr lang="en-US" dirty="0" smtClean="0"/>
              <a:t>Voltage regulation</a:t>
            </a:r>
          </a:p>
          <a:p>
            <a:pPr lvl="2"/>
            <a:r>
              <a:rPr lang="en-US" dirty="0" smtClean="0"/>
              <a:t>Compensating for voltage loss and varying voltage due to load by changing taps on a specialized autotransformer</a:t>
            </a:r>
          </a:p>
          <a:p>
            <a:pPr lvl="1"/>
            <a:r>
              <a:rPr lang="en-US" dirty="0" smtClean="0"/>
              <a:t>Switching / </a:t>
            </a:r>
            <a:r>
              <a:rPr lang="en-US" dirty="0" err="1" smtClean="0"/>
              <a:t>Sectionalizers</a:t>
            </a:r>
            <a:endParaRPr lang="en-US" dirty="0" smtClean="0"/>
          </a:p>
          <a:p>
            <a:pPr lvl="2"/>
            <a:r>
              <a:rPr lang="en-US" dirty="0" smtClean="0"/>
              <a:t>Remotely switching the connectivity of the distribution grid to balance load or route power around damaged areas.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B44FDAB-8785-4F05-8A95-7E489CA2F99E}" type="slidenum">
              <a:rPr lang="en-US" altLang="en-US" smtClean="0"/>
              <a:pPr/>
              <a:t>11</a:t>
            </a:fld>
            <a:endParaRPr lang="en-US" altLang="en-US"/>
          </a:p>
        </p:txBody>
      </p:sp>
      <p:pic>
        <p:nvPicPr>
          <p:cNvPr id="11" name="Picture 2" descr="http://2.imimg.com/data2/FT/HQ/HELLOTD-1739557/pole_mounted_capacitor_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559050"/>
            <a:ext cx="1203325" cy="115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ngley-eng.co.uk/images/esb-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778250"/>
            <a:ext cx="952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_200_0_16777215_0___images_stories_WebNews2009_sc_electric_intellirupter_pulseclo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105400"/>
            <a:ext cx="1009650" cy="9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9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95021"/>
            <a:ext cx="7620000" cy="5016758"/>
          </a:xfrm>
          <a:prstGeom prst="rect">
            <a:avLst/>
          </a:prstGeom>
          <a:noFill/>
        </p:spPr>
        <p:txBody>
          <a:bodyPr wrap="square" rtlCol="0">
            <a:spAutoFit/>
          </a:bodyPr>
          <a:lstStyle/>
          <a:p>
            <a:r>
              <a:rPr lang="en-US" dirty="0" smtClean="0">
                <a:solidFill>
                  <a:schemeClr val="tx1"/>
                </a:solidFill>
              </a:rPr>
              <a:t>Something on cyber security and IEEE 802</a:t>
            </a:r>
          </a:p>
          <a:p>
            <a:r>
              <a:rPr lang="en-US" dirty="0">
                <a:solidFill>
                  <a:schemeClr val="tx1"/>
                </a:solidFill>
              </a:rPr>
              <a:t>	</a:t>
            </a:r>
            <a:r>
              <a:rPr lang="en-US" dirty="0" smtClean="0">
                <a:solidFill>
                  <a:schemeClr val="tx1"/>
                </a:solidFill>
              </a:rPr>
              <a:t>Scope limited to link-layer</a:t>
            </a:r>
          </a:p>
          <a:p>
            <a:r>
              <a:rPr lang="en-US" dirty="0">
                <a:solidFill>
                  <a:schemeClr val="tx1"/>
                </a:solidFill>
              </a:rPr>
              <a:t>	</a:t>
            </a:r>
            <a:r>
              <a:rPr lang="en-US" dirty="0" smtClean="0">
                <a:solidFill>
                  <a:schemeClr val="tx1"/>
                </a:solidFill>
              </a:rPr>
              <a:t>Support higher layer security protocols (required in most cases)</a:t>
            </a:r>
          </a:p>
          <a:p>
            <a:r>
              <a:rPr lang="en-US" dirty="0" smtClean="0">
                <a:solidFill>
                  <a:schemeClr val="tx1"/>
                </a:solidFill>
              </a:rPr>
              <a:t>Evolution to AES256 – future</a:t>
            </a:r>
          </a:p>
          <a:p>
            <a:endParaRPr lang="en-US" dirty="0">
              <a:solidFill>
                <a:schemeClr val="tx1"/>
              </a:solidFill>
            </a:endParaRPr>
          </a:p>
          <a:p>
            <a:r>
              <a:rPr lang="en-US" sz="1600" dirty="0">
                <a:solidFill>
                  <a:schemeClr val="tx1"/>
                </a:solidFill>
              </a:rPr>
              <a:t>List in SP800-57 </a:t>
            </a:r>
          </a:p>
          <a:p>
            <a:endParaRPr lang="en-US" sz="1600" dirty="0">
              <a:solidFill>
                <a:schemeClr val="tx1"/>
              </a:solidFill>
            </a:endParaRPr>
          </a:p>
          <a:p>
            <a:r>
              <a:rPr lang="en-US" sz="1600" dirty="0">
                <a:solidFill>
                  <a:schemeClr val="tx1"/>
                </a:solidFill>
              </a:rPr>
              <a:t>References to FIPS,   2006 version, and later versions. </a:t>
            </a:r>
          </a:p>
          <a:p>
            <a:r>
              <a:rPr lang="en-US" sz="1600" dirty="0">
                <a:solidFill>
                  <a:schemeClr val="tx1"/>
                </a:solidFill>
              </a:rPr>
              <a:t>We would like to show how IEEE 802 fits into a comprehensive security architecture. </a:t>
            </a:r>
          </a:p>
          <a:p>
            <a:r>
              <a:rPr lang="en-US" sz="1600" dirty="0">
                <a:solidFill>
                  <a:schemeClr val="tx1"/>
                </a:solidFill>
              </a:rPr>
              <a:t>Generally 802 provides layer 2 authentication and encryption.   Show key management interfaces and mechanisms.  Cypher suites</a:t>
            </a:r>
          </a:p>
          <a:p>
            <a:r>
              <a:rPr lang="en-US" sz="1600" dirty="0">
                <a:solidFill>
                  <a:schemeClr val="tx1"/>
                </a:solidFill>
              </a:rPr>
              <a:t>NISTIR   (Phil Beecher to provide this.  Describe PKI, EAPOL, KMP,  )</a:t>
            </a:r>
          </a:p>
          <a:p>
            <a:endParaRPr lang="en-US" sz="1600" dirty="0">
              <a:solidFill>
                <a:schemeClr val="tx1"/>
              </a:solidFill>
            </a:endParaRPr>
          </a:p>
          <a:p>
            <a:r>
              <a:rPr lang="en-US" sz="1600" dirty="0">
                <a:solidFill>
                  <a:schemeClr val="tx1"/>
                </a:solidFill>
              </a:rPr>
              <a:t>X – Y chart showing NISTIR requirements in rows, and 802 protocols  in columns</a:t>
            </a:r>
          </a:p>
          <a:p>
            <a:endParaRPr lang="en-US" sz="16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r>
              <a:rPr lang="en-US" dirty="0" smtClean="0"/>
              <a:t>Security Overview</a:t>
            </a:r>
            <a:endParaRPr lang="en-US" dirty="0"/>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802.1X Security</a:t>
            </a:r>
            <a:endParaRPr lang="en-US" dirty="0"/>
          </a:p>
        </p:txBody>
      </p:sp>
      <p:sp>
        <p:nvSpPr>
          <p:cNvPr id="3" name="Content Placeholder 2"/>
          <p:cNvSpPr>
            <a:spLocks noGrp="1"/>
          </p:cNvSpPr>
          <p:nvPr>
            <p:ph idx="1"/>
          </p:nvPr>
        </p:nvSpPr>
        <p:spPr/>
        <p:txBody>
          <a:bodyPr/>
          <a:lstStyle/>
          <a:p>
            <a:r>
              <a:rPr lang="en-US" dirty="0"/>
              <a:t>(key management – 802.1X GCM)</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13</a:t>
            </a:fld>
            <a:endParaRPr lang="en-US" altLang="en-US" sz="1400">
              <a:latin typeface="Myriad Pro"/>
            </a:endParaRPr>
          </a:p>
        </p:txBody>
      </p:sp>
    </p:spTree>
    <p:extLst>
      <p:ext uri="{BB962C8B-B14F-4D97-AF65-F5344CB8AC3E}">
        <p14:creationId xmlns:p14="http://schemas.microsoft.com/office/powerpoint/2010/main" val="268155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Security</a:t>
            </a:r>
            <a:endParaRPr lang="en-US" dirty="0"/>
          </a:p>
        </p:txBody>
      </p:sp>
      <p:sp>
        <p:nvSpPr>
          <p:cNvPr id="3" name="Content Placeholder 2"/>
          <p:cNvSpPr>
            <a:spLocks noGrp="1"/>
          </p:cNvSpPr>
          <p:nvPr>
            <p:ph idx="1"/>
          </p:nvPr>
        </p:nvSpPr>
        <p:spPr/>
        <p:txBody>
          <a:bodyPr/>
          <a:lstStyle/>
          <a:p>
            <a:r>
              <a:rPr lang="en-US" dirty="0"/>
              <a:t>Security from 802.11   (CCM, WPA PSK)</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14</a:t>
            </a:fld>
            <a:endParaRPr lang="en-US" altLang="en-US" sz="1400">
              <a:latin typeface="Myriad Pro"/>
            </a:endParaRPr>
          </a:p>
        </p:txBody>
      </p:sp>
    </p:spTree>
    <p:extLst>
      <p:ext uri="{BB962C8B-B14F-4D97-AF65-F5344CB8AC3E}">
        <p14:creationId xmlns:p14="http://schemas.microsoft.com/office/powerpoint/2010/main" val="350231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 Security</a:t>
            </a:r>
            <a:endParaRPr lang="en-US" dirty="0"/>
          </a:p>
        </p:txBody>
      </p:sp>
      <p:sp>
        <p:nvSpPr>
          <p:cNvPr id="3" name="Content Placeholder 2"/>
          <p:cNvSpPr>
            <a:spLocks noGrp="1"/>
          </p:cNvSpPr>
          <p:nvPr>
            <p:ph idx="1"/>
          </p:nvPr>
        </p:nvSpPr>
        <p:spPr/>
        <p:txBody>
          <a:bodyPr/>
          <a:lstStyle/>
          <a:p>
            <a:r>
              <a:rPr lang="en-US" dirty="0"/>
              <a:t>Security section on 15.4 section 9: Ask </a:t>
            </a:r>
            <a:r>
              <a:rPr lang="en-US" dirty="0" err="1"/>
              <a:t>Tero</a:t>
            </a:r>
            <a:r>
              <a:rPr lang="en-US" dirty="0"/>
              <a:t>  </a:t>
            </a:r>
          </a:p>
          <a:p>
            <a:r>
              <a:rPr lang="en-US" dirty="0"/>
              <a:t>Something from 15.9  (</a:t>
            </a:r>
            <a:r>
              <a:rPr lang="en-US" dirty="0" err="1"/>
              <a:t>Tero</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15</a:t>
            </a:fld>
            <a:endParaRPr lang="en-US" altLang="en-US" sz="1400">
              <a:latin typeface="Myriad Pro"/>
            </a:endParaRPr>
          </a:p>
        </p:txBody>
      </p:sp>
    </p:spTree>
    <p:extLst>
      <p:ext uri="{BB962C8B-B14F-4D97-AF65-F5344CB8AC3E}">
        <p14:creationId xmlns:p14="http://schemas.microsoft.com/office/powerpoint/2010/main" val="189864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Security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16</a:t>
            </a:fld>
            <a:endParaRPr lang="en-US" altLang="en-US" sz="1400">
              <a:latin typeface="Myriad Pro"/>
            </a:endParaRPr>
          </a:p>
        </p:txBody>
      </p:sp>
    </p:spTree>
    <p:extLst>
      <p:ext uri="{BB962C8B-B14F-4D97-AF65-F5344CB8AC3E}">
        <p14:creationId xmlns:p14="http://schemas.microsoft.com/office/powerpoint/2010/main" val="163393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for 802.21d </a:t>
            </a:r>
            <a:r>
              <a:rPr lang="en-US" dirty="0"/>
              <a:t/>
            </a:r>
            <a:br>
              <a:rPr lang="en-US" dirty="0"/>
            </a:br>
            <a:r>
              <a:rPr lang="en-US" dirty="0"/>
              <a:t>Multicast Group Management</a:t>
            </a:r>
          </a:p>
        </p:txBody>
      </p:sp>
      <p:sp>
        <p:nvSpPr>
          <p:cNvPr id="5" name="Content Placeholder 4"/>
          <p:cNvSpPr>
            <a:spLocks noGrp="1"/>
          </p:cNvSpPr>
          <p:nvPr>
            <p:ph idx="1"/>
          </p:nvPr>
        </p:nvSpPr>
        <p:spPr>
          <a:xfrm>
            <a:off x="609600" y="1143000"/>
            <a:ext cx="8077200" cy="4648200"/>
          </a:xfrm>
        </p:spPr>
        <p:txBody>
          <a:bodyPr/>
          <a:lstStyle/>
          <a:p>
            <a:r>
              <a:rPr lang="en-US" dirty="0"/>
              <a:t>IEEE 802.21d standardizes a mechanism for distributing a symmetric key to group members, securely and efficiently</a:t>
            </a:r>
            <a:r>
              <a:rPr lang="en-US" dirty="0" smtClean="0"/>
              <a:t>.</a:t>
            </a:r>
          </a:p>
          <a:p>
            <a:endParaRPr lang="en-US" dirty="0"/>
          </a:p>
          <a:p>
            <a:endParaRPr lang="en-US" dirty="0" smtClean="0"/>
          </a:p>
          <a:p>
            <a:endParaRPr lang="en-US" dirty="0"/>
          </a:p>
          <a:p>
            <a:endParaRPr lang="en-US" dirty="0" smtClean="0"/>
          </a:p>
          <a:p>
            <a:r>
              <a:rPr lang="en-US" dirty="0" smtClean="0"/>
              <a:t>Group </a:t>
            </a:r>
            <a:r>
              <a:rPr lang="en-US" dirty="0" err="1" smtClean="0"/>
              <a:t>Ciphersuites</a:t>
            </a:r>
            <a:r>
              <a:rPr lang="en-US" dirty="0" smtClean="0"/>
              <a:t>:</a:t>
            </a:r>
          </a:p>
          <a:p>
            <a:r>
              <a:rPr lang="en-US" dirty="0"/>
              <a:t>	</a:t>
            </a:r>
            <a:r>
              <a:rPr lang="en-US" dirty="0" smtClean="0"/>
              <a:t>AES CCM-128 Encryption and message authentication</a:t>
            </a:r>
            <a:endParaRPr lang="en-US" dirty="0" smtClean="0"/>
          </a:p>
          <a:p>
            <a:r>
              <a:rPr lang="en-US" dirty="0"/>
              <a:t>	</a:t>
            </a:r>
            <a:r>
              <a:rPr lang="en-US" dirty="0" smtClean="0"/>
              <a:t>ECDSA-256 Digital Signature Algorithm</a:t>
            </a:r>
            <a:endParaRPr lang="en-US" dirty="0" smtClean="0"/>
          </a:p>
          <a:p>
            <a:r>
              <a:rPr lang="en-US" dirty="0"/>
              <a:t>Group key distribution </a:t>
            </a:r>
            <a:r>
              <a:rPr lang="en-US" dirty="0" err="1" smtClean="0"/>
              <a:t>Ciphersuites</a:t>
            </a:r>
            <a:endParaRPr lang="en-US" dirty="0" smtClean="0"/>
          </a:p>
          <a:p>
            <a:r>
              <a:rPr lang="en-US" dirty="0"/>
              <a:t>	Wrapping: AES_KeyWrapping-128, AES_ECB-128 </a:t>
            </a:r>
            <a:endParaRPr lang="en-US" dirty="0" smtClean="0"/>
          </a:p>
          <a:p>
            <a:r>
              <a:rPr lang="en-US" dirty="0"/>
              <a:t>	</a:t>
            </a:r>
            <a:r>
              <a:rPr lang="en-US" dirty="0" smtClean="0"/>
              <a:t>Message Authentication: </a:t>
            </a:r>
            <a:r>
              <a:rPr lang="en-US" dirty="0" smtClean="0"/>
              <a:t>AES-CMAC-128</a:t>
            </a:r>
          </a:p>
          <a:p>
            <a:endParaRPr lang="en-US" dirty="0" smtClean="0"/>
          </a:p>
          <a:p>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06B781AF-4CCF-49B0-A572-DE54FBE5D942}" type="slidenum">
              <a:rPr lang="en-GB" smtClean="0"/>
              <a:pPr/>
              <a:t>17</a:t>
            </a:fld>
            <a:endParaRPr lang="en-GB"/>
          </a:p>
        </p:txBody>
      </p:sp>
      <p:pic>
        <p:nvPicPr>
          <p:cNvPr id="7"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76400"/>
            <a:ext cx="5490210" cy="2099945"/>
          </a:xfrm>
          <a:prstGeom prst="rect">
            <a:avLst/>
          </a:prstGeom>
          <a:noFill/>
          <a:ln>
            <a:noFill/>
          </a:ln>
        </p:spPr>
      </p:pic>
    </p:spTree>
    <p:extLst>
      <p:ext uri="{BB962C8B-B14F-4D97-AF65-F5344CB8AC3E}">
        <p14:creationId xmlns:p14="http://schemas.microsoft.com/office/powerpoint/2010/main" val="27640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802.22 Security</a:t>
            </a:r>
            <a:endParaRPr lang="en-US" dirty="0"/>
          </a:p>
        </p:txBody>
      </p:sp>
      <p:sp>
        <p:nvSpPr>
          <p:cNvPr id="3" name="Content Placeholder 2"/>
          <p:cNvSpPr>
            <a:spLocks noGrp="1"/>
          </p:cNvSpPr>
          <p:nvPr>
            <p:ph idx="1"/>
          </p:nvPr>
        </p:nvSpPr>
        <p:spPr/>
        <p:txBody>
          <a:bodyPr/>
          <a:lstStyle/>
          <a:p>
            <a:r>
              <a:rPr lang="en-US" dirty="0"/>
              <a:t>Apurva: 802.22 – GCM AES ECC</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18</a:t>
            </a:fld>
            <a:endParaRPr lang="en-US" altLang="en-US" sz="1400">
              <a:latin typeface="Myriad Pro"/>
            </a:endParaRPr>
          </a:p>
        </p:txBody>
      </p:sp>
    </p:spTree>
    <p:extLst>
      <p:ext uri="{BB962C8B-B14F-4D97-AF65-F5344CB8AC3E}">
        <p14:creationId xmlns:p14="http://schemas.microsoft.com/office/powerpoint/2010/main" val="52773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Mains and Low Power Applications</a:t>
            </a:r>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cap="none" dirty="0" smtClean="0"/>
              <a:t>Note – this is a draft: work in progress…</a:t>
            </a:r>
            <a:endParaRPr lang="en-US" sz="3200" cap="none" dirty="0"/>
          </a:p>
        </p:txBody>
      </p:sp>
      <p:sp>
        <p:nvSpPr>
          <p:cNvPr id="3" name="Footer Placeholder 2"/>
          <p:cNvSpPr>
            <a:spLocks noGrp="1"/>
          </p:cNvSpPr>
          <p:nvPr>
            <p:ph type="ftr" idx="11"/>
          </p:nvPr>
        </p:nvSpPr>
        <p:spPr/>
        <p:txBody>
          <a:bodyPr/>
          <a:lstStyle/>
          <a:p>
            <a:r>
              <a:rPr lang="en-GB" smtClean="0"/>
              <a:t>Tim Godfrey, EPRI</a:t>
            </a:r>
            <a:endParaRPr lang="en-GB" dirty="0"/>
          </a:p>
        </p:txBody>
      </p:sp>
      <p:sp>
        <p:nvSpPr>
          <p:cNvPr id="4" name="Slide Number Placeholder 3"/>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762378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3340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334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609600" y="76200"/>
            <a:ext cx="8077200" cy="457200"/>
          </a:xfrm>
        </p:spPr>
        <p:txBody>
          <a:bodyPr/>
          <a:lstStyle/>
          <a:p>
            <a:pPr algn="l"/>
            <a:r>
              <a:rPr lang="en-US" sz="2000" dirty="0" smtClean="0"/>
              <a:t>Standards for Grid Communications Networks</a:t>
            </a:r>
            <a:endParaRPr lang="en-US" sz="20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53200" y="4191000"/>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23" name="Picture 22"/>
          <p:cNvPicPr>
            <a:picLocks noChangeAspect="1"/>
          </p:cNvPicPr>
          <p:nvPr/>
        </p:nvPicPr>
        <p:blipFill>
          <a:blip r:embed="rId3"/>
          <a:stretch>
            <a:fillRect/>
          </a:stretch>
        </p:blipFill>
        <p:spPr>
          <a:xfrm>
            <a:off x="-397" y="463039"/>
            <a:ext cx="6477397"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Complementary Communications Technologies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Narrowband Power Line Communications (PLC) is used in some geographic areas for metering and other purposes. </a:t>
            </a:r>
          </a:p>
          <a:p>
            <a:pPr lvl="1">
              <a:buFont typeface="Arial" panose="020B0604020202020204" pitchFamily="34" charset="0"/>
              <a:buChar char="•"/>
            </a:pPr>
            <a:r>
              <a:rPr lang="en-US" dirty="0" smtClean="0"/>
              <a:t>Operation below 500 KHz</a:t>
            </a:r>
          </a:p>
          <a:p>
            <a:pPr lvl="1">
              <a:buFont typeface="Arial" panose="020B0604020202020204" pitchFamily="34" charset="0"/>
              <a:buChar char="•"/>
            </a:pPr>
            <a:r>
              <a:rPr lang="en-US" dirty="0" smtClean="0"/>
              <a:t>PLC technologies are difficult to scale into applications that do not have a connection to the electric grid (water, gas, </a:t>
            </a:r>
            <a:r>
              <a:rPr lang="en-US" dirty="0" err="1" smtClean="0"/>
              <a:t>etc</a:t>
            </a:r>
            <a:r>
              <a:rPr lang="en-US" dirty="0" smtClean="0"/>
              <a:t>)</a:t>
            </a:r>
          </a:p>
          <a:p>
            <a:pPr lvl="1">
              <a:buFont typeface="Arial" panose="020B0604020202020204" pitchFamily="34" charset="0"/>
              <a:buChar char="•"/>
            </a:pPr>
            <a:r>
              <a:rPr lang="en-US" dirty="0" smtClean="0"/>
              <a:t>IEEE P1901.2</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Commercial wireless network operators are often employed, both for backhaul and direct connection to grid devices and meters.</a:t>
            </a:r>
          </a:p>
          <a:p>
            <a:pPr marL="0" indent="0"/>
            <a:endParaRPr lang="en-US" dirty="0" smtClean="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21</a:t>
            </a:fld>
            <a:endParaRPr lang="en-GB"/>
          </a:p>
        </p:txBody>
      </p:sp>
    </p:spTree>
    <p:extLst>
      <p:ext uri="{BB962C8B-B14F-4D97-AF65-F5344CB8AC3E}">
        <p14:creationId xmlns:p14="http://schemas.microsoft.com/office/powerpoint/2010/main" val="2567065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mesh networking used</a:t>
            </a:r>
            <a:endParaRPr lang="en-US" dirty="0"/>
          </a:p>
        </p:txBody>
      </p:sp>
      <p:sp>
        <p:nvSpPr>
          <p:cNvPr id="3" name="Content Placeholder 2"/>
          <p:cNvSpPr>
            <a:spLocks noGrp="1"/>
          </p:cNvSpPr>
          <p:nvPr>
            <p:ph idx="1"/>
          </p:nvPr>
        </p:nvSpPr>
        <p:spPr/>
        <p:txBody>
          <a:bodyPr/>
          <a:lstStyle/>
          <a:p>
            <a:r>
              <a:rPr lang="en-US" dirty="0" smtClean="0"/>
              <a:t>The advantages of mesh networks are:</a:t>
            </a:r>
          </a:p>
          <a:p>
            <a:r>
              <a:rPr lang="en-US" dirty="0"/>
              <a:t>	</a:t>
            </a:r>
            <a:r>
              <a:rPr lang="en-US" dirty="0" smtClean="0"/>
              <a:t>Extending connectivity to nodes that would otherwise be out of range</a:t>
            </a:r>
          </a:p>
          <a:p>
            <a:r>
              <a:rPr lang="en-US" dirty="0"/>
              <a:t>	</a:t>
            </a:r>
            <a:r>
              <a:rPr lang="en-US" dirty="0" smtClean="0"/>
              <a:t>To increase reliability if a node fails or is unable to communicate due to interference</a:t>
            </a:r>
          </a:p>
          <a:p>
            <a:r>
              <a:rPr lang="en-US" dirty="0"/>
              <a:t>	</a:t>
            </a:r>
            <a:r>
              <a:rPr lang="en-US" dirty="0" smtClean="0"/>
              <a:t>To provide redundant paths to backhaul networks</a:t>
            </a:r>
          </a:p>
          <a:p>
            <a:r>
              <a:rPr lang="en-US" dirty="0"/>
              <a:t>	</a:t>
            </a:r>
            <a:r>
              <a:rPr lang="en-US" dirty="0" smtClean="0"/>
              <a:t>To reduce power consumption due to shorter </a:t>
            </a:r>
            <a:r>
              <a:rPr lang="en-US" smtClean="0"/>
              <a:t>transmission distance</a:t>
            </a:r>
          </a:p>
          <a:p>
            <a:endParaRPr lang="en-US" dirty="0" smtClean="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22</a:t>
            </a:fld>
            <a:endParaRPr lang="en-US" altLang="en-US" sz="1400">
              <a:latin typeface="Myriad Pro"/>
            </a:endParaRPr>
          </a:p>
        </p:txBody>
      </p:sp>
    </p:spTree>
    <p:extLst>
      <p:ext uri="{BB962C8B-B14F-4D97-AF65-F5344CB8AC3E}">
        <p14:creationId xmlns:p14="http://schemas.microsoft.com/office/powerpoint/2010/main" val="125989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Mesh Network</a:t>
            </a:r>
            <a:endParaRPr lang="en-US" dirty="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23</a:t>
            </a:fld>
            <a:endParaRPr lang="en-GB"/>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5867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Lifecycle Considerations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smtClean="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24</a:t>
            </a:fld>
            <a:endParaRPr lang="en-GB"/>
          </a:p>
        </p:txBody>
      </p:sp>
    </p:spTree>
    <p:extLst>
      <p:ext uri="{BB962C8B-B14F-4D97-AF65-F5344CB8AC3E}">
        <p14:creationId xmlns:p14="http://schemas.microsoft.com/office/powerpoint/2010/main" val="870208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Backup Section</a:t>
            </a:r>
            <a:endParaRPr lang="en-US" dirty="0"/>
          </a:p>
        </p:txBody>
      </p:sp>
      <p:sp>
        <p:nvSpPr>
          <p:cNvPr id="9" name="Text Placeholder 8"/>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25</a:t>
            </a:fld>
            <a:endParaRPr lang="en-GB"/>
          </a:p>
        </p:txBody>
      </p:sp>
    </p:spTree>
    <p:extLst>
      <p:ext uri="{BB962C8B-B14F-4D97-AF65-F5344CB8AC3E}">
        <p14:creationId xmlns:p14="http://schemas.microsoft.com/office/powerpoint/2010/main" val="2006535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413750" cy="609600"/>
          </a:xfrm>
        </p:spPr>
        <p:txBody>
          <a:bodyPr/>
          <a:lstStyle/>
          <a:p>
            <a:r>
              <a:rPr lang="en-US" dirty="0" smtClean="0"/>
              <a:t>IEEE 802.11 standards hierarchy</a:t>
            </a:r>
            <a:endParaRPr lang="en-US" dirty="0"/>
          </a:p>
        </p:txBody>
      </p:sp>
      <p:cxnSp>
        <p:nvCxnSpPr>
          <p:cNvPr id="14" name="Straight Connector 13"/>
          <p:cNvCxnSpPr/>
          <p:nvPr/>
        </p:nvCxnSpPr>
        <p:spPr bwMode="auto">
          <a:xfrm>
            <a:off x="1391080" y="1622748"/>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162962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941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808037"/>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463240"/>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36353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38639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397822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20230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373969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0925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41519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3211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46561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54972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48872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5606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27130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28654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2769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4293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560637"/>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2860525"/>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170237"/>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298408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07716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3635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47783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1133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240684"/>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3444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38447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0733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3211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5497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4778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4571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008646"/>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5730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4991328"/>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47988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067414"/>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376296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441283"/>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3762960"/>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043214"/>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4641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58024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225964"/>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519386"/>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1852494"/>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161587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569009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566731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219201"/>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idx="4294967295"/>
          </p:nvPr>
        </p:nvSpPr>
        <p:spPr>
          <a:xfrm>
            <a:off x="0" y="228600"/>
            <a:ext cx="8413750" cy="563563"/>
          </a:xfrm>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5146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0198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914401"/>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114801"/>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114801"/>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114801"/>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1485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4919991"/>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37007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47219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228601"/>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20980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4953001"/>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5715001"/>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310512"/>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idx="4294967295"/>
          </p:nvPr>
        </p:nvSpPr>
        <p:spPr>
          <a:xfrm>
            <a:off x="0" y="152400"/>
            <a:ext cx="8413750" cy="487363"/>
          </a:xfrm>
        </p:spPr>
        <p:txBody>
          <a:bodyPr/>
          <a:lstStyle/>
          <a:p>
            <a:r>
              <a:rPr lang="en-US" dirty="0" smtClean="0"/>
              <a:t>IEEE 802.15 standards hierarchy</a:t>
            </a:r>
            <a:endParaRPr lang="en-US" dirty="0"/>
          </a:p>
        </p:txBody>
      </p:sp>
      <p:sp>
        <p:nvSpPr>
          <p:cNvPr id="4" name="Rectangle 3"/>
          <p:cNvSpPr/>
          <p:nvPr/>
        </p:nvSpPr>
        <p:spPr bwMode="auto">
          <a:xfrm>
            <a:off x="3162586" y="762001"/>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176912"/>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3100829" cy="338554"/>
            </a:xfrm>
            <a:prstGeom prst="rect">
              <a:avLst/>
            </a:prstGeom>
            <a:noFill/>
          </p:spPr>
          <p:txBody>
            <a:bodyPr wrap="none" rtlCol="0">
              <a:spAutoFit/>
            </a:bodyPr>
            <a:lstStyle/>
            <a:p>
              <a:pPr defTabSz="914400">
                <a:spcBef>
                  <a:spcPct val="50000"/>
                </a:spcBef>
                <a:buClrTx/>
                <a:buSzTx/>
                <a:buFontTx/>
                <a:buNone/>
              </a:pP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1570981"/>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180645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158473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1583587"/>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481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722722"/>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417204"/>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486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3810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2578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286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9144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540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066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7620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7620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7620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0132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038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1910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038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3434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3434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1910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343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191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0525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1336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0386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46482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4958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2098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0574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46482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idx="4294967295"/>
          </p:nvPr>
        </p:nvSpPr>
        <p:spPr>
          <a:xfrm>
            <a:off x="0" y="182563"/>
            <a:ext cx="8413750" cy="914400"/>
          </a:xfrm>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3"/>
            <a:ext cx="8413750" cy="914400"/>
          </a:xfrm>
        </p:spPr>
        <p:txBody>
          <a:bodyPr/>
          <a:lstStyle/>
          <a:p>
            <a:r>
              <a:rPr lang="en-US" dirty="0" smtClean="0"/>
              <a:t>802.22 and other TV White Space standards</a:t>
            </a:r>
            <a:endParaRPr lang="en-US" dirty="0"/>
          </a:p>
        </p:txBody>
      </p:sp>
    </p:spTree>
    <p:extLst>
      <p:ext uri="{BB962C8B-B14F-4D97-AF65-F5344CB8AC3E}">
        <p14:creationId xmlns:p14="http://schemas.microsoft.com/office/powerpoint/2010/main" val="3599727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863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33</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0859"/>
            <a:ext cx="7696200" cy="52028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Standards Applicable to Grid Communications</a:t>
            </a:r>
          </a:p>
        </p:txBody>
      </p:sp>
      <p:sp>
        <p:nvSpPr>
          <p:cNvPr id="3" name="Content Placeholder 2"/>
          <p:cNvSpPr>
            <a:spLocks noGrp="1"/>
          </p:cNvSpPr>
          <p:nvPr>
            <p:ph idx="1"/>
          </p:nvPr>
        </p:nvSpPr>
        <p:spPr>
          <a:xfrm>
            <a:off x="609600" y="1143000"/>
            <a:ext cx="8077200" cy="4876800"/>
          </a:xfrm>
        </p:spPr>
        <p:txBody>
          <a:bodyPr/>
          <a:lstStyle/>
          <a:p>
            <a:pPr>
              <a:buFont typeface="Arial" panose="020B0604020202020204" pitchFamily="34" charset="0"/>
              <a:buChar char="•"/>
              <a:defRPr/>
            </a:pPr>
            <a:r>
              <a:rPr lang="en-US" dirty="0" smtClean="0"/>
              <a:t>IEEE </a:t>
            </a:r>
            <a:r>
              <a:rPr lang="en-US" dirty="0" err="1"/>
              <a:t>Std</a:t>
            </a:r>
            <a:r>
              <a:rPr lang="en-US" dirty="0"/>
              <a:t> 802.1™ for bridging, time-sensitive networks, and </a:t>
            </a:r>
            <a:r>
              <a:rPr lang="en-US" dirty="0" smtClean="0"/>
              <a:t>link security</a:t>
            </a:r>
            <a:endParaRPr lang="en-US" dirty="0"/>
          </a:p>
          <a:p>
            <a:pPr>
              <a:buFont typeface="Arial" panose="020B0604020202020204" pitchFamily="34" charset="0"/>
              <a:buChar char="•"/>
              <a:defRPr/>
            </a:pPr>
            <a:r>
              <a:rPr lang="en-US" dirty="0" smtClean="0"/>
              <a:t>IEEE </a:t>
            </a:r>
            <a:r>
              <a:rPr lang="en-US" dirty="0" err="1"/>
              <a:t>Std</a:t>
            </a:r>
            <a:r>
              <a:rPr lang="en-US" dirty="0"/>
              <a:t> 802.3™ (</a:t>
            </a:r>
            <a:r>
              <a:rPr lang="en-US" dirty="0" smtClean="0"/>
              <a:t>Ethernet) for wired LANs</a:t>
            </a:r>
          </a:p>
          <a:p>
            <a:pPr>
              <a:buFont typeface="Arial" panose="020B0604020202020204" pitchFamily="34" charset="0"/>
              <a:buChar char="•"/>
              <a:defRPr/>
            </a:pPr>
            <a:r>
              <a:rPr lang="en-US" dirty="0"/>
              <a:t>IEEE </a:t>
            </a:r>
            <a:r>
              <a:rPr lang="en-US" dirty="0" err="1"/>
              <a:t>Std</a:t>
            </a:r>
            <a:r>
              <a:rPr lang="en-US" dirty="0"/>
              <a:t> 802.11</a:t>
            </a:r>
            <a:r>
              <a:rPr lang="en-US" dirty="0" smtClean="0"/>
              <a:t>™ (Wi-Fi) for wireless LAN and HAN</a:t>
            </a:r>
          </a:p>
          <a:p>
            <a:pPr>
              <a:buFont typeface="Arial" panose="020B0604020202020204" pitchFamily="34" charset="0"/>
              <a:buChar char="•"/>
              <a:defRPr/>
            </a:pPr>
            <a:r>
              <a:rPr lang="en-US" dirty="0"/>
              <a:t>IEEE </a:t>
            </a:r>
            <a:r>
              <a:rPr lang="en-US" dirty="0" err="1"/>
              <a:t>Std</a:t>
            </a:r>
            <a:r>
              <a:rPr lang="en-US" dirty="0"/>
              <a:t> 802.15™ </a:t>
            </a:r>
            <a:r>
              <a:rPr lang="en-US" dirty="0" smtClean="0"/>
              <a:t>(ZigBee and Wi-SUN) for HAN and AMI networks (NAN)</a:t>
            </a:r>
          </a:p>
          <a:p>
            <a:pPr>
              <a:buFont typeface="Arial" panose="020B0604020202020204" pitchFamily="34" charset="0"/>
              <a:buChar char="•"/>
              <a:defRPr/>
            </a:pPr>
            <a:r>
              <a:rPr lang="en-US" dirty="0"/>
              <a:t>IEEE </a:t>
            </a:r>
            <a:r>
              <a:rPr lang="en-US" dirty="0" err="1"/>
              <a:t>Std</a:t>
            </a:r>
            <a:r>
              <a:rPr lang="en-US" dirty="0"/>
              <a:t> 802.16™ </a:t>
            </a:r>
            <a:r>
              <a:rPr lang="en-US" dirty="0" smtClean="0"/>
              <a:t>(WiMAX) for FAN and MAN</a:t>
            </a:r>
          </a:p>
          <a:p>
            <a:pPr>
              <a:buFont typeface="Arial" panose="020B0604020202020204" pitchFamily="34" charset="0"/>
              <a:buChar char="•"/>
              <a:defRPr/>
            </a:pPr>
            <a:r>
              <a:rPr lang="en-US" dirty="0" smtClean="0"/>
              <a:t>IEEE </a:t>
            </a:r>
            <a:r>
              <a:rPr lang="en-US" dirty="0" err="1"/>
              <a:t>Std</a:t>
            </a:r>
            <a:r>
              <a:rPr lang="en-US" dirty="0"/>
              <a:t> 802.21™ for media independent </a:t>
            </a:r>
            <a:r>
              <a:rPr lang="en-US" dirty="0" smtClean="0"/>
              <a:t>handover and multicast group management</a:t>
            </a:r>
          </a:p>
          <a:p>
            <a:pPr>
              <a:buFont typeface="Arial" panose="020B0604020202020204" pitchFamily="34" charset="0"/>
              <a:buChar char="•"/>
              <a:defRPr/>
            </a:pPr>
            <a:r>
              <a:rPr lang="en-US" dirty="0" smtClean="0"/>
              <a:t>IEEE </a:t>
            </a:r>
            <a:r>
              <a:rPr lang="en-US" dirty="0" err="1"/>
              <a:t>Std</a:t>
            </a:r>
            <a:r>
              <a:rPr lang="en-US" dirty="0"/>
              <a:t> 802.22™ for wireless regional area networks (WRAN) in </a:t>
            </a:r>
            <a:r>
              <a:rPr lang="en-US" dirty="0" smtClean="0"/>
              <a:t>TV </a:t>
            </a:r>
            <a:r>
              <a:rPr lang="en-US" dirty="0"/>
              <a:t>white space (TVWS) bands </a:t>
            </a:r>
            <a:endParaRPr lang="en-US" dirty="0" smtClean="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spTree>
    <p:extLst>
      <p:ext uri="{BB962C8B-B14F-4D97-AF65-F5344CB8AC3E}">
        <p14:creationId xmlns:p14="http://schemas.microsoft.com/office/powerpoint/2010/main" val="121344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smtClean="0"/>
              <a:t>(Replace Picture) The </a:t>
            </a:r>
            <a:r>
              <a:rPr lang="en-US" altLang="en-US" dirty="0" smtClean="0"/>
              <a:t>Integrated Grid</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7</a:t>
            </a:fld>
            <a:endParaRPr lang="en-US" altLang="en-US" sz="1400">
              <a:solidFill>
                <a:srgbClr val="000000"/>
              </a:solidFill>
              <a:latin typeface="Myriad Pro"/>
            </a:endParaRPr>
          </a:p>
        </p:txBody>
      </p:sp>
      <p:sp>
        <p:nvSpPr>
          <p:cNvPr id="3" name="AutoShape 3"/>
          <p:cNvSpPr>
            <a:spLocks noChangeAspect="1" noChangeArrowheads="1" noTextEdit="1"/>
          </p:cNvSpPr>
          <p:nvPr/>
        </p:nvSpPr>
        <p:spPr bwMode="auto">
          <a:xfrm>
            <a:off x="-14288" y="1143000"/>
            <a:ext cx="915828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143000"/>
            <a:ext cx="9169401"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1600200"/>
            <a:ext cx="8915400" cy="43434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5" name="Title 4"/>
          <p:cNvSpPr>
            <a:spLocks noGrp="1"/>
          </p:cNvSpPr>
          <p:nvPr>
            <p:ph type="title"/>
          </p:nvPr>
        </p:nvSpPr>
        <p:spPr>
          <a:xfrm>
            <a:off x="609600" y="304800"/>
            <a:ext cx="8077200" cy="457200"/>
          </a:xfrm>
        </p:spPr>
        <p:txBody>
          <a:bodyPr/>
          <a:lstStyle/>
          <a:p>
            <a:pPr algn="l"/>
            <a:r>
              <a:rPr lang="en-US" sz="2000" dirty="0" smtClean="0"/>
              <a:t>Summary of </a:t>
            </a:r>
            <a:r>
              <a:rPr lang="en-US" sz="2000" dirty="0"/>
              <a:t>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743200"/>
            <a:ext cx="7872413" cy="25241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400" b="1" dirty="0" smtClean="0">
                <a:solidFill>
                  <a:srgbClr val="435153"/>
                </a:solidFill>
              </a:rPr>
              <a:t>UDP/TCP</a:t>
            </a:r>
            <a:endParaRPr lang="en-US" sz="14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66800"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927100"/>
            <a:ext cx="768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928688"/>
            <a:ext cx="806450"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947738"/>
            <a:ext cx="1046162"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914400"/>
            <a:ext cx="422275"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947738"/>
            <a:ext cx="81915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438" y="923925"/>
            <a:ext cx="7810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5163" y="947738"/>
            <a:ext cx="1316037"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13438" y="984250"/>
            <a:ext cx="9239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66800" y="41910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1"/>
            <a:ext cx="609600" cy="533400"/>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4" name="AutoShape 310"/>
          <p:cNvSpPr>
            <a:spLocks noChangeArrowheads="1"/>
          </p:cNvSpPr>
          <p:nvPr/>
        </p:nvSpPr>
        <p:spPr bwMode="auto">
          <a:xfrm>
            <a:off x="1042987" y="2514600"/>
            <a:ext cx="7872413" cy="255233"/>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200" b="1" dirty="0" smtClean="0">
                <a:solidFill>
                  <a:srgbClr val="435153"/>
                </a:solidFill>
              </a:rPr>
              <a:t>DTLS/TLS</a:t>
            </a:r>
            <a:endParaRPr lang="en-US" sz="1200" b="1" dirty="0">
              <a:solidFill>
                <a:srgbClr val="435153"/>
              </a:solidFill>
            </a:endParaRPr>
          </a:p>
        </p:txBody>
      </p:sp>
      <p:pic>
        <p:nvPicPr>
          <p:cNvPr id="4" name="Picture 3"/>
          <p:cNvPicPr>
            <a:picLocks noChangeAspect="1"/>
          </p:cNvPicPr>
          <p:nvPr/>
        </p:nvPicPr>
        <p:blipFill>
          <a:blip r:embed="rId11"/>
          <a:stretch>
            <a:fillRect/>
          </a:stretch>
        </p:blipFill>
        <p:spPr>
          <a:xfrm>
            <a:off x="8153400" y="890124"/>
            <a:ext cx="533400" cy="496866"/>
          </a:xfrm>
          <a:prstGeom prst="rect">
            <a:avLst/>
          </a:prstGeom>
        </p:spPr>
      </p:pic>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AMI Applications</a:t>
            </a:r>
            <a:endParaRPr lang="en-US" dirty="0"/>
          </a:p>
        </p:txBody>
      </p:sp>
      <p:sp>
        <p:nvSpPr>
          <p:cNvPr id="3" name="Content Placeholder 2"/>
          <p:cNvSpPr>
            <a:spLocks noGrp="1"/>
          </p:cNvSpPr>
          <p:nvPr>
            <p:ph idx="1"/>
          </p:nvPr>
        </p:nvSpPr>
        <p:spPr>
          <a:xfrm>
            <a:off x="609600" y="1143000"/>
            <a:ext cx="8077200" cy="4876800"/>
          </a:xfrm>
        </p:spPr>
        <p:txBody>
          <a:bodyPr/>
          <a:lstStyle/>
          <a:p>
            <a:r>
              <a:rPr lang="en-US" sz="1600" dirty="0" smtClean="0"/>
              <a:t>Meter Reading</a:t>
            </a:r>
          </a:p>
          <a:p>
            <a:r>
              <a:rPr lang="en-US" sz="1600" dirty="0" smtClean="0"/>
              <a:t>Theft Detection</a:t>
            </a:r>
          </a:p>
          <a:p>
            <a:r>
              <a:rPr lang="en-US" sz="1600" dirty="0" smtClean="0"/>
              <a:t>Prepay </a:t>
            </a:r>
            <a:r>
              <a:rPr lang="en-US" sz="1600" dirty="0" smtClean="0"/>
              <a:t>Metering</a:t>
            </a:r>
          </a:p>
          <a:p>
            <a:r>
              <a:rPr lang="en-US" sz="1600" dirty="0" smtClean="0"/>
              <a:t>Integration of Renewables</a:t>
            </a:r>
            <a:endParaRPr lang="en-US" sz="1600" dirty="0" smtClean="0"/>
          </a:p>
          <a:p>
            <a:r>
              <a:rPr lang="en-US" sz="1600" dirty="0" smtClean="0"/>
              <a:t>Electric</a:t>
            </a:r>
          </a:p>
          <a:p>
            <a:r>
              <a:rPr lang="en-US" sz="1600" dirty="0" smtClean="0"/>
              <a:t>	Demand Response</a:t>
            </a:r>
          </a:p>
          <a:p>
            <a:r>
              <a:rPr lang="en-US" sz="1600" dirty="0"/>
              <a:t>	</a:t>
            </a:r>
            <a:r>
              <a:rPr lang="en-US" sz="1600" dirty="0" smtClean="0"/>
              <a:t>Time Of Use</a:t>
            </a:r>
            <a:endParaRPr lang="en-US" sz="1600" dirty="0"/>
          </a:p>
          <a:p>
            <a:pPr lvl="1"/>
            <a:r>
              <a:rPr lang="en-US" sz="1600" dirty="0" smtClean="0"/>
              <a:t>Service Disconnect/Reconnect</a:t>
            </a:r>
          </a:p>
          <a:p>
            <a:pPr lvl="1"/>
            <a:r>
              <a:rPr lang="en-US" sz="1600" dirty="0" smtClean="0"/>
              <a:t>Outage and Restoration Management</a:t>
            </a:r>
          </a:p>
          <a:p>
            <a:pPr lvl="1"/>
            <a:r>
              <a:rPr lang="en-US" sz="1600" dirty="0" smtClean="0"/>
              <a:t>Voltage and </a:t>
            </a:r>
            <a:r>
              <a:rPr lang="en-US" sz="1600" dirty="0" err="1" smtClean="0"/>
              <a:t>VAr</a:t>
            </a:r>
            <a:r>
              <a:rPr lang="en-US" sz="1600" dirty="0" smtClean="0"/>
              <a:t> Optimization (power factor monitoring)</a:t>
            </a:r>
          </a:p>
          <a:p>
            <a:r>
              <a:rPr lang="en-US" sz="1600" dirty="0" smtClean="0"/>
              <a:t>Gas / Water</a:t>
            </a:r>
          </a:p>
          <a:p>
            <a:pPr lvl="1"/>
            <a:r>
              <a:rPr lang="en-US" sz="1600" dirty="0" smtClean="0"/>
              <a:t>Leak Detection</a:t>
            </a:r>
          </a:p>
          <a:p>
            <a:pPr lvl="1"/>
            <a:r>
              <a:rPr lang="en-US" sz="1600" dirty="0" smtClean="0"/>
              <a:t>Seismic Event</a:t>
            </a:r>
          </a:p>
          <a:p>
            <a:pPr lvl="1"/>
            <a:r>
              <a:rPr lang="en-US" sz="1600" dirty="0" err="1" smtClean="0"/>
              <a:t>Cathodic</a:t>
            </a:r>
            <a:r>
              <a:rPr lang="en-US" sz="1600" dirty="0" smtClean="0"/>
              <a:t> </a:t>
            </a:r>
            <a:r>
              <a:rPr lang="en-US" sz="1600" dirty="0" smtClean="0"/>
              <a:t>Protection</a:t>
            </a:r>
            <a:endParaRPr lang="en-US" sz="1600" dirty="0" smtClean="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9</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3042</TotalTime>
  <Words>1619</Words>
  <Application>Microsoft Office PowerPoint</Application>
  <PresentationFormat>On-screen Show (4:3)</PresentationFormat>
  <Paragraphs>460</Paragraphs>
  <Slides>33</Slides>
  <Notes>17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7" baseType="lpstr">
      <vt:lpstr>Arial Unicode MS</vt:lpstr>
      <vt:lpstr>MS Gothic</vt:lpstr>
      <vt:lpstr>ＭＳ Ｐゴシック</vt:lpstr>
      <vt:lpstr>ＭＳ Ｐゴシック</vt:lpstr>
      <vt:lpstr>Arial</vt:lpstr>
      <vt:lpstr>Calibri</vt:lpstr>
      <vt:lpstr>CiscoSans ExtraLight</vt:lpstr>
      <vt:lpstr>Geneva</vt:lpstr>
      <vt:lpstr>Myriad Pro</vt:lpstr>
      <vt:lpstr>Times New Roman</vt:lpstr>
      <vt:lpstr>Verdana</vt:lpstr>
      <vt:lpstr>802-11-Submission</vt:lpstr>
      <vt:lpstr>1_IEEE-SA Powerpoint Template</vt:lpstr>
      <vt:lpstr>Document</vt:lpstr>
      <vt:lpstr>802.24.1 Smart Grid TAG  Consolidated White Paper Presentation</vt:lpstr>
      <vt:lpstr>Note – this is a draft: work in progress…</vt:lpstr>
      <vt:lpstr>IEEE-SA Smart Grid</vt:lpstr>
      <vt:lpstr>Smart Grid</vt:lpstr>
      <vt:lpstr>IEEE 802 and Smart Grid</vt:lpstr>
      <vt:lpstr>IEEE 802 Standards Applicable to Grid Communications</vt:lpstr>
      <vt:lpstr>(Replace Picture) The Integrated Grid</vt:lpstr>
      <vt:lpstr>Summary of utility communications protocols</vt:lpstr>
      <vt:lpstr>Overview of AMI Applications</vt:lpstr>
      <vt:lpstr>SG Network Architecture</vt:lpstr>
      <vt:lpstr>Overview of DA Applications</vt:lpstr>
      <vt:lpstr>Security Overview</vt:lpstr>
      <vt:lpstr>802.1X Security</vt:lpstr>
      <vt:lpstr>802.11 Security</vt:lpstr>
      <vt:lpstr>802.15 Security</vt:lpstr>
      <vt:lpstr>802.16 Security</vt:lpstr>
      <vt:lpstr>Security for 802.21d  Multicast Group Management</vt:lpstr>
      <vt:lpstr>802.22 Security</vt:lpstr>
      <vt:lpstr>Non Mains and Low Power Applications</vt:lpstr>
      <vt:lpstr>Standards for Grid Communications Networks</vt:lpstr>
      <vt:lpstr>Complementary Communications Technologies</vt:lpstr>
      <vt:lpstr>Why is mesh networking used</vt:lpstr>
      <vt:lpstr>Example of Mesh Network</vt:lpstr>
      <vt:lpstr>Lifecycle Considerations</vt:lpstr>
      <vt:lpstr>Backup Section</vt:lpstr>
      <vt:lpstr>IEEE 802.11 standards hierarchy</vt:lpstr>
      <vt:lpstr>802.11 – Spectrum / Rate view</vt:lpstr>
      <vt:lpstr>IEEE 802.15 standards hierarchy</vt:lpstr>
      <vt:lpstr>802.15.4 PHY Overview (data rate vs frequency)</vt:lpstr>
      <vt:lpstr>IEEE 802.16 standards hierarchy</vt:lpstr>
      <vt:lpstr>802.22 and other TV White Space standards</vt:lpstr>
      <vt:lpstr>PowerPoint Presentation</vt:lpstr>
      <vt:lpstr>SG Network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99</cp:revision>
  <cp:lastPrinted>1601-01-01T00:00:00Z</cp:lastPrinted>
  <dcterms:created xsi:type="dcterms:W3CDTF">2013-05-08T17:52:04Z</dcterms:created>
  <dcterms:modified xsi:type="dcterms:W3CDTF">2015-05-15T00:05:40Z</dcterms:modified>
</cp:coreProperties>
</file>