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6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8" y="6404293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802.16Rev4 to Sponsor Ballot: Conditional Approval Request"/>
          <p:cNvSpPr txBox="1"/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P802.16Rev4 to Sponsor Ballot: Conditional Approval Request</a:t>
            </a:r>
          </a:p>
        </p:txBody>
      </p:sp>
      <p:sp>
        <p:nvSpPr>
          <p:cNvPr id="118" name="13 July 2017"/>
          <p:cNvSpPr txBox="1"/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98989"/>
                </a:solidFill>
              </a:defRPr>
            </a:lvl1pPr>
          </a:lstStyle>
          <a:p>
            <a:pPr/>
            <a:r>
              <a:t>13 July 2017</a:t>
            </a:r>
          </a:p>
        </p:txBody>
      </p:sp>
      <p:sp>
        <p:nvSpPr>
          <p:cNvPr id="119" name="IEEE 802.16-17-0034-00-Gdoc"/>
          <p:cNvSpPr txBox="1"/>
          <p:nvPr/>
        </p:nvSpPr>
        <p:spPr>
          <a:xfrm>
            <a:off x="6019800" y="583835"/>
            <a:ext cx="2895600" cy="264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1200">
                <a:solidFill>
                  <a:srgbClr val="89898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IEEE 802.16-17-0034-01-Gdoc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eneral Conditions: OM (v20) Clause 11"/>
          <p:cNvSpPr txBox="1"/>
          <p:nvPr>
            <p:ph type="title" idx="4294967295"/>
          </p:nvPr>
        </p:nvSpPr>
        <p:spPr>
          <a:xfrm>
            <a:off x="-2" y="152400"/>
            <a:ext cx="9144004" cy="533400"/>
          </a:xfrm>
          <a:prstGeom prst="rect">
            <a:avLst/>
          </a:prstGeom>
        </p:spPr>
        <p:txBody>
          <a:bodyPr/>
          <a:lstStyle>
            <a:lvl1pPr defTabSz="658368">
              <a:defRPr sz="2800"/>
            </a:lvl1pPr>
          </a:lstStyle>
          <a:p>
            <a:pPr/>
            <a:r>
              <a:t>General Conditions: OM (v20) Clause 11</a:t>
            </a:r>
          </a:p>
        </p:txBody>
      </p:sp>
      <p:sp>
        <p:nvSpPr>
          <p:cNvPr id="122" name="Conditional approval is only appropriate when ballot resolution efforts have been substantially completed and the approval ratio is sufficient.…"/>
          <p:cNvSpPr txBox="1"/>
          <p:nvPr>
            <p:ph type="body" idx="4294967295"/>
          </p:nvPr>
        </p:nvSpPr>
        <p:spPr>
          <a:xfrm>
            <a:off x="304800" y="1066800"/>
            <a:ext cx="8305800" cy="5105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i="1" sz="2800"/>
            </a:pPr>
            <a:r>
              <a:t>Conditional approval is only appropriate when ballot resolution efforts have been substantially completed and the approval ratio is sufficient.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“Substantially complete" is when there is a very low likelihood of receiving valid new Disapprove comment(s)/vote(s) upon the next recirculation ballot.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ules: OM (v20) Clause 11"/>
          <p:cNvSpPr txBox="1"/>
          <p:nvPr>
            <p:ph type="title" idx="4294967295"/>
          </p:nvPr>
        </p:nvSpPr>
        <p:spPr>
          <a:xfrm>
            <a:off x="-2" y="152400"/>
            <a:ext cx="9144004" cy="533400"/>
          </a:xfrm>
          <a:prstGeom prst="rect">
            <a:avLst/>
          </a:prstGeom>
        </p:spPr>
        <p:txBody>
          <a:bodyPr/>
          <a:lstStyle>
            <a:lvl1pPr defTabSz="658368">
              <a:defRPr sz="2800"/>
            </a:lvl1pPr>
          </a:lstStyle>
          <a:p>
            <a:pPr/>
            <a:r>
              <a:t>Rules: OM (v20) Clause 11</a:t>
            </a:r>
          </a:p>
        </p:txBody>
      </p:sp>
      <p:sp>
        <p:nvSpPr>
          <p:cNvPr id="125" name="motions requesting conditional approval to forward when the prior ballot has closed shall be accompanied by:…"/>
          <p:cNvSpPr txBox="1"/>
          <p:nvPr>
            <p:ph type="body" idx="4294967295"/>
          </p:nvPr>
        </p:nvSpPr>
        <p:spPr>
          <a:xfrm>
            <a:off x="304800" y="1066800"/>
            <a:ext cx="8305800" cy="5105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i="1" sz="2800"/>
            </a:pPr>
            <a:r>
              <a:t>motions requesting conditional approval to forward when the prior ballot has closed shall be accompanied by: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Date the ballot closed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Vote tally including Approve, Disapprove and Abstain votes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Comments that support the remaining disapprove votes and WG responses.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Schedule for recirculation ballot and resolution meeting.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pproved PAR and CSD"/>
          <p:cNvSpPr txBox="1"/>
          <p:nvPr>
            <p:ph type="title" idx="4294967295"/>
          </p:nvPr>
        </p:nvSpPr>
        <p:spPr>
          <a:xfrm>
            <a:off x="-2" y="152400"/>
            <a:ext cx="9144004" cy="533400"/>
          </a:xfrm>
          <a:prstGeom prst="rect">
            <a:avLst/>
          </a:prstGeom>
        </p:spPr>
        <p:txBody>
          <a:bodyPr/>
          <a:lstStyle>
            <a:lvl1pPr defTabSz="658368">
              <a:defRPr sz="2800"/>
            </a:lvl1pPr>
          </a:lstStyle>
          <a:p>
            <a:pPr/>
            <a:r>
              <a:t>Approved PAR and CSD</a:t>
            </a:r>
          </a:p>
        </p:txBody>
      </p:sp>
      <p:sp>
        <p:nvSpPr>
          <p:cNvPr id="128" name="Approved PAR (2017-02-17):…"/>
          <p:cNvSpPr txBox="1"/>
          <p:nvPr>
            <p:ph type="body" idx="4294967295"/>
          </p:nvPr>
        </p:nvSpPr>
        <p:spPr>
          <a:xfrm>
            <a:off x="304800" y="1066800"/>
            <a:ext cx="8305800" cy="5791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  <a:defRPr sz="2400"/>
            </a:pPr>
            <a:r>
              <a:t>Approved PAR (2017-02-17):	</a:t>
            </a:r>
          </a:p>
          <a:p>
            <a:pPr lvl="1" marL="0" indent="702127">
              <a:spcBef>
                <a:spcPts val="500"/>
              </a:spcBef>
              <a:buSzTx/>
              <a:buNone/>
              <a:defRPr sz="2400"/>
            </a:pPr>
            <a:r>
              <a:t>https://development.standards.ieee.org/P948800033/par</a:t>
            </a:r>
          </a:p>
          <a:p>
            <a:pPr>
              <a:buSzTx/>
              <a:buNone/>
              <a:defRPr sz="2400"/>
            </a:pP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Title: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</a:t>
            </a:r>
            <a:r>
              <a:rPr i="1"/>
              <a:t>Standard for Air Interface for Broadband Wireless Access Systems – Amendment: Fixed and Mobile Wireless Access in Channel Bandwidth up to 1.25 MHz</a:t>
            </a:r>
            <a:endParaRPr i="1"/>
          </a:p>
          <a:p>
            <a:pPr>
              <a:spcBef>
                <a:spcPts val="500"/>
              </a:spcBef>
              <a:buSzTx/>
              <a:buNone/>
              <a:defRPr i="1" sz="2400"/>
            </a:pP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No CSD:</a:t>
            </a:r>
          </a:p>
          <a:p>
            <a:pPr lvl="1" marL="0" indent="702127">
              <a:spcBef>
                <a:spcPts val="500"/>
              </a:spcBef>
              <a:buSzTx/>
              <a:buNone/>
              <a:defRPr i="1" sz="2400"/>
            </a:pPr>
            <a:r>
              <a:t>revision without new functionality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Date the ballot closed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704087">
              <a:defRPr sz="3300"/>
            </a:pPr>
            <a:r>
              <a:t>Date the ballot closed</a:t>
            </a:r>
            <a:br/>
          </a:p>
        </p:txBody>
      </p:sp>
      <p:sp>
        <p:nvSpPr>
          <p:cNvPr id="131" name="Open    Close…"/>
          <p:cNvSpPr txBox="1"/>
          <p:nvPr>
            <p:ph type="body" idx="4294967295"/>
          </p:nvPr>
        </p:nvSpPr>
        <p:spPr>
          <a:xfrm>
            <a:off x="381000" y="1524000"/>
            <a:ext cx="8229600" cy="4525963"/>
          </a:xfrm>
          <a:prstGeom prst="rect">
            <a:avLst/>
          </a:prstGeom>
        </p:spPr>
        <p:txBody>
          <a:bodyPr/>
          <a:lstStyle/>
          <a:p>
            <a:pPr lvl="7" indent="3556000">
              <a:spcBef>
                <a:spcPts val="600"/>
              </a:spcBef>
              <a:defRPr b="1" sz="2800" u="sng"/>
            </a:pPr>
            <a:r>
              <a:t>Open</a:t>
            </a:r>
            <a:r>
              <a:rPr u="none"/>
              <a:t> 			</a:t>
            </a:r>
            <a:r>
              <a:t>Close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WG Letter Ballot #41	2017-03-17		</a:t>
            </a:r>
            <a:r>
              <a:rPr b="1"/>
              <a:t>2017-04-16</a:t>
            </a:r>
            <a:endParaRPr b="1"/>
          </a:p>
          <a:p>
            <a:pPr lvl="2" marL="0" indent="1181100">
              <a:spcBef>
                <a:spcPts val="600"/>
              </a:spcBef>
              <a:buSzTx/>
              <a:buNone/>
              <a:defRPr sz="2800"/>
            </a:pPr>
            <a:r>
              <a:t>Recirc #41a	2017-06-26		</a:t>
            </a:r>
            <a:r>
              <a:rPr b="1"/>
              <a:t>2017-07-06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Vote tally including Approve, Disapprove and Abstain vote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649223">
              <a:defRPr sz="3400"/>
            </a:pPr>
            <a:r>
              <a:t>Vote tally including Approve,</a:t>
            </a:r>
            <a:br/>
            <a:r>
              <a:t>Disapprove and Abstain votes</a:t>
            </a:r>
          </a:p>
        </p:txBody>
      </p:sp>
      <p:sp>
        <p:nvSpPr>
          <p:cNvPr id="134" name="7 Approve (100%)…"/>
          <p:cNvSpPr txBox="1"/>
          <p:nvPr>
            <p:ph type="body" idx="4294967295"/>
          </p:nvPr>
        </p:nvSpPr>
        <p:spPr>
          <a:xfrm>
            <a:off x="533400" y="18288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7 Approve (100%)</a:t>
            </a:r>
          </a:p>
          <a:p>
            <a:pPr>
              <a:buChar char="•"/>
            </a:pPr>
            <a:r>
              <a:t>0 Disapprove</a:t>
            </a:r>
          </a:p>
          <a:p>
            <a:pPr>
              <a:buChar char="•"/>
            </a:pPr>
            <a:r>
              <a:t>0 Abstain</a:t>
            </a:r>
          </a:p>
          <a:p>
            <a:pPr>
              <a:buChar char="•"/>
            </a:pPr>
            <a:r>
              <a:t>Return ratio requirement met (87.5%)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mments that support the remaining disapprove votes and WG response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704087">
              <a:defRPr sz="3300"/>
            </a:lvl1pPr>
          </a:lstStyle>
          <a:p>
            <a:pPr/>
            <a:r>
              <a:t>Comments that support the remaining disapprove votes and WG responses</a:t>
            </a:r>
          </a:p>
        </p:txBody>
      </p:sp>
      <p:sp>
        <p:nvSpPr>
          <p:cNvPr id="137" name="Comment resolution…"/>
          <p:cNvSpPr txBox="1"/>
          <p:nvPr/>
        </p:nvSpPr>
        <p:spPr>
          <a:xfrm>
            <a:off x="381000" y="1676399"/>
            <a:ext cx="8229600" cy="2567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Comment resolution</a:t>
            </a:r>
          </a:p>
          <a:p>
            <a:pPr lvl="1" marL="800100" indent="-342900"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6 comments in Recirc #41a</a:t>
            </a:r>
          </a:p>
          <a:p>
            <a:pPr lvl="2" marL="1257300" indent="-342900"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all from Approve voters</a:t>
            </a:r>
          </a:p>
          <a:p>
            <a:pPr lvl="1" marL="800100" indent="-342900"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Addressed all comments</a:t>
            </a:r>
          </a:p>
          <a:p>
            <a:pPr lvl="1" marL="800100" indent="-342900"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Draft revision D3 to follow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chedule"/>
          <p:cNvSpPr txBox="1"/>
          <p:nvPr>
            <p:ph type="title" idx="4294967295"/>
          </p:nvPr>
        </p:nvSpPr>
        <p:spPr>
          <a:xfrm>
            <a:off x="457200" y="274636"/>
            <a:ext cx="8229600" cy="1401764"/>
          </a:xfrm>
          <a:prstGeom prst="rect">
            <a:avLst/>
          </a:prstGeom>
        </p:spPr>
        <p:txBody>
          <a:bodyPr/>
          <a:lstStyle/>
          <a:p>
            <a:pPr defTabSz="877822">
              <a:defRPr sz="4200"/>
            </a:pPr>
            <a:r>
              <a:t>Schedule</a:t>
            </a:r>
            <a:br/>
          </a:p>
        </p:txBody>
      </p:sp>
      <p:sp>
        <p:nvSpPr>
          <p:cNvPr id="140" name="2017-07-17  Initiate WG recirc #41b…"/>
          <p:cNvSpPr txBox="1"/>
          <p:nvPr>
            <p:ph type="body" idx="4294967295"/>
          </p:nvPr>
        </p:nvSpPr>
        <p:spPr>
          <a:xfrm>
            <a:off x="533400" y="1905000"/>
            <a:ext cx="8229600" cy="40386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har char="•"/>
              <a:defRPr sz="2400"/>
            </a:pPr>
            <a:r>
              <a:t>2017-07-21		Initiate WG recirc #41b	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2017-07-31		Close WG recirc #41b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2017-08-02		resolution committee telecon</a:t>
            </a:r>
          </a:p>
          <a:p>
            <a:pPr lvl="6" marL="3086100" indent="-342900">
              <a:spcBef>
                <a:spcPts val="500"/>
              </a:spcBef>
              <a:buSzPct val="100000"/>
              <a:buChar char="•"/>
              <a:defRPr sz="2400"/>
            </a:pPr>
            <a:r>
              <a:t>if necessary	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2017-08-04		Initiate Sponsor Ballot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2017-09-03		Close Sponsor Ballot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802.16 WG Motion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802.16 WG Motion</a:t>
            </a:r>
          </a:p>
        </p:txBody>
      </p:sp>
      <p:sp>
        <p:nvSpPr>
          <p:cNvPr id="143" name="802.16 WG: 2017-07-13…"/>
          <p:cNvSpPr txBox="1"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802.16 WG: 2017-07-13</a:t>
            </a:r>
          </a:p>
          <a:p>
            <a:pPr>
              <a:buSzTx/>
              <a:buNone/>
            </a:pPr>
          </a:p>
          <a:p>
            <a:pPr>
              <a:buSzTx/>
              <a:buNone/>
              <a:defRPr i="1"/>
            </a:pPr>
            <a:r>
              <a:t>Move to: </a:t>
            </a:r>
          </a:p>
          <a:p>
            <a:pPr>
              <a:buChar char="•"/>
              <a:defRPr i="1"/>
            </a:pPr>
            <a:r>
              <a:t>To conditionally forward P802.16Rev4 for Sponsor Ballot</a:t>
            </a:r>
          </a:p>
          <a:p>
            <a:pPr>
              <a:buChar char="•"/>
              <a:defRPr i="1"/>
            </a:pPr>
            <a:r>
              <a:t>Approved 5-0-0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