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22"/>
  </p:notesMasterIdLst>
  <p:handoutMasterIdLst>
    <p:handoutMasterId r:id="rId23"/>
  </p:handoutMasterIdLst>
  <p:sldIdLst>
    <p:sldId id="261" r:id="rId3"/>
    <p:sldId id="271" r:id="rId4"/>
    <p:sldId id="280" r:id="rId5"/>
    <p:sldId id="281" r:id="rId6"/>
    <p:sldId id="282" r:id="rId7"/>
    <p:sldId id="283" r:id="rId8"/>
    <p:sldId id="272" r:id="rId9"/>
    <p:sldId id="300" r:id="rId10"/>
    <p:sldId id="269" r:id="rId11"/>
    <p:sldId id="301" r:id="rId12"/>
    <p:sldId id="279" r:id="rId13"/>
    <p:sldId id="302" r:id="rId14"/>
    <p:sldId id="320" r:id="rId15"/>
    <p:sldId id="321" r:id="rId16"/>
    <p:sldId id="299" r:id="rId17"/>
    <p:sldId id="316" r:id="rId18"/>
    <p:sldId id="311" r:id="rId19"/>
    <p:sldId id="285" r:id="rId20"/>
    <p:sldId id="313"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70" autoAdjust="0"/>
    <p:restoredTop sz="94660"/>
  </p:normalViewPr>
  <p:slideViewPr>
    <p:cSldViewPr>
      <p:cViewPr varScale="1">
        <p:scale>
          <a:sx n="74" d="100"/>
          <a:sy n="74" d="100"/>
        </p:scale>
        <p:origin x="192"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283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486546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1292523067"/>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defTabSz="966788" eaLnBrk="0" fontAlgn="auto" latinLnBrk="0" hangingPunct="0">
              <a:lnSpc>
                <a:spcPct val="100000"/>
              </a:lnSpc>
              <a:spcBef>
                <a:spcPct val="0"/>
              </a:spcBef>
              <a:spcAft>
                <a:spcPts val="0"/>
              </a:spcAft>
              <a:buClrTx/>
              <a:buSzTx/>
              <a:buFontTx/>
              <a:buNone/>
              <a:tabLst/>
              <a:defRPr/>
            </a:pPr>
            <a:fld id="{C326F395-61A7-4F12-8F09-42C66F2266F1}" type="slidenum">
              <a:rPr kumimoji="0" lang="en-US" altLang="en-US" sz="1300" b="0" i="0" u="none" strike="noStrike" kern="0" cap="none" spc="0" normalizeH="0" baseline="0" noProof="0">
                <a:ln>
                  <a:noFill/>
                </a:ln>
                <a:solidFill>
                  <a:schemeClr val="tx1"/>
                </a:solidFill>
                <a:effectLst/>
                <a:uLnTx/>
                <a:uFillTx/>
                <a:latin typeface="Times New Roman" panose="02020603050405020304" pitchFamily="18" charset="0"/>
              </a:rPr>
              <a:pPr marL="0" marR="0" lvl="0" indent="0" defTabSz="966788" eaLnBrk="0" fontAlgn="auto" latinLnBrk="0" hangingPunct="0">
                <a:lnSpc>
                  <a:spcPct val="100000"/>
                </a:lnSpc>
                <a:spcBef>
                  <a:spcPct val="0"/>
                </a:spcBef>
                <a:spcAft>
                  <a:spcPts val="0"/>
                </a:spcAft>
                <a:buClrTx/>
                <a:buSzTx/>
                <a:buFontTx/>
                <a:buNone/>
                <a:tabLst/>
                <a:defRPr/>
              </a:pPr>
              <a:t>6</a:t>
            </a:fld>
            <a:endParaRPr kumimoji="0" lang="en-US" altLang="en-US" sz="13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950529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4280516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277859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0730117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8791361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6821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289635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354572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098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439605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7649539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869146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0908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userDrawn="1"/>
        </p:nvSpPr>
        <p:spPr>
          <a:xfrm>
            <a:off x="2286000" y="6525399"/>
            <a:ext cx="5105400" cy="307777"/>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400" dirty="0"/>
              <a:t>16-17-0005-01-000s</a:t>
            </a:r>
            <a:endParaRPr lang="en-US" sz="1400" b="1" dirty="0"/>
          </a:p>
        </p:txBody>
      </p:sp>
      <p:sp>
        <p:nvSpPr>
          <p:cNvPr id="6" name="TextBox 5"/>
          <p:cNvSpPr txBox="1"/>
          <p:nvPr userDrawn="1"/>
        </p:nvSpPr>
        <p:spPr>
          <a:xfrm>
            <a:off x="228600" y="6525399"/>
            <a:ext cx="1676400" cy="307777"/>
          </a:xfrm>
          <a:prstGeom prst="rect">
            <a:avLst/>
          </a:prstGeom>
          <a:noFill/>
        </p:spPr>
        <p:txBody>
          <a:bodyPr wrap="square" rtlCol="0">
            <a:spAutoFit/>
          </a:bodyPr>
          <a:lstStyle/>
          <a:p>
            <a:r>
              <a:rPr lang="en-US" sz="1400" dirty="0">
                <a:solidFill>
                  <a:srgbClr val="898989"/>
                </a:solidFill>
                <a:latin typeface="Calibri" pitchFamily="34" charset="0"/>
                <a:ea typeface="ＭＳ Ｐゴシック" pitchFamily="34" charset="-128"/>
                <a:cs typeface="Calibri" pitchFamily="34" charset="0"/>
              </a:rPr>
              <a:t>January 2017</a:t>
            </a:r>
            <a:endParaRPr lang="en-US" sz="1400" dirty="0"/>
          </a:p>
        </p:txBody>
      </p:sp>
      <p:sp>
        <p:nvSpPr>
          <p:cNvPr id="8" name="Slide Number Placeholder 7"/>
          <p:cNvSpPr>
            <a:spLocks noGrp="1"/>
          </p:cNvSpPr>
          <p:nvPr>
            <p:ph type="sldNum" sz="quarter" idx="4"/>
          </p:nvPr>
        </p:nvSpPr>
        <p:spPr>
          <a:xfrm>
            <a:off x="7924800" y="6400800"/>
            <a:ext cx="990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3042F5-D33E-499D-87AC-FCA2D98CF6F0}" type="slidenum">
              <a:rPr lang="en-US" smtClean="0"/>
              <a:pPr/>
              <a:t>‹#›</a:t>
            </a:fld>
            <a:endParaRPr lang="en-US" dirty="0"/>
          </a:p>
        </p:txBody>
      </p:sp>
      <p:sp>
        <p:nvSpPr>
          <p:cNvPr id="9" name="TextBox 8"/>
          <p:cNvSpPr txBox="1"/>
          <p:nvPr userDrawn="1"/>
        </p:nvSpPr>
        <p:spPr>
          <a:xfrm>
            <a:off x="8305800" y="6477000"/>
            <a:ext cx="453970" cy="369332"/>
          </a:xfrm>
          <a:prstGeom prst="rect">
            <a:avLst/>
          </a:prstGeom>
          <a:noFill/>
        </p:spPr>
        <p:txBody>
          <a:bodyPr wrap="non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fld id="{173042F5-D33E-499D-87AC-FCA2D98CF6F0}" type="slidenum">
              <a:rPr lang="en-US" sz="1800" smtClean="0"/>
              <a:pPr marL="0" marR="0" indent="0" algn="l" defTabSz="914400" rtl="0" eaLnBrk="0" fontAlgn="base" latinLnBrk="0" hangingPunct="0">
                <a:lnSpc>
                  <a:spcPct val="100000"/>
                </a:lnSpc>
                <a:spcBef>
                  <a:spcPct val="0"/>
                </a:spcBef>
                <a:spcAft>
                  <a:spcPct val="0"/>
                </a:spcAft>
                <a:buClrTx/>
                <a:buSzTx/>
                <a:buFontTx/>
                <a:buNone/>
                <a:tabLst/>
                <a:defRPr/>
              </a:pPr>
              <a:t>‹#›</a:t>
            </a:fld>
            <a:endParaRPr lang="en-US" sz="18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GB" altLang="en-US" sz="1100" b="1" dirty="0">
                <a:solidFill>
                  <a:srgbClr val="000099"/>
                </a:solidFill>
                <a:latin typeface="Arial" charset="0"/>
                <a:cs typeface="+mn-cs"/>
              </a:rPr>
              <a:t>15 March 2015</a:t>
            </a:r>
            <a:endParaRPr lang="en-GB" altLang="en-US" sz="1100" b="1" dirty="0">
              <a:solidFill>
                <a:srgbClr val="000099"/>
              </a:solidFill>
              <a:latin typeface="Arial" charset="0"/>
              <a:cs typeface="Arial" charset="0"/>
            </a:endParaRPr>
          </a:p>
        </p:txBody>
      </p:sp>
    </p:spTree>
    <p:extLst>
      <p:ext uri="{BB962C8B-B14F-4D97-AF65-F5344CB8AC3E}">
        <p14:creationId xmlns:p14="http://schemas.microsoft.com/office/powerpoint/2010/main" val="40960166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7" Type="http://schemas.openxmlformats.org/officeDocument/2006/relationships/image" Target="../media/image2.jpeg"/><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7.xml"/><Relationship Id="rId6" Type="http://schemas.openxmlformats.org/officeDocument/2006/relationships/hyperlink" Target="http://standards.ieee.org/board/pat" TargetMode="External"/><Relationship Id="rId5" Type="http://schemas.openxmlformats.org/officeDocument/2006/relationships/hyperlink" Target="http://standards.ieee.org/board/pat/pat-material.html" TargetMode="External"/><Relationship Id="rId4" Type="http://schemas.openxmlformats.org/officeDocument/2006/relationships/hyperlink" Target="http://standards.ieee.org/guides/opman/sect6.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6/dcn/16/16-16-0044-07-000s-802-16s-draft-system-description-document-sdd.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https://docs.google.com/spreadsheets/d/1_b8t-qMOSBau4VwSMlgS4mWVcctCojd45OfC6b-nVRg/edit#gid=9"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docs.google.com/spreadsheets/d/1_b8t-qMOSBau4VwSMlgS4mWVcctCojd45OfC6b-nVRg/edit#gid=9"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0" y="0"/>
            <a:ext cx="9144000" cy="5109091"/>
          </a:xfrm>
          <a:prstGeom prst="rect">
            <a:avLst/>
          </a:prstGeom>
          <a:noFill/>
          <a:ln w="12700">
            <a:noFill/>
            <a:miter lim="800000"/>
            <a:headEnd type="none" w="sm" len="sm"/>
            <a:tailEnd type="none" w="sm" len="sm"/>
          </a:ln>
        </p:spPr>
        <p:txBody>
          <a:bodyPr>
            <a:prstTxWarp prst="textNoShape">
              <a:avLst/>
            </a:prstTxWarp>
            <a:spAutoFit/>
          </a:bodyPr>
          <a:lstStyle/>
          <a:p>
            <a:pPr marL="342900" lvl="1" algn="ctr" defTabSz="1016000"/>
            <a:r>
              <a:rPr lang="en-US" sz="1400" b="1" dirty="0">
                <a:latin typeface="Times" pitchFamily="1" charset="0"/>
              </a:rPr>
              <a:t>802.16 GRIDMAN Task Group - Session #106</a:t>
            </a:r>
            <a:endParaRPr lang="en-US" dirty="0">
              <a:latin typeface="Times" pitchFamily="1" charset="0"/>
            </a:endParaRPr>
          </a:p>
          <a:p>
            <a:pPr marL="114300" algn="ctr" defTabSz="1016000"/>
            <a:endParaRPr lang="en-US" dirty="0">
              <a:latin typeface="Times" pitchFamily="1" charset="0"/>
            </a:endParaRPr>
          </a:p>
          <a:p>
            <a:pPr marL="114300" defTabSz="1016000"/>
            <a:r>
              <a:rPr lang="en-US" b="1" dirty="0">
                <a:latin typeface="Times" pitchFamily="1" charset="0"/>
              </a:rPr>
              <a:t>[IEEE 802.16 Mentor Presentation Template (Rev. 0)]</a:t>
            </a:r>
            <a:r>
              <a:rPr lang="en-US" dirty="0">
                <a:latin typeface="Times" pitchFamily="1" charset="0"/>
              </a:rPr>
              <a:t> </a:t>
            </a:r>
          </a:p>
          <a:p>
            <a:pPr marL="114300" defTabSz="1016000"/>
            <a:r>
              <a:rPr lang="en-US" dirty="0">
                <a:latin typeface="Times" pitchFamily="1" charset="0"/>
              </a:rPr>
              <a:t>Document Number:</a:t>
            </a:r>
          </a:p>
          <a:p>
            <a:pPr marL="342900" lvl="1" defTabSz="1016000"/>
            <a:r>
              <a:rPr lang="en-US" dirty="0">
                <a:latin typeface="Times" pitchFamily="1" charset="0"/>
              </a:rPr>
              <a:t>IEEE 802.</a:t>
            </a:r>
            <a:r>
              <a:rPr lang="en-US" dirty="0"/>
              <a:t> 16-17-0005-00-000s</a:t>
            </a:r>
          </a:p>
          <a:p>
            <a:pPr marL="342900" lvl="1" defTabSz="1016000"/>
            <a:r>
              <a:rPr lang="en-US" dirty="0">
                <a:latin typeface="Times" pitchFamily="1" charset="0"/>
              </a:rPr>
              <a:t>Date Submitted:</a:t>
            </a:r>
          </a:p>
          <a:p>
            <a:pPr marL="342900" lvl="1" defTabSz="1016000"/>
            <a:r>
              <a:rPr lang="en-US" dirty="0">
                <a:latin typeface="Times" pitchFamily="1" charset="0"/>
              </a:rPr>
              <a:t>17-Jan-2017</a:t>
            </a:r>
          </a:p>
          <a:p>
            <a:pPr marL="114300" defTabSz="1016000"/>
            <a:r>
              <a:rPr lang="en-US" dirty="0">
                <a:latin typeface="Times" pitchFamily="1" charset="0"/>
              </a:rPr>
              <a:t>Source:</a:t>
            </a:r>
          </a:p>
          <a:p>
            <a:pPr marL="342900" lvl="1" defTabSz="1016000"/>
            <a:r>
              <a:rPr lang="en-US" dirty="0">
                <a:latin typeface="Times" pitchFamily="1" charset="0"/>
              </a:rPr>
              <a:t>Tim Godfrey			Voice:</a:t>
            </a:r>
          </a:p>
          <a:p>
            <a:pPr marL="342900" lvl="1" defTabSz="1016000"/>
            <a:r>
              <a:rPr lang="en-US" dirty="0">
                <a:latin typeface="Times" pitchFamily="1" charset="0"/>
              </a:rPr>
              <a:t>EPRI				E-mail:	</a:t>
            </a:r>
          </a:p>
          <a:p>
            <a:pPr marL="342900" lvl="1" defTabSz="1016000"/>
            <a:endParaRPr lang="en-US" dirty="0">
              <a:latin typeface="Times" pitchFamily="1" charset="0"/>
            </a:endParaRPr>
          </a:p>
          <a:p>
            <a:pPr marL="342900" lvl="1" defTabSz="1016000"/>
            <a:r>
              <a:rPr lang="en-US" dirty="0">
                <a:latin typeface="Helvetica" pitchFamily="1" charset="0"/>
              </a:rPr>
              <a:t>*&lt;</a:t>
            </a:r>
            <a:r>
              <a:rPr lang="en-US" sz="1000" dirty="0">
                <a:solidFill>
                  <a:srgbClr val="0000FF"/>
                </a:solidFill>
                <a:latin typeface="Helvetica" pitchFamily="1" charset="0"/>
                <a:hlinkClick r:id="rId2"/>
              </a:rPr>
              <a:t>http://standards.ieee.org/faqs/affiliationFAQ.html</a:t>
            </a:r>
            <a:r>
              <a:rPr lang="en-US" dirty="0">
                <a:latin typeface="Helvetica" pitchFamily="1" charset="0"/>
              </a:rPr>
              <a:t>&gt;</a:t>
            </a:r>
            <a:endParaRPr lang="en-US" dirty="0">
              <a:latin typeface="Times" pitchFamily="1" charset="0"/>
            </a:endParaRPr>
          </a:p>
          <a:p>
            <a:pPr marL="114300" defTabSz="1016000"/>
            <a:r>
              <a:rPr lang="en-US" dirty="0">
                <a:latin typeface="Times" pitchFamily="1" charset="0"/>
              </a:rPr>
              <a:t>Re:</a:t>
            </a:r>
          </a:p>
          <a:p>
            <a:pPr marL="114300" defTabSz="1016000"/>
            <a:endParaRPr lang="en-US" dirty="0">
              <a:latin typeface="Times" pitchFamily="1" charset="0"/>
            </a:endParaRPr>
          </a:p>
          <a:p>
            <a:pPr marL="114300" defTabSz="1016000"/>
            <a:r>
              <a:rPr lang="en-US" dirty="0">
                <a:latin typeface="Times" pitchFamily="1" charset="0"/>
              </a:rPr>
              <a:t>Base Contribution:</a:t>
            </a:r>
          </a:p>
          <a:p>
            <a:pPr marL="342900" lvl="1" defTabSz="1016000"/>
            <a:r>
              <a:rPr lang="en-US" dirty="0">
                <a:latin typeface="Times" pitchFamily="1" charset="0"/>
              </a:rPr>
              <a:t>N/A</a:t>
            </a:r>
          </a:p>
          <a:p>
            <a:pPr marL="114300" defTabSz="1016000"/>
            <a:r>
              <a:rPr lang="en-US" dirty="0">
                <a:latin typeface="Times" pitchFamily="1" charset="0"/>
              </a:rPr>
              <a:t>Purpose:</a:t>
            </a:r>
          </a:p>
          <a:p>
            <a:pPr marL="342900" lvl="1" defTabSz="1016000"/>
            <a:r>
              <a:rPr lang="en-US" dirty="0">
                <a:latin typeface="Times" pitchFamily="18" charset="0"/>
                <a:cs typeface="Times New Roman" pitchFamily="18" charset="0"/>
              </a:rPr>
              <a:t>Session #107  Task Group Meeting Presentation (January 2017)</a:t>
            </a:r>
          </a:p>
          <a:p>
            <a:pPr marL="114300" defTabSz="1016000"/>
            <a:r>
              <a:rPr lang="en-US" dirty="0">
                <a:latin typeface="Times" pitchFamily="1" charset="0"/>
              </a:rPr>
              <a:t>Notice:</a:t>
            </a:r>
          </a:p>
          <a:p>
            <a:pPr marL="342900" lvl="1" defTabSz="1016000"/>
            <a:r>
              <a:rPr lang="en-US" sz="1000" i="1" dirty="0">
                <a:latin typeface="Times" pitchFamily="1" charset="0"/>
              </a:rPr>
              <a:t>This document does not represent the agreed views of the IEEE 802.16 Working Group or any of its subgroups</a:t>
            </a:r>
            <a:r>
              <a:rPr lang="en-US" sz="1000" dirty="0">
                <a:latin typeface="Times" pitchFamily="1" charset="0"/>
              </a:rPr>
              <a:t>. It represents only the views of the participants listed in the “Source(s)” field above. It is offered as a basis for discussion. It is not binding on the contributor(s), who reserve(s) the right to add, amend or withdraw material contained herein.	</a:t>
            </a:r>
          </a:p>
          <a:p>
            <a:pPr marL="114300" defTabSz="1016000"/>
            <a:r>
              <a:rPr lang="en-US" dirty="0">
                <a:latin typeface="Times" pitchFamily="1" charset="0"/>
              </a:rPr>
              <a:t>Copyright Policy:</a:t>
            </a:r>
          </a:p>
          <a:p>
            <a:pPr marL="342900" lvl="1" defTabSz="1016000"/>
            <a:r>
              <a:rPr lang="en-US" sz="1000" dirty="0">
                <a:latin typeface="Times" pitchFamily="1" charset="0"/>
              </a:rPr>
              <a:t>The contributor is familiar with the IEEE-SA Copyright Policy &lt;</a:t>
            </a:r>
            <a:r>
              <a:rPr lang="en-US" sz="1000" dirty="0">
                <a:solidFill>
                  <a:srgbClr val="0000FF"/>
                </a:solidFill>
                <a:latin typeface="Times" pitchFamily="1" charset="0"/>
              </a:rPr>
              <a:t>http://standards.ieee.org/IPR/copyrightpolicy.html</a:t>
            </a:r>
            <a:r>
              <a:rPr lang="en-US" sz="1000" dirty="0">
                <a:latin typeface="Times" pitchFamily="1" charset="0"/>
              </a:rPr>
              <a:t>&gt;.</a:t>
            </a:r>
            <a:r>
              <a:rPr lang="en-US" dirty="0">
                <a:latin typeface="Times" pitchFamily="1" charset="0"/>
              </a:rPr>
              <a:t>	</a:t>
            </a:r>
          </a:p>
          <a:p>
            <a:pPr marL="114300" defTabSz="1016000"/>
            <a:r>
              <a:rPr lang="en-US" dirty="0">
                <a:latin typeface="Times" pitchFamily="1" charset="0"/>
              </a:rPr>
              <a:t>Patent Policy:</a:t>
            </a:r>
          </a:p>
          <a:p>
            <a:pPr marL="342900" lvl="1" defTabSz="1016000"/>
            <a:r>
              <a:rPr lang="en-US" sz="1000" dirty="0">
                <a:latin typeface="Times" pitchFamily="1" charset="0"/>
              </a:rPr>
              <a:t>The contributor is familiar with the IEEE-SA Patent Policy and Procedures:</a:t>
            </a:r>
          </a:p>
          <a:p>
            <a:pPr marL="2006600" lvl="3" defTabSz="1016000"/>
            <a:r>
              <a:rPr lang="en-US" sz="1000" dirty="0">
                <a:latin typeface="Times" pitchFamily="1" charset="0"/>
              </a:rPr>
              <a:t>&lt;</a:t>
            </a:r>
            <a:r>
              <a:rPr lang="en-US" sz="1000" dirty="0">
                <a:solidFill>
                  <a:srgbClr val="0000FF"/>
                </a:solidFill>
                <a:latin typeface="Times" pitchFamily="1" charset="0"/>
              </a:rPr>
              <a:t>http://standards.ieee.org/guides/bylaws/sect6-7</a:t>
            </a:r>
            <a:r>
              <a:rPr lang="en-US" sz="1000" dirty="0">
                <a:solidFill>
                  <a:srgbClr val="0000FF"/>
                </a:solidFill>
                <a:latin typeface="Times" pitchFamily="1" charset="0"/>
                <a:hlinkClick r:id="rId3"/>
              </a:rPr>
              <a:t>.html#6</a:t>
            </a:r>
            <a:r>
              <a:rPr lang="en-US" sz="1000" dirty="0">
                <a:latin typeface="Times" pitchFamily="1" charset="0"/>
              </a:rPr>
              <a:t>&gt; and &lt;</a:t>
            </a:r>
            <a:r>
              <a:rPr lang="en-US" sz="1000" dirty="0">
                <a:solidFill>
                  <a:srgbClr val="0000FF"/>
                </a:solidFill>
                <a:latin typeface="Times" pitchFamily="1" charset="0"/>
              </a:rPr>
              <a:t>http://standards.ieee.org/guides/opman/</a:t>
            </a:r>
            <a:r>
              <a:rPr lang="en-US" sz="1000" dirty="0">
                <a:solidFill>
                  <a:srgbClr val="0000FF"/>
                </a:solidFill>
                <a:latin typeface="Times" pitchFamily="1" charset="0"/>
                <a:hlinkClick r:id="rId4"/>
              </a:rPr>
              <a:t>sect6.html#6.3</a:t>
            </a:r>
            <a:r>
              <a:rPr lang="en-US" sz="1000" dirty="0">
                <a:latin typeface="Times" pitchFamily="1" charset="0"/>
              </a:rPr>
              <a:t>&gt;.</a:t>
            </a:r>
          </a:p>
          <a:p>
            <a:pPr marL="342900" lvl="1" defTabSz="1016000"/>
            <a:r>
              <a:rPr lang="en-US" sz="1000" dirty="0">
                <a:latin typeface="Times" pitchFamily="1" charset="0"/>
              </a:rPr>
              <a:t>Further information is located at &lt;</a:t>
            </a:r>
            <a:r>
              <a:rPr lang="en-US" sz="1000" dirty="0">
                <a:solidFill>
                  <a:srgbClr val="0000FF"/>
                </a:solidFill>
                <a:latin typeface="Times" pitchFamily="1" charset="0"/>
                <a:hlinkClick r:id="rId5"/>
              </a:rPr>
              <a:t>http://standards.ieee.org/board/pat/pat-material.html</a:t>
            </a:r>
            <a:r>
              <a:rPr lang="en-US" sz="1000" dirty="0">
                <a:latin typeface="Times" pitchFamily="1" charset="0"/>
              </a:rPr>
              <a:t>&gt; and &lt;</a:t>
            </a:r>
            <a:r>
              <a:rPr lang="en-US" sz="1000" dirty="0">
                <a:solidFill>
                  <a:srgbClr val="0000FF"/>
                </a:solidFill>
                <a:latin typeface="Times" pitchFamily="1" charset="0"/>
                <a:hlinkClick r:id="rId6"/>
              </a:rPr>
              <a:t>http://standards.ieee.org/board/pat</a:t>
            </a:r>
            <a:r>
              <a:rPr lang="en-US" sz="1000" dirty="0">
                <a:latin typeface="Times" pitchFamily="1" charset="0"/>
                <a:hlinkClick r:id="rId6"/>
              </a:rPr>
              <a:t> </a:t>
            </a:r>
            <a:r>
              <a:rPr lang="en-US" sz="1000" dirty="0">
                <a:latin typeface="Times" pitchFamily="1" charset="0"/>
              </a:rPr>
              <a:t>&gt;.</a:t>
            </a:r>
          </a:p>
        </p:txBody>
      </p:sp>
      <p:pic>
        <p:nvPicPr>
          <p:cNvPr id="3" name="Picture 6"/>
          <p:cNvPicPr>
            <a:picLocks noChangeAspect="1" noChangeArrowheads="1"/>
          </p:cNvPicPr>
          <p:nvPr/>
        </p:nvPicPr>
        <p:blipFill>
          <a:blip r:embed="rId7"/>
          <a:srcRect/>
          <a:stretch>
            <a:fillRect/>
          </a:stretch>
        </p:blipFill>
        <p:spPr bwMode="auto">
          <a:xfrm>
            <a:off x="4724400" y="1447800"/>
            <a:ext cx="1709305" cy="533400"/>
          </a:xfrm>
          <a:prstGeom prst="rect">
            <a:avLst/>
          </a:prstGeom>
          <a:noFill/>
          <a:ln w="12700" cap="flat" cmpd="sng">
            <a:noFill/>
            <a:prstDash val="solid"/>
            <a:miter lim="800000"/>
            <a:headEnd type="none" w="sm" len="sm"/>
            <a:tailEnd type="none" w="sm" len="sm"/>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 for presentation and discussion of contributions</a:t>
            </a:r>
          </a:p>
        </p:txBody>
      </p:sp>
      <p:sp>
        <p:nvSpPr>
          <p:cNvPr id="3" name="Content Placeholder 2"/>
          <p:cNvSpPr>
            <a:spLocks noGrp="1"/>
          </p:cNvSpPr>
          <p:nvPr>
            <p:ph idx="1"/>
          </p:nvPr>
        </p:nvSpPr>
        <p:spPr/>
        <p:txBody>
          <a:bodyPr>
            <a:normAutofit lnSpcReduction="10000"/>
          </a:bodyPr>
          <a:lstStyle/>
          <a:p>
            <a:r>
              <a:rPr lang="en-US" dirty="0"/>
              <a:t>16-17-0001r1	Draft: Proposed Amendments to 802.16 to Support &lt;1.25 MHz Channels</a:t>
            </a:r>
          </a:p>
          <a:p>
            <a:pPr lvl="1"/>
            <a:r>
              <a:rPr lang="en-US" dirty="0"/>
              <a:t>Doug Gray</a:t>
            </a:r>
          </a:p>
          <a:p>
            <a:r>
              <a:rPr lang="en-US" dirty="0"/>
              <a:t>16-17-0002r1	Proposed Amendment Changes - Section 6 	</a:t>
            </a:r>
          </a:p>
          <a:p>
            <a:pPr lvl="1"/>
            <a:r>
              <a:rPr lang="en-US" dirty="0"/>
              <a:t>Menashe </a:t>
            </a:r>
            <a:r>
              <a:rPr lang="en-US" dirty="0" err="1"/>
              <a:t>Shahar</a:t>
            </a:r>
            <a:r>
              <a:rPr lang="en-US" dirty="0"/>
              <a:t> (Full Spectrum</a:t>
            </a:r>
          </a:p>
          <a:p>
            <a:r>
              <a:rPr lang="en-US" dirty="0"/>
              <a:t>16-17-0003r0	Proposed Amendment Changes - Section 8</a:t>
            </a:r>
          </a:p>
          <a:p>
            <a:pPr lvl="1"/>
            <a:r>
              <a:rPr lang="en-US" dirty="0"/>
              <a:t>Menashe </a:t>
            </a:r>
            <a:r>
              <a:rPr lang="en-US" dirty="0" err="1"/>
              <a:t>Shahar</a:t>
            </a:r>
            <a:r>
              <a:rPr lang="en-US" dirty="0"/>
              <a:t> (Full Spectrum)</a:t>
            </a:r>
          </a:p>
        </p:txBody>
      </p:sp>
    </p:spTree>
    <p:extLst>
      <p:ext uri="{BB962C8B-B14F-4D97-AF65-F5344CB8AC3E}">
        <p14:creationId xmlns:p14="http://schemas.microsoft.com/office/powerpoint/2010/main" val="29555165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 Requirements Document</a:t>
            </a:r>
          </a:p>
        </p:txBody>
      </p:sp>
      <p:sp>
        <p:nvSpPr>
          <p:cNvPr id="3" name="Content Placeholder 2"/>
          <p:cNvSpPr>
            <a:spLocks noGrp="1"/>
          </p:cNvSpPr>
          <p:nvPr>
            <p:ph idx="1"/>
          </p:nvPr>
        </p:nvSpPr>
        <p:spPr/>
        <p:txBody>
          <a:bodyPr/>
          <a:lstStyle/>
          <a:p>
            <a:r>
              <a:rPr lang="en-US" dirty="0"/>
              <a:t>Approved SRD is posted as 802.16-16-0034r4</a:t>
            </a:r>
          </a:p>
        </p:txBody>
      </p:sp>
    </p:spTree>
    <p:extLst>
      <p:ext uri="{BB962C8B-B14F-4D97-AF65-F5344CB8AC3E}">
        <p14:creationId xmlns:p14="http://schemas.microsoft.com/office/powerpoint/2010/main" val="15545860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of Contributions</a:t>
            </a:r>
          </a:p>
        </p:txBody>
      </p:sp>
      <p:sp>
        <p:nvSpPr>
          <p:cNvPr id="3" name="Content Placeholder 2"/>
          <p:cNvSpPr>
            <a:spLocks noGrp="1"/>
          </p:cNvSpPr>
          <p:nvPr>
            <p:ph idx="1"/>
          </p:nvPr>
        </p:nvSpPr>
        <p:spPr/>
        <p:txBody>
          <a:bodyPr>
            <a:normAutofit fontScale="92500" lnSpcReduction="20000"/>
          </a:bodyPr>
          <a:lstStyle/>
          <a:p>
            <a:r>
              <a:rPr lang="en-US" dirty="0"/>
              <a:t>Note: 16-17-0001r1 has incorporated 16-17-0002r1 and 16-17-0003r0.</a:t>
            </a:r>
          </a:p>
          <a:p>
            <a:r>
              <a:rPr lang="en-US" dirty="0"/>
              <a:t>Discussion while reviewing 16-17-0001r1</a:t>
            </a:r>
          </a:p>
          <a:p>
            <a:pPr lvl="1"/>
            <a:r>
              <a:rPr lang="en-US" dirty="0"/>
              <a:t>Menashe will develop a table to specify sampling clock based on frame duration. </a:t>
            </a:r>
          </a:p>
          <a:p>
            <a:pPr lvl="2"/>
            <a:r>
              <a:rPr lang="en-US" dirty="0"/>
              <a:t>To be inserted in: 8.4.2.3 Primitive parameters </a:t>
            </a:r>
          </a:p>
          <a:p>
            <a:r>
              <a:rPr lang="en-US" dirty="0"/>
              <a:t>Question on table 6-53b</a:t>
            </a:r>
          </a:p>
          <a:p>
            <a:pPr lvl="1"/>
            <a:r>
              <a:rPr lang="en-US" dirty="0"/>
              <a:t>Why do we need the padding nibble? </a:t>
            </a:r>
          </a:p>
          <a:p>
            <a:pPr lvl="1"/>
            <a:r>
              <a:rPr lang="en-US" dirty="0"/>
              <a:t>Because in 8-114b DL-MAP-IE(), the DIUC is 4 bits which can break byte alignment. No need for change</a:t>
            </a:r>
          </a:p>
          <a:p>
            <a:pPr lvl="1"/>
            <a:r>
              <a:rPr lang="en-US" dirty="0"/>
              <a:t> </a:t>
            </a:r>
          </a:p>
          <a:p>
            <a:pPr lvl="1"/>
            <a:endParaRPr lang="en-US" dirty="0"/>
          </a:p>
        </p:txBody>
      </p:sp>
    </p:spTree>
    <p:extLst>
      <p:ext uri="{BB962C8B-B14F-4D97-AF65-F5344CB8AC3E}">
        <p14:creationId xmlns:p14="http://schemas.microsoft.com/office/powerpoint/2010/main" val="2755688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on Contributions</a:t>
            </a:r>
          </a:p>
        </p:txBody>
      </p:sp>
      <p:sp>
        <p:nvSpPr>
          <p:cNvPr id="3" name="Content Placeholder 2"/>
          <p:cNvSpPr>
            <a:spLocks noGrp="1"/>
          </p:cNvSpPr>
          <p:nvPr>
            <p:ph idx="1"/>
          </p:nvPr>
        </p:nvSpPr>
        <p:spPr/>
        <p:txBody>
          <a:bodyPr>
            <a:normAutofit/>
          </a:bodyPr>
          <a:lstStyle/>
          <a:p>
            <a:r>
              <a:rPr lang="en-US" dirty="0"/>
              <a:t>Order of slot allocation in DL-MAP</a:t>
            </a:r>
          </a:p>
          <a:p>
            <a:pPr lvl="1"/>
            <a:r>
              <a:rPr lang="en-US" dirty="0"/>
              <a:t>In standard, you specify two corners. For narrow </a:t>
            </a:r>
            <a:r>
              <a:rPr lang="en-US" dirty="0" err="1"/>
              <a:t>ch</a:t>
            </a:r>
            <a:r>
              <a:rPr lang="en-US" dirty="0"/>
              <a:t>, we have linear allocation. Additional change needed in 8.4.3.4</a:t>
            </a:r>
          </a:p>
          <a:p>
            <a:endParaRPr lang="en-US" dirty="0"/>
          </a:p>
          <a:p>
            <a:pPr lvl="1"/>
            <a:endParaRPr lang="en-US" dirty="0"/>
          </a:p>
          <a:p>
            <a:pPr lvl="1"/>
            <a:r>
              <a:rPr lang="en-US" dirty="0"/>
              <a:t> </a:t>
            </a:r>
          </a:p>
          <a:p>
            <a:pPr lvl="1"/>
            <a:endParaRPr lang="en-US" dirty="0"/>
          </a:p>
        </p:txBody>
      </p:sp>
    </p:spTree>
    <p:extLst>
      <p:ext uri="{BB962C8B-B14F-4D97-AF65-F5344CB8AC3E}">
        <p14:creationId xmlns:p14="http://schemas.microsoft.com/office/powerpoint/2010/main" val="28063200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on adding 1x3 permutation</a:t>
            </a:r>
          </a:p>
        </p:txBody>
      </p:sp>
      <p:sp>
        <p:nvSpPr>
          <p:cNvPr id="3" name="Content Placeholder 2"/>
          <p:cNvSpPr>
            <a:spLocks noGrp="1"/>
          </p:cNvSpPr>
          <p:nvPr>
            <p:ph idx="1"/>
          </p:nvPr>
        </p:nvSpPr>
        <p:spPr/>
        <p:txBody>
          <a:bodyPr/>
          <a:lstStyle/>
          <a:p>
            <a:r>
              <a:rPr lang="en-US" dirty="0"/>
              <a:t>Would benefit efficiency in narrower channels with small packet size</a:t>
            </a:r>
          </a:p>
          <a:p>
            <a:pPr lvl="1"/>
            <a:r>
              <a:rPr lang="en-US" dirty="0"/>
              <a:t>Need to review existing standard AMC implementation for interaction with AAS before adding 1x3 permutation (Action Menashe)</a:t>
            </a:r>
          </a:p>
          <a:p>
            <a:r>
              <a:rPr lang="en-US" dirty="0"/>
              <a:t>If added, change will involve</a:t>
            </a:r>
          </a:p>
          <a:p>
            <a:pPr lvl="1"/>
            <a:r>
              <a:rPr lang="en-US" dirty="0"/>
              <a:t>Draft update</a:t>
            </a:r>
          </a:p>
          <a:p>
            <a:pPr lvl="1"/>
            <a:r>
              <a:rPr lang="en-US" dirty="0"/>
              <a:t>SDD update</a:t>
            </a:r>
          </a:p>
          <a:p>
            <a:pPr lvl="1"/>
            <a:endParaRPr lang="en-US" dirty="0"/>
          </a:p>
        </p:txBody>
      </p:sp>
    </p:spTree>
    <p:extLst>
      <p:ext uri="{BB962C8B-B14F-4D97-AF65-F5344CB8AC3E}">
        <p14:creationId xmlns:p14="http://schemas.microsoft.com/office/powerpoint/2010/main" val="19549302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 Description Document SDD</a:t>
            </a:r>
          </a:p>
        </p:txBody>
      </p:sp>
      <p:sp>
        <p:nvSpPr>
          <p:cNvPr id="3" name="Content Placeholder 2"/>
          <p:cNvSpPr>
            <a:spLocks noGrp="1"/>
          </p:cNvSpPr>
          <p:nvPr>
            <p:ph idx="1"/>
          </p:nvPr>
        </p:nvSpPr>
        <p:spPr/>
        <p:txBody>
          <a:bodyPr>
            <a:normAutofit/>
          </a:bodyPr>
          <a:lstStyle/>
          <a:p>
            <a:r>
              <a:rPr lang="en-US" dirty="0"/>
              <a:t>Current version 802.16-16-44r7</a:t>
            </a:r>
          </a:p>
          <a:p>
            <a:r>
              <a:rPr lang="en-US" dirty="0">
                <a:hlinkClick r:id="rId2"/>
              </a:rPr>
              <a:t>https://mentor.ieee.org/802.16/dcn/16/16-16-0044-07-000s-802-16s-draft-system-description-document-sdd.docx</a:t>
            </a:r>
            <a:endParaRPr lang="en-US" dirty="0"/>
          </a:p>
          <a:p>
            <a:endParaRPr lang="en-US" dirty="0"/>
          </a:p>
        </p:txBody>
      </p:sp>
    </p:spTree>
    <p:extLst>
      <p:ext uri="{BB962C8B-B14F-4D97-AF65-F5344CB8AC3E}">
        <p14:creationId xmlns:p14="http://schemas.microsoft.com/office/powerpoint/2010/main" val="22938397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SDD Update and Approval</a:t>
            </a:r>
          </a:p>
        </p:txBody>
      </p:sp>
      <p:sp>
        <p:nvSpPr>
          <p:cNvPr id="3" name="Content Placeholder 2"/>
          <p:cNvSpPr>
            <a:spLocks noGrp="1"/>
          </p:cNvSpPr>
          <p:nvPr>
            <p:ph idx="1"/>
          </p:nvPr>
        </p:nvSpPr>
        <p:spPr/>
        <p:txBody>
          <a:bodyPr>
            <a:normAutofit/>
          </a:bodyPr>
          <a:lstStyle/>
          <a:p>
            <a:r>
              <a:rPr lang="en-US" dirty="0"/>
              <a:t>Create new document number for approved SDD: 802.16-17-0006-00-000s</a:t>
            </a:r>
          </a:p>
          <a:p>
            <a:pPr lvl="1"/>
            <a:endParaRPr lang="en-US" dirty="0"/>
          </a:p>
          <a:p>
            <a:r>
              <a:rPr lang="en-US" dirty="0"/>
              <a:t>Moves to approve 802.16-17-0006r0 as the System Description Document for 802.16s.</a:t>
            </a:r>
          </a:p>
          <a:p>
            <a:pPr lvl="1"/>
            <a:r>
              <a:rPr lang="en-US" dirty="0"/>
              <a:t>Moved Guy S</a:t>
            </a:r>
          </a:p>
          <a:p>
            <a:pPr lvl="1"/>
            <a:r>
              <a:rPr lang="en-US" dirty="0"/>
              <a:t>Second Bob F</a:t>
            </a:r>
          </a:p>
          <a:p>
            <a:pPr lvl="1"/>
            <a:r>
              <a:rPr lang="en-US" dirty="0"/>
              <a:t>Approved with unanimous consent</a:t>
            </a:r>
          </a:p>
          <a:p>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526450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Accomplishments at January meeting</a:t>
            </a:r>
          </a:p>
        </p:txBody>
      </p:sp>
      <p:sp>
        <p:nvSpPr>
          <p:cNvPr id="3" name="Content Placeholder 2"/>
          <p:cNvSpPr>
            <a:spLocks noGrp="1"/>
          </p:cNvSpPr>
          <p:nvPr>
            <p:ph idx="1"/>
          </p:nvPr>
        </p:nvSpPr>
        <p:spPr/>
        <p:txBody>
          <a:bodyPr>
            <a:normAutofit/>
          </a:bodyPr>
          <a:lstStyle/>
          <a:p>
            <a:r>
              <a:rPr lang="en-US" dirty="0"/>
              <a:t>Approved SDD : 802.16-17-0006r0</a:t>
            </a:r>
          </a:p>
          <a:p>
            <a:r>
              <a:rPr lang="en-US" dirty="0"/>
              <a:t>Reviewed contributions</a:t>
            </a:r>
          </a:p>
          <a:p>
            <a:r>
              <a:rPr lang="en-US" dirty="0"/>
              <a:t>16-17-0001r3	Draft: Proposed Amendments to 802.16 to Support &lt;1.25 MHz Channels</a:t>
            </a:r>
          </a:p>
          <a:p>
            <a:pPr lvl="1"/>
            <a:r>
              <a:rPr lang="en-US" dirty="0"/>
              <a:t>Pre-draft document</a:t>
            </a:r>
          </a:p>
          <a:p>
            <a:pPr lvl="1"/>
            <a:endParaRPr lang="en-US" dirty="0"/>
          </a:p>
          <a:p>
            <a:r>
              <a:rPr lang="en-US" dirty="0"/>
              <a:t>Draft P802.16s-D1 completed and reviewed</a:t>
            </a:r>
          </a:p>
          <a:p>
            <a:pPr lvl="1"/>
            <a:endParaRPr lang="en-US" dirty="0"/>
          </a:p>
          <a:p>
            <a:pPr lvl="1"/>
            <a:endParaRPr lang="en-US" dirty="0"/>
          </a:p>
          <a:p>
            <a:endParaRPr lang="en-US" dirty="0"/>
          </a:p>
          <a:p>
            <a:endParaRPr lang="en-US" dirty="0"/>
          </a:p>
          <a:p>
            <a:pPr lvl="1"/>
            <a:endParaRPr lang="en-US" dirty="0"/>
          </a:p>
          <a:p>
            <a:endParaRPr lang="en-US" dirty="0"/>
          </a:p>
          <a:p>
            <a:endParaRPr lang="en-US" dirty="0"/>
          </a:p>
        </p:txBody>
      </p:sp>
    </p:spTree>
    <p:extLst>
      <p:ext uri="{BB962C8B-B14F-4D97-AF65-F5344CB8AC3E}">
        <p14:creationId xmlns:p14="http://schemas.microsoft.com/office/powerpoint/2010/main" val="7125903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Closing</a:t>
            </a:r>
          </a:p>
        </p:txBody>
      </p:sp>
      <p:sp>
        <p:nvSpPr>
          <p:cNvPr id="3" name="Content Placeholder 2"/>
          <p:cNvSpPr>
            <a:spLocks noGrp="1"/>
          </p:cNvSpPr>
          <p:nvPr>
            <p:ph idx="1"/>
          </p:nvPr>
        </p:nvSpPr>
        <p:spPr/>
        <p:txBody>
          <a:bodyPr>
            <a:normAutofit fontScale="92500" lnSpcReduction="10000"/>
          </a:bodyPr>
          <a:lstStyle/>
          <a:p>
            <a:pPr marL="457200" lvl="1" indent="0">
              <a:buNone/>
            </a:pPr>
            <a:endParaRPr lang="en-US" dirty="0"/>
          </a:p>
          <a:p>
            <a:r>
              <a:rPr lang="en-US" dirty="0"/>
              <a:t>Assignment of Technical Editor</a:t>
            </a:r>
          </a:p>
          <a:p>
            <a:r>
              <a:rPr lang="en-US" dirty="0"/>
              <a:t>Review draft for completeness </a:t>
            </a:r>
          </a:p>
          <a:p>
            <a:r>
              <a:rPr lang="en-US" dirty="0"/>
              <a:t>Authorize a WG Letter Ballot</a:t>
            </a:r>
          </a:p>
          <a:p>
            <a:pPr lvl="1"/>
            <a:r>
              <a:rPr lang="en-US" dirty="0"/>
              <a:t>"To authorize the editor to generate Draft P802.16s/D1 and to conduct a 30 day Letter Ballot on the Draft P802.16s/D1”</a:t>
            </a:r>
          </a:p>
          <a:p>
            <a:pPr lvl="1"/>
            <a:endParaRPr lang="en-US" dirty="0"/>
          </a:p>
          <a:p>
            <a:r>
              <a:rPr lang="en-US" dirty="0"/>
              <a:t>Planned Teleconferences </a:t>
            </a:r>
          </a:p>
          <a:p>
            <a:pPr lvl="1"/>
            <a:r>
              <a:rPr lang="en-US" dirty="0"/>
              <a:t>23 February 2017, 11:00 PST, 2:00pm EST</a:t>
            </a:r>
          </a:p>
        </p:txBody>
      </p:sp>
    </p:spTree>
    <p:extLst>
      <p:ext uri="{BB962C8B-B14F-4D97-AF65-F5344CB8AC3E}">
        <p14:creationId xmlns:p14="http://schemas.microsoft.com/office/powerpoint/2010/main" val="5455840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Reference</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3941780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GRIDMAN Discussion Items</a:t>
            </a:r>
          </a:p>
        </p:txBody>
      </p:sp>
      <p:sp>
        <p:nvSpPr>
          <p:cNvPr id="3" name="Content Placeholder 2"/>
          <p:cNvSpPr>
            <a:spLocks noGrp="1"/>
          </p:cNvSpPr>
          <p:nvPr>
            <p:ph idx="1"/>
          </p:nvPr>
        </p:nvSpPr>
        <p:spPr/>
        <p:txBody>
          <a:bodyPr/>
          <a:lstStyle/>
          <a:p>
            <a:r>
              <a:rPr lang="en-US" dirty="0">
                <a:hlinkClick r:id="rId2"/>
              </a:rPr>
              <a:t>Link to Agenda</a:t>
            </a:r>
            <a:endParaRPr lang="en-US" dirty="0"/>
          </a:p>
          <a:p>
            <a:endParaRPr lang="en-US" dirty="0"/>
          </a:p>
          <a:p>
            <a:endParaRPr lang="en-US" dirty="0"/>
          </a:p>
          <a:p>
            <a:r>
              <a:rPr lang="en-US" dirty="0"/>
              <a:t>Review Contributions</a:t>
            </a:r>
          </a:p>
          <a:p>
            <a:r>
              <a:rPr lang="en-US" dirty="0"/>
              <a:t>Adopt </a:t>
            </a:r>
            <a:r>
              <a:rPr lang="en-US"/>
              <a:t>Text into Draft </a:t>
            </a:r>
            <a:r>
              <a:rPr lang="en-US" dirty="0"/>
              <a:t>Standard</a:t>
            </a:r>
          </a:p>
          <a:p>
            <a:endParaRPr lang="en-US" dirty="0"/>
          </a:p>
        </p:txBody>
      </p:sp>
    </p:spTree>
    <p:extLst>
      <p:ext uri="{BB962C8B-B14F-4D97-AF65-F5344CB8AC3E}">
        <p14:creationId xmlns:p14="http://schemas.microsoft.com/office/powerpoint/2010/main" val="3454143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buFont typeface="Arial" panose="020B0604020202020204"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buFont typeface="Arial" panose="020B0604020202020204"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#1</a:t>
            </a:r>
          </a:p>
        </p:txBody>
      </p:sp>
    </p:spTree>
    <p:extLst>
      <p:ext uri="{BB962C8B-B14F-4D97-AF65-F5344CB8AC3E}">
        <p14:creationId xmlns:p14="http://schemas.microsoft.com/office/powerpoint/2010/main" val="2364395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#2</a:t>
            </a: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If you have questions, contact the IEEE-SA Standards Board Patent Committee Administrator at patcom@ieee.org or visit http://standards.ieee.org/about/sasb/patcom/index.html</a:t>
            </a:r>
          </a:p>
          <a:p>
            <a:pPr marL="0" marR="0" lvl="0" indent="0" algn="ctr" defTabSz="914400" eaLnBrk="0" fontAlgn="auto" latinLnBrk="0" hangingPunct="0">
              <a:lnSpc>
                <a:spcPct val="80000"/>
              </a:lnSpc>
              <a:spcBef>
                <a:spcPct val="20000"/>
              </a:spcBef>
              <a:spcAft>
                <a:spcPts val="0"/>
              </a:spcAft>
              <a:buClr>
                <a:srgbClr val="CC3300"/>
              </a:buClr>
              <a:buSzPct val="50000"/>
              <a:buFont typeface="Monotype Sorts"/>
              <a:buNone/>
              <a:tabLst/>
              <a:defRPr/>
            </a:pPr>
            <a:endParaRPr kumimoji="0" lang="en-US" altLang="en-US" sz="1200" b="1" i="0" u="none" strike="noStrike" kern="0" cap="none" spc="0" normalizeH="0" baseline="0" noProof="0">
              <a:ln>
                <a:noFill/>
              </a:ln>
              <a:solidFill>
                <a:srgbClr val="000099"/>
              </a:solidFill>
              <a:effectLst/>
              <a:uLnTx/>
              <a:uFillTx/>
              <a:latin typeface="Arial" panose="020B0604020202020204" pitchFamily="34" charset="0"/>
            </a:endParaRPr>
          </a:p>
          <a:p>
            <a:pPr marL="0" marR="0" lvl="0" indent="0"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943084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#3</a:t>
            </a:r>
          </a:p>
        </p:txBody>
      </p:sp>
    </p:spTree>
    <p:extLst>
      <p:ext uri="{BB962C8B-B14F-4D97-AF65-F5344CB8AC3E}">
        <p14:creationId xmlns:p14="http://schemas.microsoft.com/office/powerpoint/2010/main" val="3926475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eaLnBrk="0" fontAlgn="auto" latinLnBrk="0" hangingPunct="0">
              <a:lnSpc>
                <a:spcPct val="100000"/>
              </a:lnSpc>
              <a:spcBef>
                <a:spcPct val="0"/>
              </a:spcBef>
              <a:spcAft>
                <a:spcPts val="0"/>
              </a:spcAft>
              <a:buClrTx/>
              <a:buSzTx/>
              <a:buFontTx/>
              <a:buNone/>
              <a:tabLst/>
              <a:defRPr/>
            </a:pPr>
            <a:endParaRPr kumimoji="0" lang="en-GB" altLang="en-US" sz="2400" b="1" i="0" u="sng" strike="noStrike" kern="0" cap="none" spc="0" normalizeH="0" baseline="0" noProof="0">
              <a:ln>
                <a:noFill/>
              </a:ln>
              <a:solidFill>
                <a:srgbClr val="000099"/>
              </a:solidFill>
              <a:effectLst/>
              <a:uLnTx/>
              <a:uFillTx/>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0188" marR="0" lvl="0" indent="-230188" defTabSz="914400" eaLnBrk="0" fontAlgn="auto" latinLnBrk="0" hangingPunct="0">
              <a:lnSpc>
                <a:spcPct val="80000"/>
              </a:lnSpc>
              <a:spcBef>
                <a:spcPct val="20000"/>
              </a:spcBef>
              <a:spcAft>
                <a:spcPts val="0"/>
              </a:spcAft>
              <a:buClr>
                <a:srgbClr val="CC3300"/>
              </a:buClr>
              <a:buSzPct val="50000"/>
              <a:buFont typeface="Monotype Sorts"/>
              <a:buChar char="l"/>
              <a:tabLst/>
              <a:defRPr/>
            </a:pPr>
            <a:endParaRPr kumimoji="0" lang="en-US" altLang="en-US" sz="700" b="0" i="0" u="sng" strike="noStrike" kern="0" cap="none" spc="0" normalizeH="0" baseline="0" noProof="0">
              <a:ln>
                <a:noFill/>
              </a:ln>
              <a:solidFill>
                <a:srgbClr val="FF0000"/>
              </a:solidFill>
              <a:effectLst/>
              <a:uLnTx/>
              <a:uFillTx/>
              <a:latin typeface="Arial" panose="020B0604020202020204" pitchFamily="34" charset="0"/>
            </a:endParaRPr>
          </a:p>
          <a:p>
            <a:pPr marL="230188" marR="0" lvl="0" indent="-230188"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800" b="1" i="0" u="none" strike="noStrike" kern="0" cap="none" spc="0" normalizeH="0" baseline="0" noProof="0">
                <a:ln>
                  <a:noFill/>
                </a:ln>
                <a:solidFill>
                  <a:srgbClr val="000099"/>
                </a:solidFill>
                <a:effectLst/>
                <a:uLnTx/>
                <a:uFillTx/>
                <a:latin typeface="Arial" panose="020B0604020202020204" pitchFamily="34" charset="0"/>
              </a:rPr>
              <a:t>All IEEE-SA standards meetings shall be conducted in compliance with all applicable laws, including antitrust and competition laws. </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the interpretation, validity, or essentiality of patents/patent claims. </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specific license rates, terms, or conditions.</a:t>
            </a:r>
          </a:p>
          <a:p>
            <a:pPr marL="1143000" marR="0" lvl="2" indent="-22860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400" b="0" i="0" u="none" strike="noStrike" kern="0" cap="none" spc="0" normalizeH="0" baseline="0" noProof="0">
                <a:ln>
                  <a:noFill/>
                </a:ln>
                <a:solidFill>
                  <a:srgbClr val="000099"/>
                </a:solidFill>
                <a:effectLst/>
                <a:uLnTx/>
                <a:uFillTx/>
                <a:latin typeface="Arial" panose="020B0604020202020204" pitchFamily="34" charset="0"/>
              </a:rPr>
              <a:t>Relative costs, including licensing costs of essential patent claims, of different technical approaches may be discussed in standards development meetings. </a:t>
            </a:r>
          </a:p>
          <a:p>
            <a:pPr marL="1600200" marR="0" lvl="3" indent="-22860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GB" altLang="en-US" sz="1400" b="0" i="0" u="none" strike="noStrike" kern="0" cap="none" spc="0" normalizeH="0" baseline="0" noProof="0">
                <a:ln>
                  <a:noFill/>
                </a:ln>
                <a:solidFill>
                  <a:srgbClr val="000099"/>
                </a:solidFill>
                <a:effectLst/>
                <a:uLnTx/>
                <a:uFillTx/>
                <a:latin typeface="Arial" panose="020B0604020202020204" pitchFamily="34" charset="0"/>
              </a:rPr>
              <a:t>Technical considerations remain primary focus</a:t>
            </a:r>
            <a:endParaRPr kumimoji="0" lang="en-US" altLang="en-US" sz="1400" b="0" i="0" u="none" strike="noStrike" kern="0" cap="none" spc="0" normalizeH="0" baseline="0" noProof="0">
              <a:ln>
                <a:noFill/>
              </a:ln>
              <a:solidFill>
                <a:srgbClr val="000099"/>
              </a:solidFill>
              <a:effectLst/>
              <a:uLnTx/>
              <a:uFillTx/>
              <a:latin typeface="Arial" panose="020B0604020202020204" pitchFamily="34" charset="0"/>
            </a:endParaRP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or engage in the fixing of product prices, allocation of customers, or division of sales markets.</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the status or substance of ongoing or threatened litigation.</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be silent if inappropriate topics are discussed … do formally object.</a:t>
            </a:r>
          </a:p>
          <a:p>
            <a:pPr marL="230188" marR="0" lvl="0" indent="-230188"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000" b="1" i="0" u="none" strike="noStrike" kern="0" cap="none" spc="0" normalizeH="0" baseline="0" noProof="0">
                <a:ln>
                  <a:noFill/>
                </a:ln>
                <a:solidFill>
                  <a:srgbClr val="000099"/>
                </a:solidFill>
                <a:effectLst/>
                <a:uLnTx/>
                <a:uFillTx/>
                <a:latin typeface="Arial" panose="020B0604020202020204" pitchFamily="34" charset="0"/>
              </a:rPr>
              <a:t>---------------------------------------------------------------   </a:t>
            </a:r>
            <a:endParaRPr kumimoji="0" lang="en-US" altLang="en-US" sz="1200" b="1" i="0" u="none" strike="noStrike" kern="0" cap="none" spc="0" normalizeH="0" baseline="0" noProof="0">
              <a:ln>
                <a:noFill/>
              </a:ln>
              <a:solidFill>
                <a:srgbClr val="000099"/>
              </a:solidFill>
              <a:effectLst/>
              <a:uLnTx/>
              <a:uFillTx/>
              <a:latin typeface="Arial" panose="020B0604020202020204" pitchFamily="34" charset="0"/>
            </a:endParaRPr>
          </a:p>
          <a:p>
            <a:pPr marL="230188" marR="0" lvl="0" indent="-230188"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See </a:t>
            </a:r>
            <a:r>
              <a:rPr kumimoji="0" lang="en-US" altLang="en-US" sz="1200" b="1" i="1" u="none" strike="noStrike" kern="0" cap="none" spc="0" normalizeH="0" baseline="0" noProof="0">
                <a:ln>
                  <a:noFill/>
                </a:ln>
                <a:solidFill>
                  <a:srgbClr val="000099"/>
                </a:solidFill>
                <a:effectLst/>
                <a:uLnTx/>
                <a:uFillTx/>
                <a:latin typeface="Arial" panose="020B0604020202020204" pitchFamily="34" charset="0"/>
              </a:rPr>
              <a:t>IEEE-SA Standards Board Operations Manual</a:t>
            </a: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 clause 5.3.10 and </a:t>
            </a:r>
            <a:r>
              <a:rPr kumimoji="0" lang="en-GB" altLang="en-US" sz="1200" b="1" i="0" u="none" strike="noStrike" kern="0" cap="none" spc="0" normalizeH="0" baseline="0" noProof="0">
                <a:ln>
                  <a:noFill/>
                </a:ln>
                <a:solidFill>
                  <a:srgbClr val="000099"/>
                </a:solidFill>
                <a:effectLst/>
                <a:uLnTx/>
                <a:uFillTx/>
                <a:latin typeface="Arial" panose="020B0604020202020204" pitchFamily="34" charset="0"/>
              </a:rPr>
              <a:t>“Promoting Competition and Innovation: What You Need to Know about the IEEE Standards Association's Antitrust and Competition Policy”</a:t>
            </a: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#4</a:t>
            </a: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Tree>
    <p:extLst>
      <p:ext uri="{BB962C8B-B14F-4D97-AF65-F5344CB8AC3E}">
        <p14:creationId xmlns:p14="http://schemas.microsoft.com/office/powerpoint/2010/main" val="90231011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Meeting Plan for Week</a:t>
            </a:r>
          </a:p>
        </p:txBody>
      </p:sp>
      <p:sp>
        <p:nvSpPr>
          <p:cNvPr id="3" name="Content Placeholder 2"/>
          <p:cNvSpPr>
            <a:spLocks noGrp="1"/>
          </p:cNvSpPr>
          <p:nvPr>
            <p:ph idx="1"/>
          </p:nvPr>
        </p:nvSpPr>
        <p:spPr>
          <a:xfrm>
            <a:off x="3429000" y="1219201"/>
            <a:ext cx="5257800" cy="5248544"/>
          </a:xfrm>
        </p:spPr>
        <p:txBody>
          <a:bodyPr>
            <a:normAutofit/>
          </a:bodyPr>
          <a:lstStyle/>
          <a:p>
            <a:r>
              <a:rPr lang="en-US" dirty="0"/>
              <a:t>802.16 WG</a:t>
            </a:r>
          </a:p>
          <a:p>
            <a:pPr lvl="1"/>
            <a:r>
              <a:rPr lang="en-US" dirty="0"/>
              <a:t>Tuesday AM1</a:t>
            </a:r>
          </a:p>
          <a:p>
            <a:pPr lvl="1"/>
            <a:r>
              <a:rPr lang="en-US" dirty="0"/>
              <a:t>Thursday PM2</a:t>
            </a:r>
          </a:p>
          <a:p>
            <a:r>
              <a:rPr lang="en-US" dirty="0"/>
              <a:t>GRIDMAN TG (802.16s)</a:t>
            </a:r>
          </a:p>
          <a:p>
            <a:pPr lvl="1"/>
            <a:r>
              <a:rPr lang="en-US" dirty="0"/>
              <a:t>Tuesday PM1</a:t>
            </a:r>
          </a:p>
          <a:p>
            <a:pPr lvl="1"/>
            <a:r>
              <a:rPr lang="en-US" dirty="0"/>
              <a:t>Wednesday AM1, AM2</a:t>
            </a:r>
          </a:p>
          <a:p>
            <a:pPr lvl="1"/>
            <a:r>
              <a:rPr lang="en-US" dirty="0"/>
              <a:t>Wednesday PM1</a:t>
            </a:r>
          </a:p>
          <a:p>
            <a:pPr lvl="1"/>
            <a:r>
              <a:rPr lang="en-US" dirty="0"/>
              <a:t>Thursday PM1</a:t>
            </a:r>
          </a:p>
          <a:p>
            <a:endParaRPr lang="en-US" dirty="0"/>
          </a:p>
        </p:txBody>
      </p:sp>
      <p:pic>
        <p:nvPicPr>
          <p:cNvPr id="4" name="Picture 3"/>
          <p:cNvPicPr>
            <a:picLocks noChangeAspect="1"/>
          </p:cNvPicPr>
          <p:nvPr/>
        </p:nvPicPr>
        <p:blipFill>
          <a:blip r:embed="rId2"/>
          <a:stretch>
            <a:fillRect/>
          </a:stretch>
        </p:blipFill>
        <p:spPr>
          <a:xfrm>
            <a:off x="533400" y="284714"/>
            <a:ext cx="2648790" cy="6183031"/>
          </a:xfrm>
          <a:prstGeom prst="rect">
            <a:avLst/>
          </a:prstGeom>
        </p:spPr>
      </p:pic>
    </p:spTree>
    <p:extLst>
      <p:ext uri="{BB962C8B-B14F-4D97-AF65-F5344CB8AC3E}">
        <p14:creationId xmlns:p14="http://schemas.microsoft.com/office/powerpoint/2010/main" val="1278099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a:t>Agenda</a:t>
            </a:r>
          </a:p>
        </p:txBody>
      </p:sp>
      <p:sp>
        <p:nvSpPr>
          <p:cNvPr id="3" name="Content Placeholder 2"/>
          <p:cNvSpPr>
            <a:spLocks noGrp="1"/>
          </p:cNvSpPr>
          <p:nvPr>
            <p:ph idx="1"/>
          </p:nvPr>
        </p:nvSpPr>
        <p:spPr>
          <a:xfrm>
            <a:off x="457200" y="1143000"/>
            <a:ext cx="8229600" cy="4983163"/>
          </a:xfrm>
        </p:spPr>
        <p:txBody>
          <a:bodyPr/>
          <a:lstStyle/>
          <a:p>
            <a:r>
              <a:rPr lang="en-US" dirty="0"/>
              <a:t>From </a:t>
            </a:r>
            <a:r>
              <a:rPr lang="en-US" dirty="0">
                <a:hlinkClick r:id="rId2"/>
              </a:rPr>
              <a:t>docs.google.com</a:t>
            </a:r>
            <a:endParaRPr lang="en-US" dirty="0"/>
          </a:p>
          <a:p>
            <a:endParaRPr lang="en-US" dirty="0"/>
          </a:p>
        </p:txBody>
      </p:sp>
      <p:pic>
        <p:nvPicPr>
          <p:cNvPr id="4" name="Picture 3"/>
          <p:cNvPicPr>
            <a:picLocks noChangeAspect="1"/>
          </p:cNvPicPr>
          <p:nvPr/>
        </p:nvPicPr>
        <p:blipFill>
          <a:blip r:embed="rId3"/>
          <a:stretch>
            <a:fillRect/>
          </a:stretch>
        </p:blipFill>
        <p:spPr>
          <a:xfrm>
            <a:off x="533400" y="1904999"/>
            <a:ext cx="8150284" cy="4267201"/>
          </a:xfrm>
          <a:prstGeom prst="rect">
            <a:avLst/>
          </a:prstGeom>
        </p:spPr>
      </p:pic>
    </p:spTree>
    <p:extLst>
      <p:ext uri="{BB962C8B-B14F-4D97-AF65-F5344CB8AC3E}">
        <p14:creationId xmlns:p14="http://schemas.microsoft.com/office/powerpoint/2010/main" val="3739452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Plan and Milestones</a:t>
            </a:r>
          </a:p>
        </p:txBody>
      </p:sp>
      <p:sp>
        <p:nvSpPr>
          <p:cNvPr id="3" name="Content Placeholder 2"/>
          <p:cNvSpPr>
            <a:spLocks noGrp="1"/>
          </p:cNvSpPr>
          <p:nvPr>
            <p:ph idx="1"/>
          </p:nvPr>
        </p:nvSpPr>
        <p:spPr>
          <a:xfrm>
            <a:off x="457200" y="1417638"/>
            <a:ext cx="8229600" cy="4708525"/>
          </a:xfrm>
        </p:spPr>
        <p:txBody>
          <a:bodyPr/>
          <a:lstStyle/>
          <a:p>
            <a:r>
              <a:rPr lang="en-US" dirty="0"/>
              <a:t>Jan 2017		Complete Draft Development, 			WG Letter Ballot</a:t>
            </a:r>
          </a:p>
          <a:p>
            <a:r>
              <a:rPr lang="en-US" dirty="0"/>
              <a:t>Mar 2017	 Comment Resolution, </a:t>
            </a:r>
            <a:r>
              <a:rPr lang="en-US" dirty="0" err="1"/>
              <a:t>recirc</a:t>
            </a:r>
            <a:r>
              <a:rPr lang="en-US" dirty="0"/>
              <a:t>,  </a:t>
            </a:r>
            <a:br>
              <a:rPr lang="en-US" dirty="0"/>
            </a:br>
            <a:r>
              <a:rPr lang="en-US" dirty="0"/>
              <a:t>                         Conditional Sponsor Ballot</a:t>
            </a:r>
          </a:p>
          <a:p>
            <a:r>
              <a:rPr lang="en-US" dirty="0"/>
              <a:t>May 2017	Comment resolution, 					recirculation</a:t>
            </a:r>
          </a:p>
          <a:p>
            <a:r>
              <a:rPr lang="en-US" dirty="0"/>
              <a:t>July 2017	Forward to </a:t>
            </a:r>
            <a:r>
              <a:rPr lang="en-US" dirty="0" err="1"/>
              <a:t>RevCom</a:t>
            </a:r>
            <a:r>
              <a:rPr lang="en-US" dirty="0"/>
              <a:t>	</a:t>
            </a:r>
          </a:p>
        </p:txBody>
      </p:sp>
    </p:spTree>
    <p:extLst>
      <p:ext uri="{BB962C8B-B14F-4D97-AF65-F5344CB8AC3E}">
        <p14:creationId xmlns:p14="http://schemas.microsoft.com/office/powerpoint/2010/main" val="2312121847"/>
      </p:ext>
    </p:extLst>
  </p:cSld>
  <p:clrMapOvr>
    <a:masterClrMapping/>
  </p:clrMapOvr>
</p:sld>
</file>

<file path=ppt/theme/theme1.xml><?xml version="1.0" encoding="utf-8"?>
<a:theme xmlns:a="http://schemas.openxmlformats.org/drawingml/2006/main" name="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10882</TotalTime>
  <Words>841</Words>
  <Application>Microsoft Office PowerPoint</Application>
  <PresentationFormat>On-screen Show (4:3)</PresentationFormat>
  <Paragraphs>154</Paragraphs>
  <Slides>19</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19</vt:i4>
      </vt:variant>
    </vt:vector>
  </HeadingPairs>
  <TitlesOfParts>
    <vt:vector size="28" baseType="lpstr">
      <vt:lpstr>Arial</vt:lpstr>
      <vt:lpstr>Calibri</vt:lpstr>
      <vt:lpstr>Helvetica</vt:lpstr>
      <vt:lpstr>Monotype Sorts</vt:lpstr>
      <vt:lpstr>ＭＳ Ｐゴシック</vt:lpstr>
      <vt:lpstr>Times</vt:lpstr>
      <vt:lpstr>Times New Roman</vt:lpstr>
      <vt:lpstr>Template</vt:lpstr>
      <vt:lpstr>Default Design</vt:lpstr>
      <vt:lpstr>PowerPoint Presentation</vt:lpstr>
      <vt:lpstr>GRIDMAN Discussion Items</vt:lpstr>
      <vt:lpstr>Participants, Patents, and Duty to Inform</vt:lpstr>
      <vt:lpstr>Patent Related Links</vt:lpstr>
      <vt:lpstr>Call for Potentially Essential Patents</vt:lpstr>
      <vt:lpstr>Other Guidelines for IEEE WG Meetings</vt:lpstr>
      <vt:lpstr>  Meeting Plan for Week</vt:lpstr>
      <vt:lpstr>Agenda</vt:lpstr>
      <vt:lpstr>Project Plan and Milestones</vt:lpstr>
      <vt:lpstr>Plan for presentation and discussion of contributions</vt:lpstr>
      <vt:lpstr>System Requirements Document</vt:lpstr>
      <vt:lpstr>Presentation of Contributions</vt:lpstr>
      <vt:lpstr>Discussion on Contributions</vt:lpstr>
      <vt:lpstr>Discussion on adding 1x3 permutation</vt:lpstr>
      <vt:lpstr>System Description Document SDD</vt:lpstr>
      <vt:lpstr>SDD Update and Approval</vt:lpstr>
      <vt:lpstr>Accomplishments at January meeting</vt:lpstr>
      <vt:lpstr>TG Closing</vt:lpstr>
      <vt:lpstr>Reference</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Godfrey, Tim</cp:lastModifiedBy>
  <cp:revision>868</cp:revision>
  <cp:lastPrinted>1998-02-10T13:28:06Z</cp:lastPrinted>
  <dcterms:created xsi:type="dcterms:W3CDTF">2011-12-30T17:06:23Z</dcterms:created>
  <dcterms:modified xsi:type="dcterms:W3CDTF">2017-01-19T21:32:18Z</dcterms:modified>
</cp:coreProperties>
</file>